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8" r:id="rId3"/>
    <p:sldId id="328" r:id="rId4"/>
    <p:sldId id="304" r:id="rId5"/>
    <p:sldId id="327" r:id="rId6"/>
    <p:sldId id="329" r:id="rId7"/>
    <p:sldId id="306" r:id="rId8"/>
    <p:sldId id="259" r:id="rId9"/>
    <p:sldId id="260" r:id="rId10"/>
    <p:sldId id="261" r:id="rId11"/>
    <p:sldId id="268" r:id="rId12"/>
    <p:sldId id="270" r:id="rId13"/>
    <p:sldId id="271" r:id="rId14"/>
    <p:sldId id="272" r:id="rId15"/>
    <p:sldId id="273" r:id="rId16"/>
    <p:sldId id="275" r:id="rId17"/>
    <p:sldId id="276" r:id="rId18"/>
    <p:sldId id="277" r:id="rId19"/>
    <p:sldId id="278" r:id="rId20"/>
    <p:sldId id="279" r:id="rId21"/>
    <p:sldId id="308" r:id="rId22"/>
    <p:sldId id="307" r:id="rId23"/>
    <p:sldId id="309" r:id="rId24"/>
    <p:sldId id="310" r:id="rId25"/>
    <p:sldId id="311" r:id="rId26"/>
    <p:sldId id="324" r:id="rId27"/>
    <p:sldId id="312" r:id="rId28"/>
    <p:sldId id="325" r:id="rId29"/>
    <p:sldId id="303" r:id="rId30"/>
  </p:sldIdLst>
  <p:sldSz cx="9144000" cy="5143500" type="screen16x9"/>
  <p:notesSz cx="6858000" cy="9144000"/>
  <p:embeddedFontLst>
    <p:embeddedFont>
      <p:font typeface="Microsoft Sans Serif" panose="020B0604020202020204" pitchFamily="34" charset="0"/>
      <p:regular r:id="rId32"/>
    </p:embeddedFont>
    <p:embeddedFont>
      <p:font typeface="Nixie One" panose="020B0604020202020204" charset="0"/>
      <p:regular r:id="rId33"/>
    </p:embeddedFont>
    <p:embeddedFont>
      <p:font typeface="Varela Round" panose="00000500000000000000" pitchFamily="2" charset="-79"/>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AB4DE-9755-49F5-820F-5C652936FB4C}"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pt-BR"/>
        </a:p>
      </dgm:t>
    </dgm:pt>
    <dgm:pt modelId="{BBD2AED2-C945-4218-9E8C-BA588CA649AE}">
      <dgm:prSet phldrT="[Texto]" custT="1"/>
      <dgm:spPr/>
      <dgm:t>
        <a:bodyPr/>
        <a:lstStyle/>
        <a:p>
          <a:pPr algn="just"/>
          <a:r>
            <a:rPr lang="pt-BR" sz="1800" b="1" dirty="0">
              <a:solidFill>
                <a:schemeClr val="tx1"/>
              </a:solidFill>
            </a:rPr>
            <a:t>Filósofo grego Aristóteles (384-322 A.C.): um dos primeiros a se interessar pelo desenvolvimento embrionário; classificou os animais em ovíparos, vivíparos e ovovivíparos.</a:t>
          </a:r>
        </a:p>
      </dgm:t>
    </dgm:pt>
    <dgm:pt modelId="{FD3B12F1-C3B5-4AED-89EC-B29182FA70FA}" type="parTrans" cxnId="{666D029F-9102-4EBC-9B7E-187E5174593F}">
      <dgm:prSet/>
      <dgm:spPr/>
      <dgm:t>
        <a:bodyPr/>
        <a:lstStyle/>
        <a:p>
          <a:endParaRPr lang="pt-BR"/>
        </a:p>
      </dgm:t>
    </dgm:pt>
    <dgm:pt modelId="{1D1A0E27-400F-468E-BC80-9AB6E8495BC8}" type="sibTrans" cxnId="{666D029F-9102-4EBC-9B7E-187E5174593F}">
      <dgm:prSet/>
      <dgm:spPr/>
      <dgm:t>
        <a:bodyPr/>
        <a:lstStyle/>
        <a:p>
          <a:endParaRPr lang="pt-BR"/>
        </a:p>
      </dgm:t>
    </dgm:pt>
    <dgm:pt modelId="{6356C7F3-680F-450C-BC23-28D954FC2C0C}">
      <dgm:prSet phldrT="[Texto]" custT="1"/>
      <dgm:spPr/>
      <dgm:t>
        <a:bodyPr/>
        <a:lstStyle/>
        <a:p>
          <a:pPr algn="just"/>
          <a:r>
            <a:rPr lang="pt-BR" sz="1800" b="1" dirty="0">
              <a:solidFill>
                <a:schemeClr val="tx1"/>
              </a:solidFill>
              <a:latin typeface="+mn-lt"/>
            </a:rPr>
            <a:t>William Harvey (1651): concluiu que todos os animais, inclusive os mamíferos, originam-se a partir de ovos.</a:t>
          </a:r>
        </a:p>
      </dgm:t>
    </dgm:pt>
    <dgm:pt modelId="{E95C387A-AE9A-4749-BC78-B07B31F8BD9B}" type="parTrans" cxnId="{CBCFEA38-2345-4C8D-B656-72693324625B}">
      <dgm:prSet/>
      <dgm:spPr/>
      <dgm:t>
        <a:bodyPr/>
        <a:lstStyle/>
        <a:p>
          <a:endParaRPr lang="pt-BR"/>
        </a:p>
      </dgm:t>
    </dgm:pt>
    <dgm:pt modelId="{9D5B20C6-7259-4E54-BC0B-94BD3B2C93A3}" type="sibTrans" cxnId="{CBCFEA38-2345-4C8D-B656-72693324625B}">
      <dgm:prSet/>
      <dgm:spPr/>
      <dgm:t>
        <a:bodyPr/>
        <a:lstStyle/>
        <a:p>
          <a:endParaRPr lang="pt-BR"/>
        </a:p>
      </dgm:t>
    </dgm:pt>
    <dgm:pt modelId="{E9945E38-6BC1-441E-BF48-EF301F948014}">
      <dgm:prSet phldrT="[Texto]" custT="1"/>
      <dgm:spPr/>
      <dgm:t>
        <a:bodyPr/>
        <a:lstStyle/>
        <a:p>
          <a:pPr algn="just"/>
          <a:r>
            <a:rPr lang="pt-BR" sz="1800" b="1" dirty="0">
              <a:solidFill>
                <a:schemeClr val="tx1"/>
              </a:solidFill>
            </a:rPr>
            <a:t>Marcello Malpighi (1672): primeiro estudo microscópico sobre o embrião de galinha.</a:t>
          </a:r>
        </a:p>
      </dgm:t>
    </dgm:pt>
    <dgm:pt modelId="{2E5DFC1A-11FE-4AB5-88AC-D29E2FD3044B}" type="parTrans" cxnId="{8B47B749-D0D9-45AD-9590-65D338CAC97F}">
      <dgm:prSet/>
      <dgm:spPr/>
      <dgm:t>
        <a:bodyPr/>
        <a:lstStyle/>
        <a:p>
          <a:endParaRPr lang="pt-BR"/>
        </a:p>
      </dgm:t>
    </dgm:pt>
    <dgm:pt modelId="{C2450311-0487-44B8-94F5-40D527FAC686}" type="sibTrans" cxnId="{8B47B749-D0D9-45AD-9590-65D338CAC97F}">
      <dgm:prSet/>
      <dgm:spPr/>
      <dgm:t>
        <a:bodyPr/>
        <a:lstStyle/>
        <a:p>
          <a:endParaRPr lang="pt-BR"/>
        </a:p>
      </dgm:t>
    </dgm:pt>
    <dgm:pt modelId="{FED7E0F1-58D6-4AED-AE40-CAA3D7A181CB}" type="pres">
      <dgm:prSet presAssocID="{020AB4DE-9755-49F5-820F-5C652936FB4C}" presName="linear" presStyleCnt="0">
        <dgm:presLayoutVars>
          <dgm:dir/>
          <dgm:resizeHandles val="exact"/>
        </dgm:presLayoutVars>
      </dgm:prSet>
      <dgm:spPr/>
    </dgm:pt>
    <dgm:pt modelId="{DF0F9973-09AE-4AB8-8357-48634E430FC9}" type="pres">
      <dgm:prSet presAssocID="{BBD2AED2-C945-4218-9E8C-BA588CA649AE}" presName="comp" presStyleCnt="0"/>
      <dgm:spPr/>
    </dgm:pt>
    <dgm:pt modelId="{4401C868-CDB2-498B-B6C6-21C536D1D9D7}" type="pres">
      <dgm:prSet presAssocID="{BBD2AED2-C945-4218-9E8C-BA588CA649AE}" presName="box" presStyleLbl="node1" presStyleIdx="0" presStyleCnt="3" custLinFactNeighborY="-5079"/>
      <dgm:spPr/>
    </dgm:pt>
    <dgm:pt modelId="{DAC559B9-F825-49C1-821C-619654FCAC0E}" type="pres">
      <dgm:prSet presAssocID="{BBD2AED2-C945-4218-9E8C-BA588CA649AE}" presName="img" presStyleLbl="fgImgPlace1" presStyleIdx="0" presStyleCnt="3" custScaleX="87139" custScaleY="125000" custLinFactNeighborX="-15339"/>
      <dgm:spPr>
        <a:blipFill rotWithShape="1">
          <a:blip xmlns:r="http://schemas.openxmlformats.org/officeDocument/2006/relationships" r:embed="rId1"/>
          <a:srcRect/>
          <a:stretch>
            <a:fillRect t="-12000" b="-12000"/>
          </a:stretch>
        </a:blipFill>
      </dgm:spPr>
    </dgm:pt>
    <dgm:pt modelId="{A7495ACD-67F5-42C9-896D-2F657220DA75}" type="pres">
      <dgm:prSet presAssocID="{BBD2AED2-C945-4218-9E8C-BA588CA649AE}" presName="text" presStyleLbl="node1" presStyleIdx="0" presStyleCnt="3">
        <dgm:presLayoutVars>
          <dgm:bulletEnabled val="1"/>
        </dgm:presLayoutVars>
      </dgm:prSet>
      <dgm:spPr/>
    </dgm:pt>
    <dgm:pt modelId="{AA2CAF4C-F9C3-4D0F-A45D-E3B729E8833A}" type="pres">
      <dgm:prSet presAssocID="{1D1A0E27-400F-468E-BC80-9AB6E8495BC8}" presName="spacer" presStyleCnt="0"/>
      <dgm:spPr/>
    </dgm:pt>
    <dgm:pt modelId="{9704B54E-6F74-4A84-B716-F6F60593DB28}" type="pres">
      <dgm:prSet presAssocID="{6356C7F3-680F-450C-BC23-28D954FC2C0C}" presName="comp" presStyleCnt="0"/>
      <dgm:spPr/>
    </dgm:pt>
    <dgm:pt modelId="{DEFB876F-B3B3-48FC-A480-53A7EBB03580}" type="pres">
      <dgm:prSet presAssocID="{6356C7F3-680F-450C-BC23-28D954FC2C0C}" presName="box" presStyleLbl="node1" presStyleIdx="1" presStyleCnt="3"/>
      <dgm:spPr/>
    </dgm:pt>
    <dgm:pt modelId="{B30F7653-4D52-4F0B-BA2B-BF92AD5EAF08}" type="pres">
      <dgm:prSet presAssocID="{6356C7F3-680F-450C-BC23-28D954FC2C0C}" presName="img" presStyleLbl="fgImgPlace1" presStyleIdx="1" presStyleCnt="3" custScaleX="90762" custScaleY="124590" custLinFactNeighborX="-16426"/>
      <dgm:spPr>
        <a:blipFill rotWithShape="1">
          <a:blip xmlns:r="http://schemas.openxmlformats.org/officeDocument/2006/relationships" r:embed="rId2"/>
          <a:srcRect/>
          <a:stretch>
            <a:fillRect t="-12000" b="-12000"/>
          </a:stretch>
        </a:blipFill>
      </dgm:spPr>
    </dgm:pt>
    <dgm:pt modelId="{3A0D44C2-9A7A-4A92-A0C8-07CCCDA75B66}" type="pres">
      <dgm:prSet presAssocID="{6356C7F3-680F-450C-BC23-28D954FC2C0C}" presName="text" presStyleLbl="node1" presStyleIdx="1" presStyleCnt="3">
        <dgm:presLayoutVars>
          <dgm:bulletEnabled val="1"/>
        </dgm:presLayoutVars>
      </dgm:prSet>
      <dgm:spPr/>
    </dgm:pt>
    <dgm:pt modelId="{077B7BC9-D59D-4E5B-A018-21D8BFC369B0}" type="pres">
      <dgm:prSet presAssocID="{9D5B20C6-7259-4E54-BC0B-94BD3B2C93A3}" presName="spacer" presStyleCnt="0"/>
      <dgm:spPr/>
    </dgm:pt>
    <dgm:pt modelId="{0952A881-4209-4EC1-8ADF-57F95068396E}" type="pres">
      <dgm:prSet presAssocID="{E9945E38-6BC1-441E-BF48-EF301F948014}" presName="comp" presStyleCnt="0"/>
      <dgm:spPr/>
    </dgm:pt>
    <dgm:pt modelId="{C0319DF9-5FD0-42AC-82F0-338351D7DEDC}" type="pres">
      <dgm:prSet presAssocID="{E9945E38-6BC1-441E-BF48-EF301F948014}" presName="box" presStyleLbl="node1" presStyleIdx="2" presStyleCnt="3"/>
      <dgm:spPr/>
    </dgm:pt>
    <dgm:pt modelId="{71984195-9ECC-4074-A55F-468FF5A0A52D}" type="pres">
      <dgm:prSet presAssocID="{E9945E38-6BC1-441E-BF48-EF301F948014}" presName="img" presStyleLbl="fgImgPlace1" presStyleIdx="2" presStyleCnt="3" custScaleX="90826" custScaleY="125196" custLinFactNeighborX="-13045" custLinFactNeighborY="0"/>
      <dgm:spPr>
        <a:blipFill rotWithShape="1">
          <a:blip xmlns:r="http://schemas.openxmlformats.org/officeDocument/2006/relationships" r:embed="rId3"/>
          <a:srcRect/>
          <a:stretch>
            <a:fillRect t="-12000" b="-12000"/>
          </a:stretch>
        </a:blipFill>
      </dgm:spPr>
    </dgm:pt>
    <dgm:pt modelId="{4E5CB624-0D28-4FD7-93BE-6C8914359E64}" type="pres">
      <dgm:prSet presAssocID="{E9945E38-6BC1-441E-BF48-EF301F948014}" presName="text" presStyleLbl="node1" presStyleIdx="2" presStyleCnt="3">
        <dgm:presLayoutVars>
          <dgm:bulletEnabled val="1"/>
        </dgm:presLayoutVars>
      </dgm:prSet>
      <dgm:spPr/>
    </dgm:pt>
  </dgm:ptLst>
  <dgm:cxnLst>
    <dgm:cxn modelId="{8CC1A417-C473-4B76-B272-7A455AEB06FB}" type="presOf" srcId="{020AB4DE-9755-49F5-820F-5C652936FB4C}" destId="{FED7E0F1-58D6-4AED-AE40-CAA3D7A181CB}" srcOrd="0" destOrd="0" presId="urn:microsoft.com/office/officeart/2005/8/layout/vList4#1"/>
    <dgm:cxn modelId="{CBCFEA38-2345-4C8D-B656-72693324625B}" srcId="{020AB4DE-9755-49F5-820F-5C652936FB4C}" destId="{6356C7F3-680F-450C-BC23-28D954FC2C0C}" srcOrd="1" destOrd="0" parTransId="{E95C387A-AE9A-4749-BC78-B07B31F8BD9B}" sibTransId="{9D5B20C6-7259-4E54-BC0B-94BD3B2C93A3}"/>
    <dgm:cxn modelId="{72090B5B-B1C2-4B12-8B76-A11BB348DD72}" type="presOf" srcId="{6356C7F3-680F-450C-BC23-28D954FC2C0C}" destId="{3A0D44C2-9A7A-4A92-A0C8-07CCCDA75B66}" srcOrd="1" destOrd="0" presId="urn:microsoft.com/office/officeart/2005/8/layout/vList4#1"/>
    <dgm:cxn modelId="{04BD7F69-F40C-42D3-B387-8C0EB7998BEC}" type="presOf" srcId="{6356C7F3-680F-450C-BC23-28D954FC2C0C}" destId="{DEFB876F-B3B3-48FC-A480-53A7EBB03580}" srcOrd="0" destOrd="0" presId="urn:microsoft.com/office/officeart/2005/8/layout/vList4#1"/>
    <dgm:cxn modelId="{8B47B749-D0D9-45AD-9590-65D338CAC97F}" srcId="{020AB4DE-9755-49F5-820F-5C652936FB4C}" destId="{E9945E38-6BC1-441E-BF48-EF301F948014}" srcOrd="2" destOrd="0" parTransId="{2E5DFC1A-11FE-4AB5-88AC-D29E2FD3044B}" sibTransId="{C2450311-0487-44B8-94F5-40D527FAC686}"/>
    <dgm:cxn modelId="{FAD30B84-BE02-4ADC-8863-0DABB7601C90}" type="presOf" srcId="{E9945E38-6BC1-441E-BF48-EF301F948014}" destId="{4E5CB624-0D28-4FD7-93BE-6C8914359E64}" srcOrd="1" destOrd="0" presId="urn:microsoft.com/office/officeart/2005/8/layout/vList4#1"/>
    <dgm:cxn modelId="{666D029F-9102-4EBC-9B7E-187E5174593F}" srcId="{020AB4DE-9755-49F5-820F-5C652936FB4C}" destId="{BBD2AED2-C945-4218-9E8C-BA588CA649AE}" srcOrd="0" destOrd="0" parTransId="{FD3B12F1-C3B5-4AED-89EC-B29182FA70FA}" sibTransId="{1D1A0E27-400F-468E-BC80-9AB6E8495BC8}"/>
    <dgm:cxn modelId="{C34096B4-5B62-4C32-A76D-B17F080CC1C3}" type="presOf" srcId="{E9945E38-6BC1-441E-BF48-EF301F948014}" destId="{C0319DF9-5FD0-42AC-82F0-338351D7DEDC}" srcOrd="0" destOrd="0" presId="urn:microsoft.com/office/officeart/2005/8/layout/vList4#1"/>
    <dgm:cxn modelId="{6CE5ABC0-C0D0-4403-AE81-972881659179}" type="presOf" srcId="{BBD2AED2-C945-4218-9E8C-BA588CA649AE}" destId="{A7495ACD-67F5-42C9-896D-2F657220DA75}" srcOrd="1" destOrd="0" presId="urn:microsoft.com/office/officeart/2005/8/layout/vList4#1"/>
    <dgm:cxn modelId="{1F9905E2-8FC6-4B4F-97E9-1BD122C3FFFA}" type="presOf" srcId="{BBD2AED2-C945-4218-9E8C-BA588CA649AE}" destId="{4401C868-CDB2-498B-B6C6-21C536D1D9D7}" srcOrd="0" destOrd="0" presId="urn:microsoft.com/office/officeart/2005/8/layout/vList4#1"/>
    <dgm:cxn modelId="{5D9B1D3D-7B9B-46B4-96F8-CE8CA02C34F4}" type="presParOf" srcId="{FED7E0F1-58D6-4AED-AE40-CAA3D7A181CB}" destId="{DF0F9973-09AE-4AB8-8357-48634E430FC9}" srcOrd="0" destOrd="0" presId="urn:microsoft.com/office/officeart/2005/8/layout/vList4#1"/>
    <dgm:cxn modelId="{00A971FF-1C58-4ABE-9DB6-A311A46A17CC}" type="presParOf" srcId="{DF0F9973-09AE-4AB8-8357-48634E430FC9}" destId="{4401C868-CDB2-498B-B6C6-21C536D1D9D7}" srcOrd="0" destOrd="0" presId="urn:microsoft.com/office/officeart/2005/8/layout/vList4#1"/>
    <dgm:cxn modelId="{2062FCD6-AECE-47F7-85E9-B2BA07FF92A6}" type="presParOf" srcId="{DF0F9973-09AE-4AB8-8357-48634E430FC9}" destId="{DAC559B9-F825-49C1-821C-619654FCAC0E}" srcOrd="1" destOrd="0" presId="urn:microsoft.com/office/officeart/2005/8/layout/vList4#1"/>
    <dgm:cxn modelId="{18F8B5A3-BFEB-469A-8B2E-7BC9727406B4}" type="presParOf" srcId="{DF0F9973-09AE-4AB8-8357-48634E430FC9}" destId="{A7495ACD-67F5-42C9-896D-2F657220DA75}" srcOrd="2" destOrd="0" presId="urn:microsoft.com/office/officeart/2005/8/layout/vList4#1"/>
    <dgm:cxn modelId="{5815E84F-F430-48A6-A3C3-A4744F007314}" type="presParOf" srcId="{FED7E0F1-58D6-4AED-AE40-CAA3D7A181CB}" destId="{AA2CAF4C-F9C3-4D0F-A45D-E3B729E8833A}" srcOrd="1" destOrd="0" presId="urn:microsoft.com/office/officeart/2005/8/layout/vList4#1"/>
    <dgm:cxn modelId="{09BFF203-F612-4C57-8B55-48B7ACE8F23E}" type="presParOf" srcId="{FED7E0F1-58D6-4AED-AE40-CAA3D7A181CB}" destId="{9704B54E-6F74-4A84-B716-F6F60593DB28}" srcOrd="2" destOrd="0" presId="urn:microsoft.com/office/officeart/2005/8/layout/vList4#1"/>
    <dgm:cxn modelId="{7863CEF4-E5C0-4E7F-8899-C24A1EBC0329}" type="presParOf" srcId="{9704B54E-6F74-4A84-B716-F6F60593DB28}" destId="{DEFB876F-B3B3-48FC-A480-53A7EBB03580}" srcOrd="0" destOrd="0" presId="urn:microsoft.com/office/officeart/2005/8/layout/vList4#1"/>
    <dgm:cxn modelId="{221F269E-97B8-4CBE-9CAF-05246AB1FF3B}" type="presParOf" srcId="{9704B54E-6F74-4A84-B716-F6F60593DB28}" destId="{B30F7653-4D52-4F0B-BA2B-BF92AD5EAF08}" srcOrd="1" destOrd="0" presId="urn:microsoft.com/office/officeart/2005/8/layout/vList4#1"/>
    <dgm:cxn modelId="{7CF5D1E6-246B-474C-B89B-60D85C217EAC}" type="presParOf" srcId="{9704B54E-6F74-4A84-B716-F6F60593DB28}" destId="{3A0D44C2-9A7A-4A92-A0C8-07CCCDA75B66}" srcOrd="2" destOrd="0" presId="urn:microsoft.com/office/officeart/2005/8/layout/vList4#1"/>
    <dgm:cxn modelId="{0CB22678-A8FE-4FA9-954C-EF2CFE8DE782}" type="presParOf" srcId="{FED7E0F1-58D6-4AED-AE40-CAA3D7A181CB}" destId="{077B7BC9-D59D-4E5B-A018-21D8BFC369B0}" srcOrd="3" destOrd="0" presId="urn:microsoft.com/office/officeart/2005/8/layout/vList4#1"/>
    <dgm:cxn modelId="{5148EE93-84D1-4AC2-B9DB-3240934C565D}" type="presParOf" srcId="{FED7E0F1-58D6-4AED-AE40-CAA3D7A181CB}" destId="{0952A881-4209-4EC1-8ADF-57F95068396E}" srcOrd="4" destOrd="0" presId="urn:microsoft.com/office/officeart/2005/8/layout/vList4#1"/>
    <dgm:cxn modelId="{B8395781-2381-4D21-834D-5819F9F41177}" type="presParOf" srcId="{0952A881-4209-4EC1-8ADF-57F95068396E}" destId="{C0319DF9-5FD0-42AC-82F0-338351D7DEDC}" srcOrd="0" destOrd="0" presId="urn:microsoft.com/office/officeart/2005/8/layout/vList4#1"/>
    <dgm:cxn modelId="{13E2E7D0-A278-41FC-9334-C7299D65C7BE}" type="presParOf" srcId="{0952A881-4209-4EC1-8ADF-57F95068396E}" destId="{71984195-9ECC-4074-A55F-468FF5A0A52D}" srcOrd="1" destOrd="0" presId="urn:microsoft.com/office/officeart/2005/8/layout/vList4#1"/>
    <dgm:cxn modelId="{2B084CF4-4BCF-4CA6-AE69-B39330CF652C}" type="presParOf" srcId="{0952A881-4209-4EC1-8ADF-57F95068396E}" destId="{4E5CB624-0D28-4FD7-93BE-6C8914359E6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1C868-CDB2-498B-B6C6-21C536D1D9D7}">
      <dsp:nvSpPr>
        <dsp:cNvPr id="0" name=""/>
        <dsp:cNvSpPr/>
      </dsp:nvSpPr>
      <dsp:spPr>
        <a:xfrm>
          <a:off x="0" y="0"/>
          <a:ext cx="7760550" cy="10755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b="1" kern="1200" dirty="0">
              <a:solidFill>
                <a:schemeClr val="tx1"/>
              </a:solidFill>
            </a:rPr>
            <a:t>Filósofo grego Aristóteles (384-322 A.C.): um dos primeiros a se interessar pelo desenvolvimento embrionário; classificou os animais em ovíparos, vivíparos e ovovivíparos.</a:t>
          </a:r>
        </a:p>
      </dsp:txBody>
      <dsp:txXfrm>
        <a:off x="1659663" y="0"/>
        <a:ext cx="6100886" cy="1075532"/>
      </dsp:txXfrm>
    </dsp:sp>
    <dsp:sp modelId="{DAC559B9-F825-49C1-821C-619654FCAC0E}">
      <dsp:nvSpPr>
        <dsp:cNvPr id="0" name=""/>
        <dsp:cNvSpPr/>
      </dsp:nvSpPr>
      <dsp:spPr>
        <a:xfrm>
          <a:off x="0" y="0"/>
          <a:ext cx="1352493" cy="107553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B876F-B3B3-48FC-A480-53A7EBB03580}">
      <dsp:nvSpPr>
        <dsp:cNvPr id="0" name=""/>
        <dsp:cNvSpPr/>
      </dsp:nvSpPr>
      <dsp:spPr>
        <a:xfrm>
          <a:off x="0" y="1183085"/>
          <a:ext cx="7760550" cy="1075532"/>
        </a:xfrm>
        <a:prstGeom prst="roundRect">
          <a:avLst>
            <a:gd name="adj" fmla="val 10000"/>
          </a:avLst>
        </a:prstGeom>
        <a:solidFill>
          <a:schemeClr val="accent5">
            <a:hueOff val="-795326"/>
            <a:satOff val="-6751"/>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b="1" kern="1200" dirty="0">
              <a:solidFill>
                <a:schemeClr val="tx1"/>
              </a:solidFill>
              <a:latin typeface="+mn-lt"/>
            </a:rPr>
            <a:t>William Harvey (1651): concluiu que todos os animais, inclusive os mamíferos, originam-se a partir de ovos.</a:t>
          </a:r>
        </a:p>
      </dsp:txBody>
      <dsp:txXfrm>
        <a:off x="1659663" y="1183085"/>
        <a:ext cx="6100886" cy="1075532"/>
      </dsp:txXfrm>
    </dsp:sp>
    <dsp:sp modelId="{B30F7653-4D52-4F0B-BA2B-BF92AD5EAF08}">
      <dsp:nvSpPr>
        <dsp:cNvPr id="0" name=""/>
        <dsp:cNvSpPr/>
      </dsp:nvSpPr>
      <dsp:spPr>
        <a:xfrm>
          <a:off x="0" y="1184849"/>
          <a:ext cx="1408726" cy="1072004"/>
        </a:xfrm>
        <a:prstGeom prst="roundRect">
          <a:avLst>
            <a:gd name="adj" fmla="val 10000"/>
          </a:avLst>
        </a:prstGeom>
        <a:blipFill rotWithShape="1">
          <a:blip xmlns:r="http://schemas.openxmlformats.org/officeDocument/2006/relationships" r:embed="rId2"/>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19DF9-5FD0-42AC-82F0-338351D7DEDC}">
      <dsp:nvSpPr>
        <dsp:cNvPr id="0" name=""/>
        <dsp:cNvSpPr/>
      </dsp:nvSpPr>
      <dsp:spPr>
        <a:xfrm>
          <a:off x="0" y="2367013"/>
          <a:ext cx="7760550" cy="1075532"/>
        </a:xfrm>
        <a:prstGeom prst="roundRect">
          <a:avLst>
            <a:gd name="adj" fmla="val 10000"/>
          </a:avLst>
        </a:prstGeom>
        <a:solidFill>
          <a:schemeClr val="accent5">
            <a:hueOff val="-1590651"/>
            <a:satOff val="-13502"/>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b="1" kern="1200" dirty="0">
              <a:solidFill>
                <a:schemeClr val="tx1"/>
              </a:solidFill>
            </a:rPr>
            <a:t>Marcello Malpighi (1672): primeiro estudo microscópico sobre o embrião de galinha.</a:t>
          </a:r>
        </a:p>
      </dsp:txBody>
      <dsp:txXfrm>
        <a:off x="1659663" y="2367013"/>
        <a:ext cx="6100886" cy="1075532"/>
      </dsp:txXfrm>
    </dsp:sp>
    <dsp:sp modelId="{71984195-9ECC-4074-A55F-468FF5A0A52D}">
      <dsp:nvSpPr>
        <dsp:cNvPr id="0" name=""/>
        <dsp:cNvSpPr/>
      </dsp:nvSpPr>
      <dsp:spPr>
        <a:xfrm>
          <a:off x="0" y="2366170"/>
          <a:ext cx="1409719" cy="1077218"/>
        </a:xfrm>
        <a:prstGeom prst="roundRect">
          <a:avLst>
            <a:gd name="adj" fmla="val 10000"/>
          </a:avLst>
        </a:prstGeom>
        <a:blipFill rotWithShape="1">
          <a:blip xmlns:r="http://schemas.openxmlformats.org/officeDocument/2006/relationships" r:embed="rId3"/>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1112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8178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14830" y="1807547"/>
            <a:ext cx="6514338" cy="276999"/>
          </a:xfrm>
          <a:prstGeom prst="rect">
            <a:avLst/>
          </a:prstGeom>
        </p:spPr>
        <p:txBody>
          <a:bodyPr wrap="square" lIns="0" tIns="0" rIns="0" bIns="0">
            <a:spAutoFit/>
          </a:bodyPr>
          <a:lstStyle>
            <a:lvl1pPr>
              <a:defRPr sz="1800" b="1" i="0">
                <a:solidFill>
                  <a:schemeClr val="hlink"/>
                </a:solidFill>
                <a:latin typeface="Arial"/>
                <a:cs typeface="Arial"/>
              </a:defRPr>
            </a:lvl1pPr>
          </a:lstStyle>
          <a:p>
            <a:endParaRPr/>
          </a:p>
        </p:txBody>
      </p:sp>
      <p:sp>
        <p:nvSpPr>
          <p:cNvPr id="3" name="Holder 3"/>
          <p:cNvSpPr>
            <a:spLocks noGrp="1"/>
          </p:cNvSpPr>
          <p:nvPr>
            <p:ph type="subTitle" idx="4"/>
          </p:nvPr>
        </p:nvSpPr>
        <p:spPr>
          <a:xfrm>
            <a:off x="1371600" y="2880360"/>
            <a:ext cx="6400800" cy="4462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9731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4301" y="178594"/>
            <a:ext cx="3095625" cy="4907756"/>
          </a:xfrm>
          <a:prstGeom prst="rect">
            <a:avLst/>
          </a:prstGeom>
        </p:spPr>
      </p:pic>
      <p:pic>
        <p:nvPicPr>
          <p:cNvPr id="17" name="bg object 17"/>
          <p:cNvPicPr/>
          <p:nvPr/>
        </p:nvPicPr>
        <p:blipFill>
          <a:blip r:embed="rId3" cstate="print"/>
          <a:stretch>
            <a:fillRect/>
          </a:stretch>
        </p:blipFill>
        <p:spPr>
          <a:xfrm>
            <a:off x="6076950" y="250030"/>
            <a:ext cx="2895600" cy="482917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653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60" r:id="rId5"/>
    <p:sldLayoutId id="2147483661" r:id="rId6"/>
    <p:sldLayoutId id="2147483662" r:id="rId7"/>
    <p:sldLayoutId id="2147483663"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hyperlink" Target="https://www.youtube.com/watch?v=_5OvgQW6FG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3" name="Título 2">
            <a:extLst>
              <a:ext uri="{FF2B5EF4-FFF2-40B4-BE49-F238E27FC236}">
                <a16:creationId xmlns:a16="http://schemas.microsoft.com/office/drawing/2014/main" id="{B2946568-3752-4AEE-D3F8-1C871E39550B}"/>
              </a:ext>
            </a:extLst>
          </p:cNvPr>
          <p:cNvSpPr>
            <a:spLocks noGrp="1"/>
          </p:cNvSpPr>
          <p:nvPr>
            <p:ph type="ctrTitle"/>
          </p:nvPr>
        </p:nvSpPr>
        <p:spPr/>
        <p:txBody>
          <a:bodyPr/>
          <a:lstStyle/>
          <a:p>
            <a:r>
              <a:rPr lang="pt-BR" b="1" dirty="0"/>
              <a:t>Embriologia</a:t>
            </a:r>
          </a:p>
        </p:txBody>
      </p:sp>
      <p:pic>
        <p:nvPicPr>
          <p:cNvPr id="5" name="Imagem 4" descr="Logotipo, nome da empresa&#10;&#10;Descrição gerada automaticamente">
            <a:extLst>
              <a:ext uri="{FF2B5EF4-FFF2-40B4-BE49-F238E27FC236}">
                <a16:creationId xmlns:a16="http://schemas.microsoft.com/office/drawing/2014/main" id="{B2AFDA42-1D95-7A47-3A9F-FFE8625D979A}"/>
              </a:ext>
            </a:extLst>
          </p:cNvPr>
          <p:cNvPicPr>
            <a:picLocks noChangeAspect="1"/>
          </p:cNvPicPr>
          <p:nvPr/>
        </p:nvPicPr>
        <p:blipFill>
          <a:blip r:embed="rId3"/>
          <a:stretch>
            <a:fillRect/>
          </a:stretch>
        </p:blipFill>
        <p:spPr>
          <a:xfrm>
            <a:off x="3576595" y="0"/>
            <a:ext cx="1990810" cy="1350433"/>
          </a:xfrm>
          <a:prstGeom prst="rect">
            <a:avLst/>
          </a:prstGeom>
        </p:spPr>
      </p:pic>
      <p:sp>
        <p:nvSpPr>
          <p:cNvPr id="6" name="CaixaDeTexto 5">
            <a:extLst>
              <a:ext uri="{FF2B5EF4-FFF2-40B4-BE49-F238E27FC236}">
                <a16:creationId xmlns:a16="http://schemas.microsoft.com/office/drawing/2014/main" id="{602917E1-5F38-2527-27F6-92A0007D5E95}"/>
              </a:ext>
            </a:extLst>
          </p:cNvPr>
          <p:cNvSpPr txBox="1"/>
          <p:nvPr/>
        </p:nvSpPr>
        <p:spPr>
          <a:xfrm>
            <a:off x="3648510" y="3639128"/>
            <a:ext cx="1846980" cy="307777"/>
          </a:xfrm>
          <a:prstGeom prst="rect">
            <a:avLst/>
          </a:prstGeom>
          <a:noFill/>
        </p:spPr>
        <p:txBody>
          <a:bodyPr wrap="none" rtlCol="0">
            <a:spAutoFit/>
          </a:bodyPr>
          <a:lstStyle/>
          <a:p>
            <a:r>
              <a:rPr lang="pt-BR" dirty="0"/>
              <a:t>Prof. Giuliano Barros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596572" y="-12714"/>
            <a:ext cx="1441450" cy="530226"/>
          </a:xfrm>
          <a:prstGeom prst="rect">
            <a:avLst/>
          </a:prstGeom>
        </p:spPr>
        <p:txBody>
          <a:bodyPr spcFirstLastPara="1" vert="horz" wrap="square" lIns="0" tIns="9525" rIns="0" bIns="0" rtlCol="0" anchor="b" anchorCtr="0">
            <a:spAutoFit/>
          </a:bodyPr>
          <a:lstStyle/>
          <a:p>
            <a:pPr marL="9525">
              <a:spcBef>
                <a:spcPts val="75"/>
              </a:spcBef>
            </a:pPr>
            <a:r>
              <a:rPr sz="3300" b="1" dirty="0">
                <a:latin typeface="Arial"/>
                <a:cs typeface="Arial"/>
              </a:rPr>
              <a:t>Meiose</a:t>
            </a:r>
            <a:endParaRPr sz="3300" dirty="0">
              <a:latin typeface="Arial"/>
              <a:cs typeface="Arial"/>
            </a:endParaRPr>
          </a:p>
        </p:txBody>
      </p:sp>
      <p:sp>
        <p:nvSpPr>
          <p:cNvPr id="3" name="object 3"/>
          <p:cNvSpPr txBox="1"/>
          <p:nvPr/>
        </p:nvSpPr>
        <p:spPr>
          <a:xfrm>
            <a:off x="1202054" y="475297"/>
            <a:ext cx="5835968" cy="1845538"/>
          </a:xfrm>
          <a:prstGeom prst="rect">
            <a:avLst/>
          </a:prstGeom>
        </p:spPr>
        <p:txBody>
          <a:bodyPr vert="horz" wrap="square" lIns="0" tIns="9049" rIns="0" bIns="0" rtlCol="0">
            <a:spAutoFit/>
          </a:bodyPr>
          <a:lstStyle/>
          <a:p>
            <a:pPr marL="266700" indent="-257175">
              <a:spcBef>
                <a:spcPts val="71"/>
              </a:spcBef>
              <a:buFont typeface="Microsoft Sans Serif"/>
              <a:buChar char="•"/>
              <a:tabLst>
                <a:tab pos="266224" algn="l"/>
                <a:tab pos="266700" algn="l"/>
              </a:tabLst>
            </a:pPr>
            <a:r>
              <a:rPr sz="2100" b="1" spc="-4" dirty="0">
                <a:solidFill>
                  <a:srgbClr val="0000FF"/>
                </a:solidFill>
                <a:latin typeface="+mj-lt"/>
              </a:rPr>
              <a:t>Produção</a:t>
            </a:r>
            <a:r>
              <a:rPr sz="2100" b="1" spc="11" dirty="0">
                <a:solidFill>
                  <a:srgbClr val="0000FF"/>
                </a:solidFill>
                <a:latin typeface="+mj-lt"/>
              </a:rPr>
              <a:t> </a:t>
            </a:r>
            <a:r>
              <a:rPr sz="2100" b="1" spc="-4" dirty="0">
                <a:solidFill>
                  <a:srgbClr val="0000FF"/>
                </a:solidFill>
                <a:latin typeface="+mj-lt"/>
              </a:rPr>
              <a:t>de</a:t>
            </a:r>
            <a:r>
              <a:rPr sz="2100" b="1" spc="-19" dirty="0">
                <a:solidFill>
                  <a:srgbClr val="0000FF"/>
                </a:solidFill>
                <a:latin typeface="+mj-lt"/>
              </a:rPr>
              <a:t> </a:t>
            </a:r>
            <a:r>
              <a:rPr sz="2100" b="1" spc="-4" dirty="0">
                <a:solidFill>
                  <a:srgbClr val="0000FF"/>
                </a:solidFill>
                <a:latin typeface="+mj-lt"/>
              </a:rPr>
              <a:t>gametas</a:t>
            </a:r>
            <a:endParaRPr sz="2100" dirty="0">
              <a:latin typeface="+mj-lt"/>
            </a:endParaRPr>
          </a:p>
          <a:p>
            <a:pPr>
              <a:spcBef>
                <a:spcPts val="19"/>
              </a:spcBef>
              <a:buClr>
                <a:srgbClr val="0000FF"/>
              </a:buClr>
              <a:buFont typeface="Microsoft Sans Serif"/>
              <a:buChar char="•"/>
            </a:pPr>
            <a:endParaRPr sz="3000" dirty="0">
              <a:latin typeface="+mj-lt"/>
            </a:endParaRPr>
          </a:p>
          <a:p>
            <a:pPr marL="567214" lvl="1" indent="-215265">
              <a:buFont typeface="Microsoft Sans Serif"/>
              <a:buChar char="–"/>
              <a:tabLst>
                <a:tab pos="567690" algn="l"/>
              </a:tabLst>
            </a:pPr>
            <a:r>
              <a:rPr sz="1800" b="1" spc="-4" dirty="0">
                <a:solidFill>
                  <a:srgbClr val="FF0000"/>
                </a:solidFill>
                <a:latin typeface="+mj-lt"/>
              </a:rPr>
              <a:t>reprodução</a:t>
            </a:r>
            <a:r>
              <a:rPr sz="1800" b="1" dirty="0">
                <a:solidFill>
                  <a:srgbClr val="FF0000"/>
                </a:solidFill>
                <a:latin typeface="+mj-lt"/>
              </a:rPr>
              <a:t> </a:t>
            </a:r>
            <a:r>
              <a:rPr sz="1800" b="1" spc="-4" dirty="0">
                <a:solidFill>
                  <a:srgbClr val="FF0000"/>
                </a:solidFill>
                <a:latin typeface="+mj-lt"/>
              </a:rPr>
              <a:t>sexuada</a:t>
            </a:r>
            <a:r>
              <a:rPr sz="1800" b="1" spc="23" dirty="0">
                <a:solidFill>
                  <a:srgbClr val="FF0000"/>
                </a:solidFill>
                <a:latin typeface="+mj-lt"/>
              </a:rPr>
              <a:t> </a:t>
            </a:r>
            <a:r>
              <a:rPr sz="1800" spc="-4" dirty="0">
                <a:latin typeface="+mj-lt"/>
                <a:cs typeface="Microsoft Sans Serif"/>
              </a:rPr>
              <a:t>de</a:t>
            </a:r>
            <a:r>
              <a:rPr sz="1800" spc="34" dirty="0">
                <a:latin typeface="+mj-lt"/>
                <a:cs typeface="Microsoft Sans Serif"/>
              </a:rPr>
              <a:t> </a:t>
            </a:r>
            <a:r>
              <a:rPr sz="1800" spc="-4" dirty="0">
                <a:latin typeface="+mj-lt"/>
                <a:cs typeface="Microsoft Sans Serif"/>
              </a:rPr>
              <a:t>organismos</a:t>
            </a:r>
            <a:r>
              <a:rPr sz="1800" spc="45" dirty="0">
                <a:latin typeface="+mj-lt"/>
                <a:cs typeface="Microsoft Sans Serif"/>
              </a:rPr>
              <a:t> </a:t>
            </a:r>
            <a:r>
              <a:rPr sz="1800" spc="-8" dirty="0">
                <a:latin typeface="+mj-lt"/>
                <a:cs typeface="Microsoft Sans Serif"/>
              </a:rPr>
              <a:t>multicelulares</a:t>
            </a:r>
            <a:endParaRPr sz="1800" dirty="0">
              <a:latin typeface="+mj-lt"/>
              <a:cs typeface="Microsoft Sans Serif"/>
            </a:endParaRPr>
          </a:p>
          <a:p>
            <a:pPr marL="567214" lvl="1" indent="-215265">
              <a:spcBef>
                <a:spcPts val="435"/>
              </a:spcBef>
              <a:buFont typeface="Microsoft Sans Serif"/>
              <a:buChar char="–"/>
              <a:tabLst>
                <a:tab pos="567690" algn="l"/>
              </a:tabLst>
            </a:pPr>
            <a:r>
              <a:rPr sz="1800" b="1" spc="-4" dirty="0">
                <a:latin typeface="+mj-lt"/>
              </a:rPr>
              <a:t>1</a:t>
            </a:r>
            <a:r>
              <a:rPr sz="1800" b="1" spc="-8" dirty="0">
                <a:latin typeface="+mj-lt"/>
              </a:rPr>
              <a:t> </a:t>
            </a:r>
            <a:r>
              <a:rPr sz="1800" b="1" spc="-4" dirty="0">
                <a:latin typeface="+mj-lt"/>
              </a:rPr>
              <a:t>célula-mãe</a:t>
            </a:r>
            <a:r>
              <a:rPr sz="1800" b="1" spc="-11" dirty="0">
                <a:latin typeface="+mj-lt"/>
              </a:rPr>
              <a:t> </a:t>
            </a:r>
            <a:r>
              <a:rPr sz="1800" b="1" dirty="0">
                <a:latin typeface="+mj-lt"/>
              </a:rPr>
              <a:t>(2n)</a:t>
            </a:r>
            <a:r>
              <a:rPr sz="1800" b="1" spc="-4" dirty="0">
                <a:latin typeface="+mj-lt"/>
              </a:rPr>
              <a:t> </a:t>
            </a:r>
            <a:r>
              <a:rPr lang="pt-BR" sz="1800" b="1" spc="-4" dirty="0">
                <a:latin typeface="+mj-lt"/>
              </a:rPr>
              <a:t>origina</a:t>
            </a:r>
            <a:r>
              <a:rPr sz="1800" spc="45" dirty="0">
                <a:latin typeface="+mj-lt"/>
                <a:cs typeface="Times New Roman"/>
              </a:rPr>
              <a:t> </a:t>
            </a:r>
            <a:r>
              <a:rPr sz="1800" b="1" spc="-4" dirty="0">
                <a:latin typeface="+mj-lt"/>
              </a:rPr>
              <a:t>4 </a:t>
            </a:r>
            <a:r>
              <a:rPr sz="1800" b="1" dirty="0">
                <a:latin typeface="+mj-lt"/>
              </a:rPr>
              <a:t>células-filhas</a:t>
            </a:r>
            <a:r>
              <a:rPr sz="1800" b="1" spc="-23" dirty="0">
                <a:latin typeface="+mj-lt"/>
              </a:rPr>
              <a:t> </a:t>
            </a:r>
            <a:r>
              <a:rPr sz="1800" b="1" dirty="0">
                <a:latin typeface="+mj-lt"/>
              </a:rPr>
              <a:t>(n)</a:t>
            </a:r>
            <a:endParaRPr sz="1800" dirty="0">
              <a:latin typeface="+mj-lt"/>
            </a:endParaRPr>
          </a:p>
          <a:p>
            <a:pPr marL="866775" lvl="2" indent="-171926">
              <a:spcBef>
                <a:spcPts val="551"/>
              </a:spcBef>
              <a:buFont typeface="Microsoft Sans Serif"/>
              <a:buChar char="•"/>
              <a:tabLst>
                <a:tab pos="866775" algn="l"/>
                <a:tab pos="867251" algn="l"/>
                <a:tab pos="2306003" algn="l"/>
              </a:tabLst>
            </a:pPr>
            <a:r>
              <a:rPr sz="1500" b="1" dirty="0">
                <a:solidFill>
                  <a:srgbClr val="0000FF"/>
                </a:solidFill>
                <a:latin typeface="+mj-lt"/>
              </a:rPr>
              <a:t>geneticamente	</a:t>
            </a:r>
            <a:r>
              <a:rPr sz="2400" b="1" dirty="0">
                <a:solidFill>
                  <a:srgbClr val="FF0000"/>
                </a:solidFill>
                <a:latin typeface="+mj-lt"/>
              </a:rPr>
              <a:t>≠</a:t>
            </a:r>
            <a:r>
              <a:rPr sz="2400" b="1" spc="139" dirty="0">
                <a:solidFill>
                  <a:srgbClr val="FF0000"/>
                </a:solidFill>
                <a:latin typeface="+mj-lt"/>
              </a:rPr>
              <a:t> </a:t>
            </a:r>
            <a:r>
              <a:rPr sz="1500" dirty="0">
                <a:latin typeface="+mj-lt"/>
                <a:cs typeface="Microsoft Sans Serif"/>
              </a:rPr>
              <a:t>entre</a:t>
            </a:r>
            <a:r>
              <a:rPr sz="1500" spc="-8" dirty="0">
                <a:latin typeface="+mj-lt"/>
                <a:cs typeface="Microsoft Sans Serif"/>
              </a:rPr>
              <a:t> </a:t>
            </a:r>
            <a:r>
              <a:rPr sz="1500" spc="-4" dirty="0">
                <a:latin typeface="+mj-lt"/>
                <a:cs typeface="Microsoft Sans Serif"/>
              </a:rPr>
              <a:t>si</a:t>
            </a:r>
            <a:r>
              <a:rPr sz="1500" spc="11" dirty="0">
                <a:latin typeface="+mj-lt"/>
                <a:cs typeface="Microsoft Sans Serif"/>
              </a:rPr>
              <a:t> </a:t>
            </a:r>
            <a:r>
              <a:rPr sz="1500" dirty="0">
                <a:latin typeface="+mj-lt"/>
                <a:cs typeface="Microsoft Sans Serif"/>
              </a:rPr>
              <a:t>e</a:t>
            </a:r>
            <a:r>
              <a:rPr sz="1500" spc="-4" dirty="0">
                <a:latin typeface="+mj-lt"/>
                <a:cs typeface="Microsoft Sans Serif"/>
              </a:rPr>
              <a:t> </a:t>
            </a:r>
            <a:r>
              <a:rPr sz="1500" dirty="0">
                <a:latin typeface="+mj-lt"/>
                <a:cs typeface="Microsoft Sans Serif"/>
              </a:rPr>
              <a:t>da progenitora</a:t>
            </a:r>
          </a:p>
        </p:txBody>
      </p:sp>
      <p:sp>
        <p:nvSpPr>
          <p:cNvPr id="5" name="object 5"/>
          <p:cNvSpPr txBox="1"/>
          <p:nvPr/>
        </p:nvSpPr>
        <p:spPr>
          <a:xfrm>
            <a:off x="1888084" y="2880615"/>
            <a:ext cx="3833336" cy="1098538"/>
          </a:xfrm>
          <a:prstGeom prst="rect">
            <a:avLst/>
          </a:prstGeom>
        </p:spPr>
        <p:txBody>
          <a:bodyPr vert="horz" wrap="square" lIns="0" tIns="56674" rIns="0" bIns="0" rtlCol="0">
            <a:spAutoFit/>
          </a:bodyPr>
          <a:lstStyle/>
          <a:p>
            <a:pPr marL="180975" indent="-171450">
              <a:spcBef>
                <a:spcPts val="446"/>
              </a:spcBef>
              <a:buFont typeface="Microsoft Sans Serif"/>
              <a:buChar char="•"/>
              <a:tabLst>
                <a:tab pos="180499" algn="l"/>
                <a:tab pos="180975" algn="l"/>
              </a:tabLst>
            </a:pPr>
            <a:r>
              <a:rPr sz="1500" b="1" dirty="0">
                <a:solidFill>
                  <a:srgbClr val="FF0000"/>
                </a:solidFill>
              </a:rPr>
              <a:t>1</a:t>
            </a:r>
            <a:r>
              <a:rPr sz="1500" b="1" spc="-8" dirty="0">
                <a:solidFill>
                  <a:srgbClr val="FF0000"/>
                </a:solidFill>
              </a:rPr>
              <a:t> </a:t>
            </a:r>
            <a:r>
              <a:rPr sz="1500" b="1" dirty="0">
                <a:solidFill>
                  <a:srgbClr val="FF0000"/>
                </a:solidFill>
              </a:rPr>
              <a:t>duplicação</a:t>
            </a:r>
            <a:r>
              <a:rPr sz="1500" b="1" spc="-26" dirty="0">
                <a:solidFill>
                  <a:srgbClr val="FF0000"/>
                </a:solidFill>
              </a:rPr>
              <a:t> </a:t>
            </a:r>
            <a:r>
              <a:rPr sz="1500" b="1" dirty="0">
                <a:solidFill>
                  <a:srgbClr val="FF0000"/>
                </a:solidFill>
              </a:rPr>
              <a:t>do</a:t>
            </a:r>
            <a:r>
              <a:rPr sz="1500" b="1" spc="-4" dirty="0">
                <a:solidFill>
                  <a:srgbClr val="FF0000"/>
                </a:solidFill>
              </a:rPr>
              <a:t> DNA</a:t>
            </a:r>
            <a:r>
              <a:rPr sz="1500" b="1" dirty="0">
                <a:solidFill>
                  <a:srgbClr val="FF0000"/>
                </a:solidFill>
              </a:rPr>
              <a:t> →</a:t>
            </a:r>
            <a:r>
              <a:rPr sz="1500" b="1" spc="-23" dirty="0">
                <a:solidFill>
                  <a:srgbClr val="FF0000"/>
                </a:solidFill>
              </a:rPr>
              <a:t> </a:t>
            </a:r>
            <a:r>
              <a:rPr sz="1500" b="1" dirty="0">
                <a:solidFill>
                  <a:srgbClr val="FF0000"/>
                </a:solidFill>
              </a:rPr>
              <a:t>2</a:t>
            </a:r>
            <a:r>
              <a:rPr sz="1500" b="1" spc="-4" dirty="0">
                <a:solidFill>
                  <a:srgbClr val="FF0000"/>
                </a:solidFill>
              </a:rPr>
              <a:t> divisões</a:t>
            </a:r>
            <a:endParaRPr sz="1500"/>
          </a:p>
          <a:p>
            <a:pPr marL="351949">
              <a:spcBef>
                <a:spcPts val="334"/>
              </a:spcBef>
            </a:pPr>
            <a:r>
              <a:rPr sz="1350" spc="353" dirty="0">
                <a:latin typeface="Microsoft Sans Serif"/>
                <a:cs typeface="Microsoft Sans Serif"/>
              </a:rPr>
              <a:t>–</a:t>
            </a:r>
            <a:r>
              <a:rPr sz="1350" spc="236" dirty="0">
                <a:latin typeface="Microsoft Sans Serif"/>
                <a:cs typeface="Microsoft Sans Serif"/>
              </a:rPr>
              <a:t> </a:t>
            </a:r>
            <a:r>
              <a:rPr sz="1350" b="1" spc="-4" dirty="0"/>
              <a:t>metade</a:t>
            </a:r>
            <a:r>
              <a:rPr sz="1350" b="1" dirty="0"/>
              <a:t> do</a:t>
            </a:r>
            <a:r>
              <a:rPr sz="1350" b="1" spc="-4" dirty="0"/>
              <a:t> número</a:t>
            </a:r>
            <a:r>
              <a:rPr sz="1350" b="1" spc="-8" dirty="0"/>
              <a:t> </a:t>
            </a:r>
            <a:r>
              <a:rPr sz="1350" b="1" spc="-4" dirty="0"/>
              <a:t>de</a:t>
            </a:r>
            <a:r>
              <a:rPr sz="1350" b="1" dirty="0"/>
              <a:t> </a:t>
            </a:r>
            <a:r>
              <a:rPr sz="1350" b="1" spc="-4" dirty="0"/>
              <a:t>cromossomos</a:t>
            </a:r>
            <a:r>
              <a:rPr sz="1350" b="1" spc="4" dirty="0"/>
              <a:t> </a:t>
            </a:r>
            <a:r>
              <a:rPr sz="1350" b="1" dirty="0"/>
              <a:t>(n)</a:t>
            </a:r>
            <a:endParaRPr sz="1350"/>
          </a:p>
          <a:p>
            <a:pPr marL="180975" indent="-171450">
              <a:spcBef>
                <a:spcPts val="353"/>
              </a:spcBef>
              <a:buFont typeface="Microsoft Sans Serif"/>
              <a:buChar char="•"/>
              <a:tabLst>
                <a:tab pos="180499" algn="l"/>
                <a:tab pos="180975" algn="l"/>
              </a:tabLst>
            </a:pPr>
            <a:r>
              <a:rPr sz="1500" b="1" i="1" dirty="0">
                <a:solidFill>
                  <a:srgbClr val="FF0000"/>
                </a:solidFill>
              </a:rPr>
              <a:t>crossing-over</a:t>
            </a:r>
            <a:r>
              <a:rPr sz="1500" b="1" i="1" spc="-41" dirty="0">
                <a:solidFill>
                  <a:srgbClr val="FF0000"/>
                </a:solidFill>
              </a:rPr>
              <a:t> </a:t>
            </a:r>
            <a:r>
              <a:rPr sz="1500" b="1" dirty="0">
                <a:solidFill>
                  <a:srgbClr val="FF0000"/>
                </a:solidFill>
              </a:rPr>
              <a:t>ou</a:t>
            </a:r>
            <a:r>
              <a:rPr sz="1500" b="1" spc="-19" dirty="0">
                <a:solidFill>
                  <a:srgbClr val="FF0000"/>
                </a:solidFill>
              </a:rPr>
              <a:t> </a:t>
            </a:r>
            <a:r>
              <a:rPr sz="1500" b="1" dirty="0">
                <a:solidFill>
                  <a:srgbClr val="FF0000"/>
                </a:solidFill>
              </a:rPr>
              <a:t>permuta</a:t>
            </a:r>
            <a:endParaRPr sz="1500"/>
          </a:p>
          <a:p>
            <a:pPr marL="180975" indent="-171450">
              <a:spcBef>
                <a:spcPts val="360"/>
              </a:spcBef>
              <a:buFont typeface="Microsoft Sans Serif"/>
              <a:buChar char="•"/>
              <a:tabLst>
                <a:tab pos="180499" algn="l"/>
                <a:tab pos="180975" algn="l"/>
              </a:tabLst>
            </a:pPr>
            <a:r>
              <a:rPr sz="1500" b="1" dirty="0">
                <a:solidFill>
                  <a:srgbClr val="FF0000"/>
                </a:solidFill>
              </a:rPr>
              <a:t>segregação</a:t>
            </a:r>
            <a:r>
              <a:rPr sz="1500" b="1" spc="-30" dirty="0">
                <a:solidFill>
                  <a:srgbClr val="FF0000"/>
                </a:solidFill>
              </a:rPr>
              <a:t> </a:t>
            </a:r>
            <a:r>
              <a:rPr sz="1500" b="1" dirty="0">
                <a:solidFill>
                  <a:srgbClr val="FF0000"/>
                </a:solidFill>
              </a:rPr>
              <a:t>aleatória</a:t>
            </a:r>
            <a:r>
              <a:rPr sz="1500" b="1" spc="-41" dirty="0">
                <a:solidFill>
                  <a:srgbClr val="FF0000"/>
                </a:solidFill>
              </a:rPr>
              <a:t> </a:t>
            </a:r>
            <a:r>
              <a:rPr sz="1500" b="1" dirty="0">
                <a:solidFill>
                  <a:srgbClr val="FF0000"/>
                </a:solidFill>
              </a:rPr>
              <a:t>dos</a:t>
            </a:r>
            <a:r>
              <a:rPr sz="1500" b="1" spc="-11" dirty="0">
                <a:solidFill>
                  <a:srgbClr val="FF0000"/>
                </a:solidFill>
              </a:rPr>
              <a:t> </a:t>
            </a:r>
            <a:r>
              <a:rPr sz="1500" b="1" dirty="0">
                <a:solidFill>
                  <a:srgbClr val="FF0000"/>
                </a:solidFill>
              </a:rPr>
              <a:t>cromossomos</a:t>
            </a:r>
            <a:endParaRPr sz="1500"/>
          </a:p>
        </p:txBody>
      </p:sp>
      <p:sp>
        <p:nvSpPr>
          <p:cNvPr id="6" name="object 6"/>
          <p:cNvSpPr txBox="1"/>
          <p:nvPr/>
        </p:nvSpPr>
        <p:spPr>
          <a:xfrm>
            <a:off x="1544956" y="4281406"/>
            <a:ext cx="4770596" cy="624049"/>
          </a:xfrm>
          <a:prstGeom prst="rect">
            <a:avLst/>
          </a:prstGeom>
        </p:spPr>
        <p:txBody>
          <a:bodyPr vert="horz" wrap="square" lIns="0" tIns="64294" rIns="0" bIns="0" rtlCol="0">
            <a:spAutoFit/>
          </a:bodyPr>
          <a:lstStyle/>
          <a:p>
            <a:pPr marL="224314" indent="-215265">
              <a:spcBef>
                <a:spcPts val="506"/>
              </a:spcBef>
              <a:buChar char="–"/>
              <a:tabLst>
                <a:tab pos="224790" algn="l"/>
              </a:tabLst>
            </a:pPr>
            <a:r>
              <a:rPr sz="1800" spc="-4" dirty="0">
                <a:latin typeface="Microsoft Sans Serif"/>
                <a:cs typeface="Microsoft Sans Serif"/>
              </a:rPr>
              <a:t>restabelecimento</a:t>
            </a:r>
            <a:r>
              <a:rPr sz="1800" spc="23" dirty="0">
                <a:latin typeface="Microsoft Sans Serif"/>
                <a:cs typeface="Microsoft Sans Serif"/>
              </a:rPr>
              <a:t> </a:t>
            </a:r>
            <a:r>
              <a:rPr sz="1800" spc="-4" dirty="0">
                <a:latin typeface="Microsoft Sans Serif"/>
                <a:cs typeface="Microsoft Sans Serif"/>
              </a:rPr>
              <a:t>da</a:t>
            </a:r>
            <a:r>
              <a:rPr sz="1800" spc="11" dirty="0">
                <a:latin typeface="Microsoft Sans Serif"/>
                <a:cs typeface="Microsoft Sans Serif"/>
              </a:rPr>
              <a:t> </a:t>
            </a:r>
            <a:r>
              <a:rPr sz="1800" spc="-8" dirty="0">
                <a:latin typeface="Microsoft Sans Serif"/>
                <a:cs typeface="Microsoft Sans Serif"/>
              </a:rPr>
              <a:t>ploidia</a:t>
            </a:r>
            <a:endParaRPr sz="1800">
              <a:latin typeface="Microsoft Sans Serif"/>
              <a:cs typeface="Microsoft Sans Serif"/>
            </a:endParaRPr>
          </a:p>
          <a:p>
            <a:pPr marL="523875" lvl="1" indent="-171926">
              <a:spcBef>
                <a:spcPts val="360"/>
              </a:spcBef>
              <a:buFont typeface="Microsoft Sans Serif"/>
              <a:buChar char="•"/>
              <a:tabLst>
                <a:tab pos="523875" algn="l"/>
                <a:tab pos="524351" algn="l"/>
              </a:tabLst>
            </a:pPr>
            <a:r>
              <a:rPr sz="1500" b="1" dirty="0"/>
              <a:t>fecundação</a:t>
            </a:r>
            <a:r>
              <a:rPr sz="1500" b="1" spc="-19" dirty="0"/>
              <a:t> </a:t>
            </a:r>
            <a:r>
              <a:rPr sz="1500" dirty="0">
                <a:latin typeface="Microsoft Sans Serif"/>
                <a:cs typeface="Microsoft Sans Serif"/>
              </a:rPr>
              <a:t>→</a:t>
            </a:r>
            <a:r>
              <a:rPr sz="1500" spc="4" dirty="0">
                <a:latin typeface="Microsoft Sans Serif"/>
                <a:cs typeface="Microsoft Sans Serif"/>
              </a:rPr>
              <a:t> </a:t>
            </a:r>
            <a:r>
              <a:rPr sz="1500" b="1" dirty="0">
                <a:solidFill>
                  <a:srgbClr val="0000FF"/>
                </a:solidFill>
              </a:rPr>
              <a:t>zigoto</a:t>
            </a:r>
            <a:r>
              <a:rPr sz="1500" b="1" spc="-11" dirty="0">
                <a:solidFill>
                  <a:srgbClr val="0000FF"/>
                </a:solidFill>
              </a:rPr>
              <a:t> </a:t>
            </a:r>
            <a:r>
              <a:rPr sz="1500" b="1" dirty="0">
                <a:solidFill>
                  <a:srgbClr val="0000FF"/>
                </a:solidFill>
              </a:rPr>
              <a:t>(2n)</a:t>
            </a:r>
            <a:r>
              <a:rPr sz="1500" b="1" spc="-15" dirty="0">
                <a:solidFill>
                  <a:srgbClr val="0000FF"/>
                </a:solidFill>
              </a:rPr>
              <a:t> </a:t>
            </a:r>
            <a:r>
              <a:rPr sz="1500" dirty="0">
                <a:latin typeface="Microsoft Sans Serif"/>
                <a:cs typeface="Microsoft Sans Serif"/>
              </a:rPr>
              <a:t>→ </a:t>
            </a:r>
            <a:r>
              <a:rPr sz="1500" spc="-4" dirty="0">
                <a:latin typeface="Microsoft Sans Serif"/>
                <a:cs typeface="Microsoft Sans Serif"/>
              </a:rPr>
              <a:t>mitoses</a:t>
            </a:r>
            <a:r>
              <a:rPr sz="1500" dirty="0">
                <a:latin typeface="Microsoft Sans Serif"/>
                <a:cs typeface="Microsoft Sans Serif"/>
              </a:rPr>
              <a:t> (2n)</a:t>
            </a:r>
            <a:r>
              <a:rPr sz="1500" spc="-4" dirty="0">
                <a:latin typeface="Microsoft Sans Serif"/>
                <a:cs typeface="Microsoft Sans Serif"/>
              </a:rPr>
              <a:t> .... n...</a:t>
            </a:r>
            <a:endParaRPr sz="1500">
              <a:latin typeface="Microsoft Sans Serif"/>
              <a:cs typeface="Microsoft Sans Serif"/>
            </a:endParaRPr>
          </a:p>
        </p:txBody>
      </p:sp>
      <p:grpSp>
        <p:nvGrpSpPr>
          <p:cNvPr id="7" name="object 7"/>
          <p:cNvGrpSpPr/>
          <p:nvPr/>
        </p:nvGrpSpPr>
        <p:grpSpPr>
          <a:xfrm>
            <a:off x="5776912" y="3529013"/>
            <a:ext cx="2166938" cy="428625"/>
            <a:chOff x="6178550" y="4705350"/>
            <a:chExt cx="2889250" cy="571500"/>
          </a:xfrm>
        </p:grpSpPr>
        <p:sp>
          <p:nvSpPr>
            <p:cNvPr id="8" name="object 8"/>
            <p:cNvSpPr/>
            <p:nvPr/>
          </p:nvSpPr>
          <p:spPr>
            <a:xfrm>
              <a:off x="6197600" y="4724400"/>
              <a:ext cx="279400" cy="533400"/>
            </a:xfrm>
            <a:custGeom>
              <a:avLst/>
              <a:gdLst/>
              <a:ahLst/>
              <a:cxnLst/>
              <a:rect l="l" t="t" r="r" b="b"/>
              <a:pathLst>
                <a:path w="279400" h="533400">
                  <a:moveTo>
                    <a:pt x="0" y="0"/>
                  </a:moveTo>
                  <a:lnTo>
                    <a:pt x="54403" y="1827"/>
                  </a:lnTo>
                  <a:lnTo>
                    <a:pt x="98805" y="6810"/>
                  </a:lnTo>
                  <a:lnTo>
                    <a:pt x="128730" y="14198"/>
                  </a:lnTo>
                  <a:lnTo>
                    <a:pt x="139700" y="23241"/>
                  </a:lnTo>
                  <a:lnTo>
                    <a:pt x="139700" y="243458"/>
                  </a:lnTo>
                  <a:lnTo>
                    <a:pt x="150669" y="252501"/>
                  </a:lnTo>
                  <a:lnTo>
                    <a:pt x="180593" y="259889"/>
                  </a:lnTo>
                  <a:lnTo>
                    <a:pt x="224996" y="264872"/>
                  </a:lnTo>
                  <a:lnTo>
                    <a:pt x="279400" y="266700"/>
                  </a:lnTo>
                  <a:lnTo>
                    <a:pt x="224996" y="268527"/>
                  </a:lnTo>
                  <a:lnTo>
                    <a:pt x="180594" y="273510"/>
                  </a:lnTo>
                  <a:lnTo>
                    <a:pt x="150669" y="280898"/>
                  </a:lnTo>
                  <a:lnTo>
                    <a:pt x="139700" y="289941"/>
                  </a:lnTo>
                  <a:lnTo>
                    <a:pt x="139700" y="510159"/>
                  </a:lnTo>
                  <a:lnTo>
                    <a:pt x="128730" y="519201"/>
                  </a:lnTo>
                  <a:lnTo>
                    <a:pt x="98806" y="526589"/>
                  </a:lnTo>
                  <a:lnTo>
                    <a:pt x="54403" y="531572"/>
                  </a:lnTo>
                  <a:lnTo>
                    <a:pt x="0" y="533400"/>
                  </a:lnTo>
                </a:path>
              </a:pathLst>
            </a:custGeom>
            <a:ln w="38100">
              <a:solidFill>
                <a:srgbClr val="FF0000"/>
              </a:solidFill>
            </a:ln>
          </p:spPr>
          <p:txBody>
            <a:bodyPr wrap="square" lIns="0" tIns="0" rIns="0" bIns="0" rtlCol="0"/>
            <a:lstStyle/>
            <a:p>
              <a:endParaRPr sz="1050"/>
            </a:p>
          </p:txBody>
        </p:sp>
        <p:sp>
          <p:nvSpPr>
            <p:cNvPr id="9" name="object 9"/>
            <p:cNvSpPr/>
            <p:nvPr/>
          </p:nvSpPr>
          <p:spPr>
            <a:xfrm>
              <a:off x="6472300" y="4811712"/>
              <a:ext cx="2595880" cy="370205"/>
            </a:xfrm>
            <a:custGeom>
              <a:avLst/>
              <a:gdLst/>
              <a:ahLst/>
              <a:cxnLst/>
              <a:rect l="l" t="t" r="r" b="b"/>
              <a:pathLst>
                <a:path w="2595879" h="370204">
                  <a:moveTo>
                    <a:pt x="2595499" y="0"/>
                  </a:moveTo>
                  <a:lnTo>
                    <a:pt x="0" y="0"/>
                  </a:lnTo>
                  <a:lnTo>
                    <a:pt x="0" y="369887"/>
                  </a:lnTo>
                  <a:lnTo>
                    <a:pt x="2595499" y="369887"/>
                  </a:lnTo>
                  <a:lnTo>
                    <a:pt x="2595499" y="0"/>
                  </a:lnTo>
                  <a:close/>
                </a:path>
              </a:pathLst>
            </a:custGeom>
            <a:solidFill>
              <a:srgbClr val="FF3300"/>
            </a:solidFill>
          </p:spPr>
          <p:txBody>
            <a:bodyPr wrap="square" lIns="0" tIns="0" rIns="0" bIns="0" rtlCol="0"/>
            <a:lstStyle/>
            <a:p>
              <a:endParaRPr sz="1050"/>
            </a:p>
          </p:txBody>
        </p:sp>
      </p:grpSp>
      <p:sp>
        <p:nvSpPr>
          <p:cNvPr id="10" name="object 10"/>
          <p:cNvSpPr txBox="1"/>
          <p:nvPr/>
        </p:nvSpPr>
        <p:spPr>
          <a:xfrm>
            <a:off x="6057042" y="3629787"/>
            <a:ext cx="1809274" cy="217367"/>
          </a:xfrm>
          <a:prstGeom prst="rect">
            <a:avLst/>
          </a:prstGeom>
        </p:spPr>
        <p:txBody>
          <a:bodyPr vert="horz" wrap="square" lIns="0" tIns="9525" rIns="0" bIns="0" rtlCol="0">
            <a:spAutoFit/>
          </a:bodyPr>
          <a:lstStyle/>
          <a:p>
            <a:pPr marL="9525">
              <a:spcBef>
                <a:spcPts val="75"/>
              </a:spcBef>
            </a:pPr>
            <a:r>
              <a:rPr sz="1350" b="1" spc="-4" dirty="0">
                <a:solidFill>
                  <a:srgbClr val="FFFF00"/>
                </a:solidFill>
              </a:rPr>
              <a:t>variabilidade</a:t>
            </a:r>
            <a:r>
              <a:rPr sz="1350" b="1" spc="-8" dirty="0">
                <a:solidFill>
                  <a:srgbClr val="FFFF00"/>
                </a:solidFill>
              </a:rPr>
              <a:t> </a:t>
            </a:r>
            <a:r>
              <a:rPr sz="1350" b="1" spc="-4" dirty="0">
                <a:solidFill>
                  <a:srgbClr val="FFFF00"/>
                </a:solidFill>
              </a:rPr>
              <a:t>genética</a:t>
            </a:r>
            <a:endParaRPr sz="1350"/>
          </a:p>
        </p:txBody>
      </p:sp>
      <p:grpSp>
        <p:nvGrpSpPr>
          <p:cNvPr id="11" name="object 11"/>
          <p:cNvGrpSpPr/>
          <p:nvPr/>
        </p:nvGrpSpPr>
        <p:grpSpPr>
          <a:xfrm>
            <a:off x="6025801" y="2409919"/>
            <a:ext cx="734854" cy="1176338"/>
            <a:chOff x="6510401" y="3213226"/>
            <a:chExt cx="979805" cy="1568450"/>
          </a:xfrm>
        </p:grpSpPr>
        <p:sp>
          <p:nvSpPr>
            <p:cNvPr id="12" name="object 12"/>
            <p:cNvSpPr/>
            <p:nvPr/>
          </p:nvSpPr>
          <p:spPr>
            <a:xfrm>
              <a:off x="6523101" y="3225926"/>
              <a:ext cx="954405" cy="941069"/>
            </a:xfrm>
            <a:custGeom>
              <a:avLst/>
              <a:gdLst/>
              <a:ahLst/>
              <a:cxnLst/>
              <a:rect l="l" t="t" r="r" b="b"/>
              <a:pathLst>
                <a:path w="954404" h="941070">
                  <a:moveTo>
                    <a:pt x="715518" y="0"/>
                  </a:moveTo>
                  <a:lnTo>
                    <a:pt x="715518" y="119252"/>
                  </a:lnTo>
                  <a:lnTo>
                    <a:pt x="656220" y="130200"/>
                  </a:lnTo>
                  <a:lnTo>
                    <a:pt x="598758" y="143387"/>
                  </a:lnTo>
                  <a:lnTo>
                    <a:pt x="543241" y="158728"/>
                  </a:lnTo>
                  <a:lnTo>
                    <a:pt x="489777" y="176132"/>
                  </a:lnTo>
                  <a:lnTo>
                    <a:pt x="438474" y="195512"/>
                  </a:lnTo>
                  <a:lnTo>
                    <a:pt x="389441" y="216780"/>
                  </a:lnTo>
                  <a:lnTo>
                    <a:pt x="342787" y="239846"/>
                  </a:lnTo>
                  <a:lnTo>
                    <a:pt x="298618" y="264623"/>
                  </a:lnTo>
                  <a:lnTo>
                    <a:pt x="257045" y="291022"/>
                  </a:lnTo>
                  <a:lnTo>
                    <a:pt x="218174" y="318956"/>
                  </a:lnTo>
                  <a:lnTo>
                    <a:pt x="182115" y="348334"/>
                  </a:lnTo>
                  <a:lnTo>
                    <a:pt x="148976" y="379070"/>
                  </a:lnTo>
                  <a:lnTo>
                    <a:pt x="118865" y="411075"/>
                  </a:lnTo>
                  <a:lnTo>
                    <a:pt x="91891" y="444260"/>
                  </a:lnTo>
                  <a:lnTo>
                    <a:pt x="68162" y="478537"/>
                  </a:lnTo>
                  <a:lnTo>
                    <a:pt x="47786" y="513817"/>
                  </a:lnTo>
                  <a:lnTo>
                    <a:pt x="30872" y="550013"/>
                  </a:lnTo>
                  <a:lnTo>
                    <a:pt x="17528" y="587036"/>
                  </a:lnTo>
                  <a:lnTo>
                    <a:pt x="7862" y="624797"/>
                  </a:lnTo>
                  <a:lnTo>
                    <a:pt x="1983" y="663209"/>
                  </a:lnTo>
                  <a:lnTo>
                    <a:pt x="0" y="702183"/>
                  </a:lnTo>
                  <a:lnTo>
                    <a:pt x="0" y="940816"/>
                  </a:lnTo>
                  <a:lnTo>
                    <a:pt x="1983" y="901841"/>
                  </a:lnTo>
                  <a:lnTo>
                    <a:pt x="7862" y="863427"/>
                  </a:lnTo>
                  <a:lnTo>
                    <a:pt x="17528" y="825662"/>
                  </a:lnTo>
                  <a:lnTo>
                    <a:pt x="30872" y="788634"/>
                  </a:lnTo>
                  <a:lnTo>
                    <a:pt x="47786" y="752432"/>
                  </a:lnTo>
                  <a:lnTo>
                    <a:pt x="68162" y="717144"/>
                  </a:lnTo>
                  <a:lnTo>
                    <a:pt x="91891" y="682860"/>
                  </a:lnTo>
                  <a:lnTo>
                    <a:pt x="118865" y="649666"/>
                  </a:lnTo>
                  <a:lnTo>
                    <a:pt x="148976" y="617653"/>
                  </a:lnTo>
                  <a:lnTo>
                    <a:pt x="182115" y="586908"/>
                  </a:lnTo>
                  <a:lnTo>
                    <a:pt x="218174" y="557521"/>
                  </a:lnTo>
                  <a:lnTo>
                    <a:pt x="257045" y="529578"/>
                  </a:lnTo>
                  <a:lnTo>
                    <a:pt x="298618" y="503170"/>
                  </a:lnTo>
                  <a:lnTo>
                    <a:pt x="342787" y="478385"/>
                  </a:lnTo>
                  <a:lnTo>
                    <a:pt x="389441" y="455311"/>
                  </a:lnTo>
                  <a:lnTo>
                    <a:pt x="438474" y="434036"/>
                  </a:lnTo>
                  <a:lnTo>
                    <a:pt x="489777" y="414650"/>
                  </a:lnTo>
                  <a:lnTo>
                    <a:pt x="543241" y="397241"/>
                  </a:lnTo>
                  <a:lnTo>
                    <a:pt x="598758" y="381897"/>
                  </a:lnTo>
                  <a:lnTo>
                    <a:pt x="656220" y="368706"/>
                  </a:lnTo>
                  <a:lnTo>
                    <a:pt x="715518" y="357759"/>
                  </a:lnTo>
                  <a:lnTo>
                    <a:pt x="715518" y="477012"/>
                  </a:lnTo>
                  <a:lnTo>
                    <a:pt x="954024" y="219328"/>
                  </a:lnTo>
                  <a:lnTo>
                    <a:pt x="715518" y="0"/>
                  </a:lnTo>
                  <a:close/>
                </a:path>
              </a:pathLst>
            </a:custGeom>
            <a:solidFill>
              <a:srgbClr val="BADFE2"/>
            </a:solidFill>
          </p:spPr>
          <p:txBody>
            <a:bodyPr wrap="square" lIns="0" tIns="0" rIns="0" bIns="0" rtlCol="0"/>
            <a:lstStyle/>
            <a:p>
              <a:endParaRPr sz="1050"/>
            </a:p>
          </p:txBody>
        </p:sp>
        <p:sp>
          <p:nvSpPr>
            <p:cNvPr id="13" name="object 13"/>
            <p:cNvSpPr/>
            <p:nvPr/>
          </p:nvSpPr>
          <p:spPr>
            <a:xfrm>
              <a:off x="6522916" y="4047489"/>
              <a:ext cx="954405" cy="721360"/>
            </a:xfrm>
            <a:custGeom>
              <a:avLst/>
              <a:gdLst/>
              <a:ahLst/>
              <a:cxnLst/>
              <a:rect l="l" t="t" r="r" b="b"/>
              <a:pathLst>
                <a:path w="954404" h="721360">
                  <a:moveTo>
                    <a:pt x="18980" y="0"/>
                  </a:moveTo>
                  <a:lnTo>
                    <a:pt x="8879" y="37551"/>
                  </a:lnTo>
                  <a:lnTo>
                    <a:pt x="2582" y="74946"/>
                  </a:lnTo>
                  <a:lnTo>
                    <a:pt x="0" y="112101"/>
                  </a:lnTo>
                  <a:lnTo>
                    <a:pt x="1045" y="148934"/>
                  </a:lnTo>
                  <a:lnTo>
                    <a:pt x="13672" y="221299"/>
                  </a:lnTo>
                  <a:lnTo>
                    <a:pt x="39763" y="291377"/>
                  </a:lnTo>
                  <a:lnTo>
                    <a:pt x="57640" y="325350"/>
                  </a:lnTo>
                  <a:lnTo>
                    <a:pt x="78621" y="358502"/>
                  </a:lnTo>
                  <a:lnTo>
                    <a:pt x="102618" y="390749"/>
                  </a:lnTo>
                  <a:lnTo>
                    <a:pt x="129545" y="422009"/>
                  </a:lnTo>
                  <a:lnTo>
                    <a:pt x="159315" y="452199"/>
                  </a:lnTo>
                  <a:lnTo>
                    <a:pt x="191839" y="481235"/>
                  </a:lnTo>
                  <a:lnTo>
                    <a:pt x="227031" y="509033"/>
                  </a:lnTo>
                  <a:lnTo>
                    <a:pt x="264803" y="535512"/>
                  </a:lnTo>
                  <a:lnTo>
                    <a:pt x="305068" y="560588"/>
                  </a:lnTo>
                  <a:lnTo>
                    <a:pt x="347739" y="584178"/>
                  </a:lnTo>
                  <a:lnTo>
                    <a:pt x="392728" y="606199"/>
                  </a:lnTo>
                  <a:lnTo>
                    <a:pt x="439949" y="626567"/>
                  </a:lnTo>
                  <a:lnTo>
                    <a:pt x="489312" y="645199"/>
                  </a:lnTo>
                  <a:lnTo>
                    <a:pt x="540733" y="662013"/>
                  </a:lnTo>
                  <a:lnTo>
                    <a:pt x="594122" y="676926"/>
                  </a:lnTo>
                  <a:lnTo>
                    <a:pt x="649393" y="689853"/>
                  </a:lnTo>
                  <a:lnTo>
                    <a:pt x="706459" y="700713"/>
                  </a:lnTo>
                  <a:lnTo>
                    <a:pt x="765232" y="709422"/>
                  </a:lnTo>
                  <a:lnTo>
                    <a:pt x="812083" y="714662"/>
                  </a:lnTo>
                  <a:lnTo>
                    <a:pt x="859243" y="718391"/>
                  </a:lnTo>
                  <a:lnTo>
                    <a:pt x="906642" y="720619"/>
                  </a:lnTo>
                  <a:lnTo>
                    <a:pt x="954208" y="721360"/>
                  </a:lnTo>
                  <a:lnTo>
                    <a:pt x="954208" y="482854"/>
                  </a:lnTo>
                  <a:lnTo>
                    <a:pt x="895362" y="481718"/>
                  </a:lnTo>
                  <a:lnTo>
                    <a:pt x="837346" y="478351"/>
                  </a:lnTo>
                  <a:lnTo>
                    <a:pt x="780277" y="472814"/>
                  </a:lnTo>
                  <a:lnTo>
                    <a:pt x="724273" y="465168"/>
                  </a:lnTo>
                  <a:lnTo>
                    <a:pt x="669451" y="455473"/>
                  </a:lnTo>
                  <a:lnTo>
                    <a:pt x="615929" y="443791"/>
                  </a:lnTo>
                  <a:lnTo>
                    <a:pt x="563824" y="430182"/>
                  </a:lnTo>
                  <a:lnTo>
                    <a:pt x="513255" y="414706"/>
                  </a:lnTo>
                  <a:lnTo>
                    <a:pt x="464339" y="397426"/>
                  </a:lnTo>
                  <a:lnTo>
                    <a:pt x="417194" y="378401"/>
                  </a:lnTo>
                  <a:lnTo>
                    <a:pt x="371936" y="357692"/>
                  </a:lnTo>
                  <a:lnTo>
                    <a:pt x="328685" y="335361"/>
                  </a:lnTo>
                  <a:lnTo>
                    <a:pt x="287558" y="311467"/>
                  </a:lnTo>
                  <a:lnTo>
                    <a:pt x="248672" y="286072"/>
                  </a:lnTo>
                  <a:lnTo>
                    <a:pt x="212145" y="259237"/>
                  </a:lnTo>
                  <a:lnTo>
                    <a:pt x="178095" y="231022"/>
                  </a:lnTo>
                  <a:lnTo>
                    <a:pt x="146640" y="201489"/>
                  </a:lnTo>
                  <a:lnTo>
                    <a:pt x="117896" y="170698"/>
                  </a:lnTo>
                  <a:lnTo>
                    <a:pt x="91983" y="138709"/>
                  </a:lnTo>
                  <a:lnTo>
                    <a:pt x="69017" y="105584"/>
                  </a:lnTo>
                  <a:lnTo>
                    <a:pt x="49116" y="71384"/>
                  </a:lnTo>
                  <a:lnTo>
                    <a:pt x="32397" y="36169"/>
                  </a:lnTo>
                  <a:lnTo>
                    <a:pt x="18980" y="0"/>
                  </a:lnTo>
                  <a:close/>
                </a:path>
              </a:pathLst>
            </a:custGeom>
            <a:solidFill>
              <a:srgbClr val="95B4B6"/>
            </a:solidFill>
          </p:spPr>
          <p:txBody>
            <a:bodyPr wrap="square" lIns="0" tIns="0" rIns="0" bIns="0" rtlCol="0"/>
            <a:lstStyle/>
            <a:p>
              <a:endParaRPr sz="1050"/>
            </a:p>
          </p:txBody>
        </p:sp>
        <p:sp>
          <p:nvSpPr>
            <p:cNvPr id="14" name="object 14"/>
            <p:cNvSpPr/>
            <p:nvPr/>
          </p:nvSpPr>
          <p:spPr>
            <a:xfrm>
              <a:off x="6523101" y="3225926"/>
              <a:ext cx="954405" cy="1543050"/>
            </a:xfrm>
            <a:custGeom>
              <a:avLst/>
              <a:gdLst/>
              <a:ahLst/>
              <a:cxnLst/>
              <a:rect l="l" t="t" r="r" b="b"/>
              <a:pathLst>
                <a:path w="954404" h="1543050">
                  <a:moveTo>
                    <a:pt x="0" y="940816"/>
                  </a:moveTo>
                  <a:lnTo>
                    <a:pt x="1983" y="901841"/>
                  </a:lnTo>
                  <a:lnTo>
                    <a:pt x="7862" y="863427"/>
                  </a:lnTo>
                  <a:lnTo>
                    <a:pt x="17528" y="825662"/>
                  </a:lnTo>
                  <a:lnTo>
                    <a:pt x="30872" y="788634"/>
                  </a:lnTo>
                  <a:lnTo>
                    <a:pt x="47786" y="752432"/>
                  </a:lnTo>
                  <a:lnTo>
                    <a:pt x="68162" y="717144"/>
                  </a:lnTo>
                  <a:lnTo>
                    <a:pt x="91891" y="682860"/>
                  </a:lnTo>
                  <a:lnTo>
                    <a:pt x="118865" y="649666"/>
                  </a:lnTo>
                  <a:lnTo>
                    <a:pt x="148976" y="617653"/>
                  </a:lnTo>
                  <a:lnTo>
                    <a:pt x="182115" y="586908"/>
                  </a:lnTo>
                  <a:lnTo>
                    <a:pt x="218174" y="557521"/>
                  </a:lnTo>
                  <a:lnTo>
                    <a:pt x="257045" y="529578"/>
                  </a:lnTo>
                  <a:lnTo>
                    <a:pt x="298618" y="503170"/>
                  </a:lnTo>
                  <a:lnTo>
                    <a:pt x="342787" y="478385"/>
                  </a:lnTo>
                  <a:lnTo>
                    <a:pt x="389441" y="455311"/>
                  </a:lnTo>
                  <a:lnTo>
                    <a:pt x="438474" y="434036"/>
                  </a:lnTo>
                  <a:lnTo>
                    <a:pt x="489777" y="414650"/>
                  </a:lnTo>
                  <a:lnTo>
                    <a:pt x="543241" y="397241"/>
                  </a:lnTo>
                  <a:lnTo>
                    <a:pt x="598758" y="381897"/>
                  </a:lnTo>
                  <a:lnTo>
                    <a:pt x="656220" y="368706"/>
                  </a:lnTo>
                  <a:lnTo>
                    <a:pt x="715518" y="357759"/>
                  </a:lnTo>
                  <a:lnTo>
                    <a:pt x="715518" y="477012"/>
                  </a:lnTo>
                  <a:lnTo>
                    <a:pt x="954024" y="219328"/>
                  </a:lnTo>
                  <a:lnTo>
                    <a:pt x="715518" y="0"/>
                  </a:lnTo>
                  <a:lnTo>
                    <a:pt x="715518" y="119252"/>
                  </a:lnTo>
                  <a:lnTo>
                    <a:pt x="656220" y="130200"/>
                  </a:lnTo>
                  <a:lnTo>
                    <a:pt x="598758" y="143387"/>
                  </a:lnTo>
                  <a:lnTo>
                    <a:pt x="543241" y="158728"/>
                  </a:lnTo>
                  <a:lnTo>
                    <a:pt x="489777" y="176132"/>
                  </a:lnTo>
                  <a:lnTo>
                    <a:pt x="438474" y="195512"/>
                  </a:lnTo>
                  <a:lnTo>
                    <a:pt x="389441" y="216780"/>
                  </a:lnTo>
                  <a:lnTo>
                    <a:pt x="342787" y="239846"/>
                  </a:lnTo>
                  <a:lnTo>
                    <a:pt x="298618" y="264623"/>
                  </a:lnTo>
                  <a:lnTo>
                    <a:pt x="257045" y="291022"/>
                  </a:lnTo>
                  <a:lnTo>
                    <a:pt x="218174" y="318956"/>
                  </a:lnTo>
                  <a:lnTo>
                    <a:pt x="182115" y="348334"/>
                  </a:lnTo>
                  <a:lnTo>
                    <a:pt x="148976" y="379070"/>
                  </a:lnTo>
                  <a:lnTo>
                    <a:pt x="118865" y="411075"/>
                  </a:lnTo>
                  <a:lnTo>
                    <a:pt x="91891" y="444260"/>
                  </a:lnTo>
                  <a:lnTo>
                    <a:pt x="68162" y="478537"/>
                  </a:lnTo>
                  <a:lnTo>
                    <a:pt x="47786" y="513817"/>
                  </a:lnTo>
                  <a:lnTo>
                    <a:pt x="30872" y="550013"/>
                  </a:lnTo>
                  <a:lnTo>
                    <a:pt x="17528" y="587036"/>
                  </a:lnTo>
                  <a:lnTo>
                    <a:pt x="7862" y="624797"/>
                  </a:lnTo>
                  <a:lnTo>
                    <a:pt x="1983" y="663209"/>
                  </a:lnTo>
                  <a:lnTo>
                    <a:pt x="0" y="702183"/>
                  </a:lnTo>
                  <a:lnTo>
                    <a:pt x="0" y="940816"/>
                  </a:lnTo>
                  <a:lnTo>
                    <a:pt x="6897" y="1013582"/>
                  </a:lnTo>
                  <a:lnTo>
                    <a:pt x="27057" y="1083776"/>
                  </a:lnTo>
                  <a:lnTo>
                    <a:pt x="59682" y="1150891"/>
                  </a:lnTo>
                  <a:lnTo>
                    <a:pt x="80420" y="1183136"/>
                  </a:lnTo>
                  <a:lnTo>
                    <a:pt x="103974" y="1214423"/>
                  </a:lnTo>
                  <a:lnTo>
                    <a:pt x="130245" y="1244689"/>
                  </a:lnTo>
                  <a:lnTo>
                    <a:pt x="159134" y="1273870"/>
                  </a:lnTo>
                  <a:lnTo>
                    <a:pt x="190540" y="1301903"/>
                  </a:lnTo>
                  <a:lnTo>
                    <a:pt x="224364" y="1328725"/>
                  </a:lnTo>
                  <a:lnTo>
                    <a:pt x="260506" y="1354274"/>
                  </a:lnTo>
                  <a:lnTo>
                    <a:pt x="298867" y="1378486"/>
                  </a:lnTo>
                  <a:lnTo>
                    <a:pt x="339346" y="1401299"/>
                  </a:lnTo>
                  <a:lnTo>
                    <a:pt x="381843" y="1422648"/>
                  </a:lnTo>
                  <a:lnTo>
                    <a:pt x="426260" y="1442472"/>
                  </a:lnTo>
                  <a:lnTo>
                    <a:pt x="472496" y="1460706"/>
                  </a:lnTo>
                  <a:lnTo>
                    <a:pt x="520451" y="1477289"/>
                  </a:lnTo>
                  <a:lnTo>
                    <a:pt x="570026" y="1492157"/>
                  </a:lnTo>
                  <a:lnTo>
                    <a:pt x="621121" y="1505248"/>
                  </a:lnTo>
                  <a:lnTo>
                    <a:pt x="673637" y="1516497"/>
                  </a:lnTo>
                  <a:lnTo>
                    <a:pt x="727472" y="1525842"/>
                  </a:lnTo>
                  <a:lnTo>
                    <a:pt x="782529" y="1533220"/>
                  </a:lnTo>
                  <a:lnTo>
                    <a:pt x="838706" y="1538568"/>
                  </a:lnTo>
                  <a:lnTo>
                    <a:pt x="895904" y="1541823"/>
                  </a:lnTo>
                  <a:lnTo>
                    <a:pt x="954024" y="1542923"/>
                  </a:lnTo>
                  <a:lnTo>
                    <a:pt x="954024" y="1304417"/>
                  </a:lnTo>
                  <a:lnTo>
                    <a:pt x="895178" y="1303281"/>
                  </a:lnTo>
                  <a:lnTo>
                    <a:pt x="837162" y="1299914"/>
                  </a:lnTo>
                  <a:lnTo>
                    <a:pt x="780093" y="1294377"/>
                  </a:lnTo>
                  <a:lnTo>
                    <a:pt x="724089" y="1286731"/>
                  </a:lnTo>
                  <a:lnTo>
                    <a:pt x="669267" y="1277036"/>
                  </a:lnTo>
                  <a:lnTo>
                    <a:pt x="615745" y="1265354"/>
                  </a:lnTo>
                  <a:lnTo>
                    <a:pt x="563640" y="1251745"/>
                  </a:lnTo>
                  <a:lnTo>
                    <a:pt x="513071" y="1236269"/>
                  </a:lnTo>
                  <a:lnTo>
                    <a:pt x="464155" y="1218989"/>
                  </a:lnTo>
                  <a:lnTo>
                    <a:pt x="417009" y="1199964"/>
                  </a:lnTo>
                  <a:lnTo>
                    <a:pt x="371752" y="1179255"/>
                  </a:lnTo>
                  <a:lnTo>
                    <a:pt x="328501" y="1156924"/>
                  </a:lnTo>
                  <a:lnTo>
                    <a:pt x="287374" y="1133030"/>
                  </a:lnTo>
                  <a:lnTo>
                    <a:pt x="248488" y="1107635"/>
                  </a:lnTo>
                  <a:lnTo>
                    <a:pt x="211961" y="1080800"/>
                  </a:lnTo>
                  <a:lnTo>
                    <a:pt x="177911" y="1052585"/>
                  </a:lnTo>
                  <a:lnTo>
                    <a:pt x="146456" y="1023052"/>
                  </a:lnTo>
                  <a:lnTo>
                    <a:pt x="117712" y="992261"/>
                  </a:lnTo>
                  <a:lnTo>
                    <a:pt x="91799" y="960272"/>
                  </a:lnTo>
                  <a:lnTo>
                    <a:pt x="68832" y="927147"/>
                  </a:lnTo>
                  <a:lnTo>
                    <a:pt x="48931" y="892947"/>
                  </a:lnTo>
                  <a:lnTo>
                    <a:pt x="32213" y="857732"/>
                  </a:lnTo>
                  <a:lnTo>
                    <a:pt x="18796" y="821563"/>
                  </a:lnTo>
                </a:path>
              </a:pathLst>
            </a:custGeom>
            <a:ln w="25400">
              <a:solidFill>
                <a:srgbClr val="88A3A7"/>
              </a:solidFill>
            </a:ln>
          </p:spPr>
          <p:txBody>
            <a:bodyPr wrap="square" lIns="0" tIns="0" rIns="0" bIns="0" rtlCol="0"/>
            <a:lstStyle/>
            <a:p>
              <a:endParaRPr sz="1050"/>
            </a:p>
          </p:txBody>
        </p:sp>
      </p:grpSp>
      <p:sp>
        <p:nvSpPr>
          <p:cNvPr id="15" name="object 15"/>
          <p:cNvSpPr txBox="1"/>
          <p:nvPr/>
        </p:nvSpPr>
        <p:spPr>
          <a:xfrm>
            <a:off x="6785420" y="2425303"/>
            <a:ext cx="888206" cy="238046"/>
          </a:xfrm>
          <a:prstGeom prst="rect">
            <a:avLst/>
          </a:prstGeom>
          <a:solidFill>
            <a:srgbClr val="00FF00"/>
          </a:solidFill>
          <a:ln w="9525">
            <a:solidFill>
              <a:srgbClr val="00AFEF"/>
            </a:solidFill>
          </a:ln>
        </p:spPr>
        <p:txBody>
          <a:bodyPr vert="horz" wrap="square" lIns="0" tIns="30004" rIns="0" bIns="0" rtlCol="0">
            <a:spAutoFit/>
          </a:bodyPr>
          <a:lstStyle/>
          <a:p>
            <a:pPr marL="69533">
              <a:spcBef>
                <a:spcPts val="236"/>
              </a:spcBef>
            </a:pPr>
            <a:r>
              <a:rPr sz="1350" b="1" spc="-8" dirty="0">
                <a:solidFill>
                  <a:srgbClr val="FF0000"/>
                </a:solidFill>
              </a:rPr>
              <a:t>evolução</a:t>
            </a:r>
            <a:endParaRPr sz="13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931025" y="103188"/>
            <a:ext cx="2212975" cy="344487"/>
          </a:xfrm>
          <a:prstGeom prst="rect">
            <a:avLst/>
          </a:prstGeom>
        </p:spPr>
        <p:txBody>
          <a:bodyPr spcFirstLastPara="1" vert="horz" wrap="square" lIns="0" tIns="9049" rIns="0" bIns="0" rtlCol="0" anchor="b" anchorCtr="0">
            <a:spAutoFit/>
          </a:bodyPr>
          <a:lstStyle/>
          <a:p>
            <a:pPr marL="9525">
              <a:spcBef>
                <a:spcPts val="71"/>
              </a:spcBef>
            </a:pPr>
            <a:r>
              <a:rPr sz="2100" b="1" spc="-4" dirty="0">
                <a:solidFill>
                  <a:srgbClr val="FF0000"/>
                </a:solidFill>
                <a:latin typeface="Arial"/>
                <a:cs typeface="Arial"/>
              </a:rPr>
              <a:t>Meiose</a:t>
            </a:r>
            <a:r>
              <a:rPr sz="2100" b="1" spc="-8" dirty="0">
                <a:solidFill>
                  <a:srgbClr val="FF0000"/>
                </a:solidFill>
                <a:latin typeface="Arial"/>
                <a:cs typeface="Arial"/>
              </a:rPr>
              <a:t> </a:t>
            </a:r>
            <a:r>
              <a:rPr sz="2100" b="1" spc="-4" dirty="0">
                <a:solidFill>
                  <a:srgbClr val="FF0000"/>
                </a:solidFill>
                <a:latin typeface="Arial"/>
                <a:cs typeface="Arial"/>
              </a:rPr>
              <a:t>vs</a:t>
            </a:r>
            <a:r>
              <a:rPr sz="2100" b="1" spc="-15" dirty="0">
                <a:solidFill>
                  <a:srgbClr val="FF0000"/>
                </a:solidFill>
                <a:latin typeface="Arial"/>
                <a:cs typeface="Arial"/>
              </a:rPr>
              <a:t> </a:t>
            </a:r>
            <a:r>
              <a:rPr sz="2100" b="1" spc="-4" dirty="0">
                <a:solidFill>
                  <a:srgbClr val="FF0000"/>
                </a:solidFill>
                <a:latin typeface="Arial"/>
                <a:cs typeface="Arial"/>
              </a:rPr>
              <a:t>Mitose</a:t>
            </a:r>
            <a:endParaRPr sz="2100">
              <a:latin typeface="Arial"/>
              <a:cs typeface="Arial"/>
            </a:endParaRPr>
          </a:p>
        </p:txBody>
      </p:sp>
      <p:sp>
        <p:nvSpPr>
          <p:cNvPr id="3" name="object 3"/>
          <p:cNvSpPr txBox="1"/>
          <p:nvPr/>
        </p:nvSpPr>
        <p:spPr>
          <a:xfrm>
            <a:off x="7431405" y="4705351"/>
            <a:ext cx="167640" cy="171201"/>
          </a:xfrm>
          <a:prstGeom prst="rect">
            <a:avLst/>
          </a:prstGeom>
        </p:spPr>
        <p:txBody>
          <a:bodyPr vert="horz" wrap="square" lIns="0" tIns="9525" rIns="0" bIns="0" rtlCol="0">
            <a:spAutoFit/>
          </a:bodyPr>
          <a:lstStyle/>
          <a:p>
            <a:pPr marL="9525">
              <a:spcBef>
                <a:spcPts val="75"/>
              </a:spcBef>
            </a:pPr>
            <a:r>
              <a:rPr sz="1050" spc="-4" dirty="0">
                <a:latin typeface="Microsoft Sans Serif"/>
                <a:cs typeface="Microsoft Sans Serif"/>
              </a:rPr>
              <a:t>13</a:t>
            </a:r>
            <a:endParaRPr sz="1050">
              <a:latin typeface="Microsoft Sans Serif"/>
              <a:cs typeface="Microsoft Sans Serif"/>
            </a:endParaRPr>
          </a:p>
        </p:txBody>
      </p:sp>
      <p:grpSp>
        <p:nvGrpSpPr>
          <p:cNvPr id="4" name="object 4"/>
          <p:cNvGrpSpPr/>
          <p:nvPr/>
        </p:nvGrpSpPr>
        <p:grpSpPr>
          <a:xfrm>
            <a:off x="1257300" y="196453"/>
            <a:ext cx="3407569" cy="4764881"/>
            <a:chOff x="152400" y="261937"/>
            <a:chExt cx="4543425" cy="6353175"/>
          </a:xfrm>
        </p:grpSpPr>
        <p:pic>
          <p:nvPicPr>
            <p:cNvPr id="5" name="object 5"/>
            <p:cNvPicPr/>
            <p:nvPr/>
          </p:nvPicPr>
          <p:blipFill>
            <a:blip r:embed="rId2" cstate="print"/>
            <a:stretch>
              <a:fillRect/>
            </a:stretch>
          </p:blipFill>
          <p:spPr>
            <a:xfrm>
              <a:off x="152400" y="261937"/>
              <a:ext cx="4543425" cy="6353175"/>
            </a:xfrm>
            <a:prstGeom prst="rect">
              <a:avLst/>
            </a:prstGeom>
          </p:spPr>
        </p:pic>
        <p:sp>
          <p:nvSpPr>
            <p:cNvPr id="6" name="object 6"/>
            <p:cNvSpPr/>
            <p:nvPr/>
          </p:nvSpPr>
          <p:spPr>
            <a:xfrm>
              <a:off x="2057400" y="3124200"/>
              <a:ext cx="1609090" cy="1230630"/>
            </a:xfrm>
            <a:custGeom>
              <a:avLst/>
              <a:gdLst/>
              <a:ahLst/>
              <a:cxnLst/>
              <a:rect l="l" t="t" r="r" b="b"/>
              <a:pathLst>
                <a:path w="1609089" h="1230629">
                  <a:moveTo>
                    <a:pt x="45057" y="34382"/>
                  </a:moveTo>
                  <a:lnTo>
                    <a:pt x="55805" y="60419"/>
                  </a:lnTo>
                  <a:lnTo>
                    <a:pt x="1591564" y="1230502"/>
                  </a:lnTo>
                  <a:lnTo>
                    <a:pt x="1608836" y="1207897"/>
                  </a:lnTo>
                  <a:lnTo>
                    <a:pt x="73326" y="37879"/>
                  </a:lnTo>
                  <a:lnTo>
                    <a:pt x="45057" y="34382"/>
                  </a:lnTo>
                  <a:close/>
                </a:path>
                <a:path w="1609089" h="1230629">
                  <a:moveTo>
                    <a:pt x="0" y="0"/>
                  </a:moveTo>
                  <a:lnTo>
                    <a:pt x="50164" y="121665"/>
                  </a:lnTo>
                  <a:lnTo>
                    <a:pt x="58547" y="125095"/>
                  </a:lnTo>
                  <a:lnTo>
                    <a:pt x="65786" y="122047"/>
                  </a:lnTo>
                  <a:lnTo>
                    <a:pt x="73151" y="119125"/>
                  </a:lnTo>
                  <a:lnTo>
                    <a:pt x="76581" y="110744"/>
                  </a:lnTo>
                  <a:lnTo>
                    <a:pt x="55805" y="60419"/>
                  </a:lnTo>
                  <a:lnTo>
                    <a:pt x="13843" y="28448"/>
                  </a:lnTo>
                  <a:lnTo>
                    <a:pt x="31114" y="5714"/>
                  </a:lnTo>
                  <a:lnTo>
                    <a:pt x="46440" y="5714"/>
                  </a:lnTo>
                  <a:lnTo>
                    <a:pt x="0" y="0"/>
                  </a:lnTo>
                  <a:close/>
                </a:path>
                <a:path w="1609089" h="1230629">
                  <a:moveTo>
                    <a:pt x="31114" y="5714"/>
                  </a:moveTo>
                  <a:lnTo>
                    <a:pt x="13843" y="28448"/>
                  </a:lnTo>
                  <a:lnTo>
                    <a:pt x="55805" y="60419"/>
                  </a:lnTo>
                  <a:lnTo>
                    <a:pt x="45057" y="34382"/>
                  </a:lnTo>
                  <a:lnTo>
                    <a:pt x="20700" y="31369"/>
                  </a:lnTo>
                  <a:lnTo>
                    <a:pt x="35687" y="11684"/>
                  </a:lnTo>
                  <a:lnTo>
                    <a:pt x="38948" y="11684"/>
                  </a:lnTo>
                  <a:lnTo>
                    <a:pt x="31114" y="5714"/>
                  </a:lnTo>
                  <a:close/>
                </a:path>
                <a:path w="1609089" h="1230629">
                  <a:moveTo>
                    <a:pt x="46440" y="5714"/>
                  </a:moveTo>
                  <a:lnTo>
                    <a:pt x="31114" y="5714"/>
                  </a:lnTo>
                  <a:lnTo>
                    <a:pt x="73326" y="37879"/>
                  </a:lnTo>
                  <a:lnTo>
                    <a:pt x="119252" y="43561"/>
                  </a:lnTo>
                  <a:lnTo>
                    <a:pt x="127126" y="44450"/>
                  </a:lnTo>
                  <a:lnTo>
                    <a:pt x="134238" y="38862"/>
                  </a:lnTo>
                  <a:lnTo>
                    <a:pt x="135127" y="31114"/>
                  </a:lnTo>
                  <a:lnTo>
                    <a:pt x="136144" y="23240"/>
                  </a:lnTo>
                  <a:lnTo>
                    <a:pt x="130556" y="16128"/>
                  </a:lnTo>
                  <a:lnTo>
                    <a:pt x="46440" y="5714"/>
                  </a:lnTo>
                  <a:close/>
                </a:path>
                <a:path w="1609089" h="1230629">
                  <a:moveTo>
                    <a:pt x="38948" y="11684"/>
                  </a:moveTo>
                  <a:lnTo>
                    <a:pt x="35687" y="11684"/>
                  </a:lnTo>
                  <a:lnTo>
                    <a:pt x="45057" y="34382"/>
                  </a:lnTo>
                  <a:lnTo>
                    <a:pt x="73326" y="37879"/>
                  </a:lnTo>
                  <a:lnTo>
                    <a:pt x="38948" y="11684"/>
                  </a:lnTo>
                  <a:close/>
                </a:path>
                <a:path w="1609089" h="1230629">
                  <a:moveTo>
                    <a:pt x="35687" y="11684"/>
                  </a:moveTo>
                  <a:lnTo>
                    <a:pt x="20700" y="31369"/>
                  </a:lnTo>
                  <a:lnTo>
                    <a:pt x="45057" y="34382"/>
                  </a:lnTo>
                  <a:lnTo>
                    <a:pt x="35687" y="11684"/>
                  </a:lnTo>
                  <a:close/>
                </a:path>
              </a:pathLst>
            </a:custGeom>
            <a:solidFill>
              <a:srgbClr val="FF0000"/>
            </a:solidFill>
          </p:spPr>
          <p:txBody>
            <a:bodyPr wrap="square" lIns="0" tIns="0" rIns="0" bIns="0" rtlCol="0"/>
            <a:lstStyle/>
            <a:p>
              <a:endParaRPr sz="1050"/>
            </a:p>
          </p:txBody>
        </p:sp>
      </p:grpSp>
      <p:sp>
        <p:nvSpPr>
          <p:cNvPr id="7" name="object 7"/>
          <p:cNvSpPr txBox="1"/>
          <p:nvPr/>
        </p:nvSpPr>
        <p:spPr>
          <a:xfrm>
            <a:off x="3257359" y="2543746"/>
            <a:ext cx="113348" cy="217367"/>
          </a:xfrm>
          <a:prstGeom prst="rect">
            <a:avLst/>
          </a:prstGeom>
        </p:spPr>
        <p:txBody>
          <a:bodyPr vert="horz" wrap="square" lIns="0" tIns="9525" rIns="0" bIns="0" rtlCol="0">
            <a:spAutoFit/>
          </a:bodyPr>
          <a:lstStyle/>
          <a:p>
            <a:pPr marL="9525">
              <a:spcBef>
                <a:spcPts val="75"/>
              </a:spcBef>
            </a:pPr>
            <a:r>
              <a:rPr sz="1350" b="1" dirty="0">
                <a:solidFill>
                  <a:srgbClr val="FF0000"/>
                </a:solidFill>
              </a:rPr>
              <a:t>≠</a:t>
            </a:r>
            <a:endParaRPr sz="1350"/>
          </a:p>
        </p:txBody>
      </p:sp>
      <p:sp>
        <p:nvSpPr>
          <p:cNvPr id="8" name="object 8"/>
          <p:cNvSpPr/>
          <p:nvPr/>
        </p:nvSpPr>
        <p:spPr>
          <a:xfrm>
            <a:off x="3314605" y="3665029"/>
            <a:ext cx="743426" cy="99536"/>
          </a:xfrm>
          <a:custGeom>
            <a:avLst/>
            <a:gdLst/>
            <a:ahLst/>
            <a:cxnLst/>
            <a:rect l="l" t="t" r="r" b="b"/>
            <a:pathLst>
              <a:path w="991235" h="132714">
                <a:moveTo>
                  <a:pt x="113791" y="0"/>
                </a:moveTo>
                <a:lnTo>
                  <a:pt x="0" y="66294"/>
                </a:lnTo>
                <a:lnTo>
                  <a:pt x="113791" y="132588"/>
                </a:lnTo>
                <a:lnTo>
                  <a:pt x="122554" y="130302"/>
                </a:lnTo>
                <a:lnTo>
                  <a:pt x="126491" y="123444"/>
                </a:lnTo>
                <a:lnTo>
                  <a:pt x="130428" y="116713"/>
                </a:lnTo>
                <a:lnTo>
                  <a:pt x="128143" y="107950"/>
                </a:lnTo>
                <a:lnTo>
                  <a:pt x="81033" y="80518"/>
                </a:lnTo>
                <a:lnTo>
                  <a:pt x="28447" y="80518"/>
                </a:lnTo>
                <a:lnTo>
                  <a:pt x="28447" y="51943"/>
                </a:lnTo>
                <a:lnTo>
                  <a:pt x="81250" y="51943"/>
                </a:lnTo>
                <a:lnTo>
                  <a:pt x="128143" y="24638"/>
                </a:lnTo>
                <a:lnTo>
                  <a:pt x="130428" y="15875"/>
                </a:lnTo>
                <a:lnTo>
                  <a:pt x="126491" y="9144"/>
                </a:lnTo>
                <a:lnTo>
                  <a:pt x="122554" y="2286"/>
                </a:lnTo>
                <a:lnTo>
                  <a:pt x="113791" y="0"/>
                </a:lnTo>
                <a:close/>
              </a:path>
              <a:path w="991235" h="132714">
                <a:moveTo>
                  <a:pt x="81250" y="51943"/>
                </a:moveTo>
                <a:lnTo>
                  <a:pt x="28447" y="51943"/>
                </a:lnTo>
                <a:lnTo>
                  <a:pt x="28447" y="80518"/>
                </a:lnTo>
                <a:lnTo>
                  <a:pt x="81033" y="80518"/>
                </a:lnTo>
                <a:lnTo>
                  <a:pt x="77769" y="78613"/>
                </a:lnTo>
                <a:lnTo>
                  <a:pt x="35559" y="78613"/>
                </a:lnTo>
                <a:lnTo>
                  <a:pt x="35559" y="53975"/>
                </a:lnTo>
                <a:lnTo>
                  <a:pt x="77769" y="53975"/>
                </a:lnTo>
                <a:lnTo>
                  <a:pt x="81250" y="51943"/>
                </a:lnTo>
                <a:close/>
              </a:path>
              <a:path w="991235" h="132714">
                <a:moveTo>
                  <a:pt x="990726" y="51943"/>
                </a:moveTo>
                <a:lnTo>
                  <a:pt x="81250" y="51943"/>
                </a:lnTo>
                <a:lnTo>
                  <a:pt x="56664" y="66294"/>
                </a:lnTo>
                <a:lnTo>
                  <a:pt x="81033" y="80518"/>
                </a:lnTo>
                <a:lnTo>
                  <a:pt x="990726" y="80518"/>
                </a:lnTo>
                <a:lnTo>
                  <a:pt x="990726" y="51943"/>
                </a:lnTo>
                <a:close/>
              </a:path>
              <a:path w="991235" h="132714">
                <a:moveTo>
                  <a:pt x="35559" y="53975"/>
                </a:moveTo>
                <a:lnTo>
                  <a:pt x="35559" y="78613"/>
                </a:lnTo>
                <a:lnTo>
                  <a:pt x="56664" y="66294"/>
                </a:lnTo>
                <a:lnTo>
                  <a:pt x="35559" y="53975"/>
                </a:lnTo>
                <a:close/>
              </a:path>
              <a:path w="991235" h="132714">
                <a:moveTo>
                  <a:pt x="56664" y="66294"/>
                </a:moveTo>
                <a:lnTo>
                  <a:pt x="35559" y="78613"/>
                </a:lnTo>
                <a:lnTo>
                  <a:pt x="77769" y="78613"/>
                </a:lnTo>
                <a:lnTo>
                  <a:pt x="56664" y="66294"/>
                </a:lnTo>
                <a:close/>
              </a:path>
              <a:path w="991235" h="132714">
                <a:moveTo>
                  <a:pt x="77769" y="53975"/>
                </a:moveTo>
                <a:lnTo>
                  <a:pt x="35559" y="53975"/>
                </a:lnTo>
                <a:lnTo>
                  <a:pt x="56664" y="66294"/>
                </a:lnTo>
                <a:lnTo>
                  <a:pt x="77769" y="53975"/>
                </a:lnTo>
                <a:close/>
              </a:path>
            </a:pathLst>
          </a:custGeom>
          <a:solidFill>
            <a:srgbClr val="0000FF"/>
          </a:solidFill>
        </p:spPr>
        <p:txBody>
          <a:bodyPr wrap="square" lIns="0" tIns="0" rIns="0" bIns="0" rtlCol="0"/>
          <a:lstStyle/>
          <a:p>
            <a:endParaRPr sz="1050"/>
          </a:p>
        </p:txBody>
      </p:sp>
      <p:sp>
        <p:nvSpPr>
          <p:cNvPr id="9" name="object 9"/>
          <p:cNvSpPr txBox="1"/>
          <p:nvPr/>
        </p:nvSpPr>
        <p:spPr>
          <a:xfrm>
            <a:off x="3659981" y="3515487"/>
            <a:ext cx="113348" cy="217367"/>
          </a:xfrm>
          <a:prstGeom prst="rect">
            <a:avLst/>
          </a:prstGeom>
        </p:spPr>
        <p:txBody>
          <a:bodyPr vert="horz" wrap="square" lIns="0" tIns="9525" rIns="0" bIns="0" rtlCol="0">
            <a:spAutoFit/>
          </a:bodyPr>
          <a:lstStyle/>
          <a:p>
            <a:pPr marL="9525">
              <a:spcBef>
                <a:spcPts val="75"/>
              </a:spcBef>
            </a:pPr>
            <a:r>
              <a:rPr sz="1350" b="1" dirty="0">
                <a:solidFill>
                  <a:srgbClr val="0000FF"/>
                </a:solidFill>
              </a:rPr>
              <a:t>≈</a:t>
            </a:r>
            <a:endParaRPr sz="1350"/>
          </a:p>
        </p:txBody>
      </p:sp>
      <p:pic>
        <p:nvPicPr>
          <p:cNvPr id="10" name="object 10"/>
          <p:cNvPicPr/>
          <p:nvPr/>
        </p:nvPicPr>
        <p:blipFill>
          <a:blip r:embed="rId3" cstate="print"/>
          <a:stretch>
            <a:fillRect/>
          </a:stretch>
        </p:blipFill>
        <p:spPr>
          <a:xfrm>
            <a:off x="5372100" y="1600200"/>
            <a:ext cx="2430927" cy="1657350"/>
          </a:xfrm>
          <a:prstGeom prst="rect">
            <a:avLst/>
          </a:prstGeom>
        </p:spPr>
      </p:pic>
      <p:sp>
        <p:nvSpPr>
          <p:cNvPr id="11" name="object 11"/>
          <p:cNvSpPr txBox="1"/>
          <p:nvPr/>
        </p:nvSpPr>
        <p:spPr>
          <a:xfrm>
            <a:off x="2686050" y="1535906"/>
            <a:ext cx="742950" cy="192360"/>
          </a:xfrm>
          <a:prstGeom prst="rect">
            <a:avLst/>
          </a:prstGeom>
          <a:solidFill>
            <a:srgbClr val="FFFF00"/>
          </a:solidFill>
          <a:ln w="9525">
            <a:solidFill>
              <a:srgbClr val="FF0000"/>
            </a:solidFill>
          </a:ln>
        </p:spPr>
        <p:txBody>
          <a:bodyPr vert="horz" wrap="square" lIns="0" tIns="30480" rIns="0" bIns="0" rtlCol="0">
            <a:spAutoFit/>
          </a:bodyPr>
          <a:lstStyle/>
          <a:p>
            <a:pPr marL="68580">
              <a:spcBef>
                <a:spcPts val="240"/>
              </a:spcBef>
            </a:pPr>
            <a:r>
              <a:rPr sz="1050" b="1" spc="-8" dirty="0"/>
              <a:t>permuta</a:t>
            </a:r>
            <a:r>
              <a:rPr sz="1050" spc="-8" dirty="0">
                <a:latin typeface="Microsoft Sans Serif"/>
                <a:cs typeface="Microsoft Sans Serif"/>
              </a:rPr>
              <a:t>!!</a:t>
            </a:r>
            <a:endParaRPr sz="1050">
              <a:latin typeface="Microsoft Sans Serif"/>
              <a:cs typeface="Microsoft Sans Serif"/>
            </a:endParaRPr>
          </a:p>
        </p:txBody>
      </p:sp>
      <p:grpSp>
        <p:nvGrpSpPr>
          <p:cNvPr id="12" name="object 12"/>
          <p:cNvGrpSpPr/>
          <p:nvPr/>
        </p:nvGrpSpPr>
        <p:grpSpPr>
          <a:xfrm>
            <a:off x="1419225" y="1774031"/>
            <a:ext cx="3390900" cy="3276600"/>
            <a:chOff x="368300" y="2365375"/>
            <a:chExt cx="4521200" cy="4368800"/>
          </a:xfrm>
        </p:grpSpPr>
        <p:sp>
          <p:nvSpPr>
            <p:cNvPr id="13" name="object 13"/>
            <p:cNvSpPr/>
            <p:nvPr/>
          </p:nvSpPr>
          <p:spPr>
            <a:xfrm>
              <a:off x="381000" y="5715000"/>
              <a:ext cx="4495800" cy="1006475"/>
            </a:xfrm>
            <a:custGeom>
              <a:avLst/>
              <a:gdLst/>
              <a:ahLst/>
              <a:cxnLst/>
              <a:rect l="l" t="t" r="r" b="b"/>
              <a:pathLst>
                <a:path w="4495800" h="1006475">
                  <a:moveTo>
                    <a:pt x="0" y="167754"/>
                  </a:moveTo>
                  <a:lnTo>
                    <a:pt x="5992" y="123159"/>
                  </a:lnTo>
                  <a:lnTo>
                    <a:pt x="22903" y="83086"/>
                  </a:lnTo>
                  <a:lnTo>
                    <a:pt x="49134" y="49134"/>
                  </a:lnTo>
                  <a:lnTo>
                    <a:pt x="83086" y="22903"/>
                  </a:lnTo>
                  <a:lnTo>
                    <a:pt x="123159" y="5992"/>
                  </a:lnTo>
                  <a:lnTo>
                    <a:pt x="167754" y="0"/>
                  </a:lnTo>
                  <a:lnTo>
                    <a:pt x="4328033" y="0"/>
                  </a:lnTo>
                  <a:lnTo>
                    <a:pt x="4372651" y="5992"/>
                  </a:lnTo>
                  <a:lnTo>
                    <a:pt x="4412732" y="22903"/>
                  </a:lnTo>
                  <a:lnTo>
                    <a:pt x="4446682" y="49134"/>
                  </a:lnTo>
                  <a:lnTo>
                    <a:pt x="4472907" y="83086"/>
                  </a:lnTo>
                  <a:lnTo>
                    <a:pt x="4489811" y="123159"/>
                  </a:lnTo>
                  <a:lnTo>
                    <a:pt x="4495800" y="167754"/>
                  </a:lnTo>
                  <a:lnTo>
                    <a:pt x="4495800" y="838720"/>
                  </a:lnTo>
                  <a:lnTo>
                    <a:pt x="4489811" y="883315"/>
                  </a:lnTo>
                  <a:lnTo>
                    <a:pt x="4472907" y="923388"/>
                  </a:lnTo>
                  <a:lnTo>
                    <a:pt x="4446682" y="957340"/>
                  </a:lnTo>
                  <a:lnTo>
                    <a:pt x="4412732" y="983571"/>
                  </a:lnTo>
                  <a:lnTo>
                    <a:pt x="4372651" y="1000482"/>
                  </a:lnTo>
                  <a:lnTo>
                    <a:pt x="4328033" y="1006475"/>
                  </a:lnTo>
                  <a:lnTo>
                    <a:pt x="167754" y="1006475"/>
                  </a:lnTo>
                  <a:lnTo>
                    <a:pt x="123159" y="1000482"/>
                  </a:lnTo>
                  <a:lnTo>
                    <a:pt x="83086" y="983571"/>
                  </a:lnTo>
                  <a:lnTo>
                    <a:pt x="49134" y="957340"/>
                  </a:lnTo>
                  <a:lnTo>
                    <a:pt x="22903" y="923388"/>
                  </a:lnTo>
                  <a:lnTo>
                    <a:pt x="5992" y="883315"/>
                  </a:lnTo>
                  <a:lnTo>
                    <a:pt x="0" y="838720"/>
                  </a:lnTo>
                  <a:lnTo>
                    <a:pt x="0" y="167754"/>
                  </a:lnTo>
                  <a:close/>
                </a:path>
              </a:pathLst>
            </a:custGeom>
            <a:ln w="25400">
              <a:solidFill>
                <a:srgbClr val="FF0000"/>
              </a:solidFill>
            </a:ln>
          </p:spPr>
          <p:txBody>
            <a:bodyPr wrap="square" lIns="0" tIns="0" rIns="0" bIns="0" rtlCol="0"/>
            <a:lstStyle/>
            <a:p>
              <a:endParaRPr sz="1050"/>
            </a:p>
          </p:txBody>
        </p:sp>
        <p:sp>
          <p:nvSpPr>
            <p:cNvPr id="14" name="object 14"/>
            <p:cNvSpPr/>
            <p:nvPr/>
          </p:nvSpPr>
          <p:spPr>
            <a:xfrm>
              <a:off x="1646300" y="2384425"/>
              <a:ext cx="3062605" cy="1412875"/>
            </a:xfrm>
            <a:custGeom>
              <a:avLst/>
              <a:gdLst/>
              <a:ahLst/>
              <a:cxnLst/>
              <a:rect l="l" t="t" r="r" b="b"/>
              <a:pathLst>
                <a:path w="3062604" h="1412875">
                  <a:moveTo>
                    <a:pt x="2224024" y="1069975"/>
                  </a:moveTo>
                  <a:lnTo>
                    <a:pt x="2227288" y="1026966"/>
                  </a:lnTo>
                  <a:lnTo>
                    <a:pt x="2236820" y="985551"/>
                  </a:lnTo>
                  <a:lnTo>
                    <a:pt x="2252227" y="946050"/>
                  </a:lnTo>
                  <a:lnTo>
                    <a:pt x="2273116" y="908785"/>
                  </a:lnTo>
                  <a:lnTo>
                    <a:pt x="2299096" y="874078"/>
                  </a:lnTo>
                  <a:lnTo>
                    <a:pt x="2329775" y="842250"/>
                  </a:lnTo>
                  <a:lnTo>
                    <a:pt x="2364759" y="813622"/>
                  </a:lnTo>
                  <a:lnTo>
                    <a:pt x="2403657" y="788517"/>
                  </a:lnTo>
                  <a:lnTo>
                    <a:pt x="2446077" y="767255"/>
                  </a:lnTo>
                  <a:lnTo>
                    <a:pt x="2491625" y="750158"/>
                  </a:lnTo>
                  <a:lnTo>
                    <a:pt x="2539911" y="737548"/>
                  </a:lnTo>
                  <a:lnTo>
                    <a:pt x="2590541" y="729747"/>
                  </a:lnTo>
                  <a:lnTo>
                    <a:pt x="2643124" y="727075"/>
                  </a:lnTo>
                  <a:lnTo>
                    <a:pt x="2695706" y="729747"/>
                  </a:lnTo>
                  <a:lnTo>
                    <a:pt x="2746336" y="737548"/>
                  </a:lnTo>
                  <a:lnTo>
                    <a:pt x="2794622" y="750158"/>
                  </a:lnTo>
                  <a:lnTo>
                    <a:pt x="2840170" y="767255"/>
                  </a:lnTo>
                  <a:lnTo>
                    <a:pt x="2882590" y="788517"/>
                  </a:lnTo>
                  <a:lnTo>
                    <a:pt x="2921488" y="813622"/>
                  </a:lnTo>
                  <a:lnTo>
                    <a:pt x="2956472" y="842250"/>
                  </a:lnTo>
                  <a:lnTo>
                    <a:pt x="2987151" y="874078"/>
                  </a:lnTo>
                  <a:lnTo>
                    <a:pt x="3013131" y="908785"/>
                  </a:lnTo>
                  <a:lnTo>
                    <a:pt x="3034020" y="946050"/>
                  </a:lnTo>
                  <a:lnTo>
                    <a:pt x="3049427" y="985551"/>
                  </a:lnTo>
                  <a:lnTo>
                    <a:pt x="3058959" y="1026966"/>
                  </a:lnTo>
                  <a:lnTo>
                    <a:pt x="3062224" y="1069975"/>
                  </a:lnTo>
                  <a:lnTo>
                    <a:pt x="3058959" y="1112983"/>
                  </a:lnTo>
                  <a:lnTo>
                    <a:pt x="3049427" y="1154398"/>
                  </a:lnTo>
                  <a:lnTo>
                    <a:pt x="3034020" y="1193899"/>
                  </a:lnTo>
                  <a:lnTo>
                    <a:pt x="3013131" y="1231164"/>
                  </a:lnTo>
                  <a:lnTo>
                    <a:pt x="2987151" y="1265871"/>
                  </a:lnTo>
                  <a:lnTo>
                    <a:pt x="2956472" y="1297699"/>
                  </a:lnTo>
                  <a:lnTo>
                    <a:pt x="2921488" y="1326327"/>
                  </a:lnTo>
                  <a:lnTo>
                    <a:pt x="2882590" y="1351432"/>
                  </a:lnTo>
                  <a:lnTo>
                    <a:pt x="2840170" y="1372694"/>
                  </a:lnTo>
                  <a:lnTo>
                    <a:pt x="2794622" y="1389791"/>
                  </a:lnTo>
                  <a:lnTo>
                    <a:pt x="2746336" y="1402401"/>
                  </a:lnTo>
                  <a:lnTo>
                    <a:pt x="2695706" y="1410202"/>
                  </a:lnTo>
                  <a:lnTo>
                    <a:pt x="2643124" y="1412875"/>
                  </a:lnTo>
                  <a:lnTo>
                    <a:pt x="2590541" y="1410202"/>
                  </a:lnTo>
                  <a:lnTo>
                    <a:pt x="2539911" y="1402401"/>
                  </a:lnTo>
                  <a:lnTo>
                    <a:pt x="2491625" y="1389791"/>
                  </a:lnTo>
                  <a:lnTo>
                    <a:pt x="2446077" y="1372694"/>
                  </a:lnTo>
                  <a:lnTo>
                    <a:pt x="2403657" y="1351432"/>
                  </a:lnTo>
                  <a:lnTo>
                    <a:pt x="2364759" y="1326327"/>
                  </a:lnTo>
                  <a:lnTo>
                    <a:pt x="2329775" y="1297699"/>
                  </a:lnTo>
                  <a:lnTo>
                    <a:pt x="2299096" y="1265871"/>
                  </a:lnTo>
                  <a:lnTo>
                    <a:pt x="2273116" y="1231164"/>
                  </a:lnTo>
                  <a:lnTo>
                    <a:pt x="2252227" y="1193899"/>
                  </a:lnTo>
                  <a:lnTo>
                    <a:pt x="2236820" y="1154398"/>
                  </a:lnTo>
                  <a:lnTo>
                    <a:pt x="2227288" y="1112983"/>
                  </a:lnTo>
                  <a:lnTo>
                    <a:pt x="2224024" y="1069975"/>
                  </a:lnTo>
                  <a:close/>
                </a:path>
                <a:path w="3062604" h="1412875">
                  <a:moveTo>
                    <a:pt x="0" y="238125"/>
                  </a:moveTo>
                  <a:lnTo>
                    <a:pt x="15088" y="183506"/>
                  </a:lnTo>
                  <a:lnTo>
                    <a:pt x="58071" y="133377"/>
                  </a:lnTo>
                  <a:lnTo>
                    <a:pt x="88953" y="110442"/>
                  </a:lnTo>
                  <a:lnTo>
                    <a:pt x="125523" y="89165"/>
                  </a:lnTo>
                  <a:lnTo>
                    <a:pt x="167354" y="69722"/>
                  </a:lnTo>
                  <a:lnTo>
                    <a:pt x="214017" y="52294"/>
                  </a:lnTo>
                  <a:lnTo>
                    <a:pt x="265085" y="37058"/>
                  </a:lnTo>
                  <a:lnTo>
                    <a:pt x="320128" y="24192"/>
                  </a:lnTo>
                  <a:lnTo>
                    <a:pt x="378720" y="13875"/>
                  </a:lnTo>
                  <a:lnTo>
                    <a:pt x="440431" y="6285"/>
                  </a:lnTo>
                  <a:lnTo>
                    <a:pt x="504834" y="1601"/>
                  </a:lnTo>
                  <a:lnTo>
                    <a:pt x="571500" y="0"/>
                  </a:lnTo>
                  <a:lnTo>
                    <a:pt x="638142" y="1601"/>
                  </a:lnTo>
                  <a:lnTo>
                    <a:pt x="702528" y="6285"/>
                  </a:lnTo>
                  <a:lnTo>
                    <a:pt x="764229" y="13875"/>
                  </a:lnTo>
                  <a:lnTo>
                    <a:pt x="822815" y="24192"/>
                  </a:lnTo>
                  <a:lnTo>
                    <a:pt x="877858" y="37058"/>
                  </a:lnTo>
                  <a:lnTo>
                    <a:pt x="928929" y="52294"/>
                  </a:lnTo>
                  <a:lnTo>
                    <a:pt x="975598" y="69722"/>
                  </a:lnTo>
                  <a:lnTo>
                    <a:pt x="1017436" y="89165"/>
                  </a:lnTo>
                  <a:lnTo>
                    <a:pt x="1054015" y="110442"/>
                  </a:lnTo>
                  <a:lnTo>
                    <a:pt x="1084905" y="133377"/>
                  </a:lnTo>
                  <a:lnTo>
                    <a:pt x="1127904" y="183506"/>
                  </a:lnTo>
                  <a:lnTo>
                    <a:pt x="1143000" y="238125"/>
                  </a:lnTo>
                  <a:lnTo>
                    <a:pt x="1139154" y="265906"/>
                  </a:lnTo>
                  <a:lnTo>
                    <a:pt x="1109678" y="318458"/>
                  </a:lnTo>
                  <a:lnTo>
                    <a:pt x="1054015" y="365807"/>
                  </a:lnTo>
                  <a:lnTo>
                    <a:pt x="1017436" y="387084"/>
                  </a:lnTo>
                  <a:lnTo>
                    <a:pt x="975598" y="406527"/>
                  </a:lnTo>
                  <a:lnTo>
                    <a:pt x="928929" y="423955"/>
                  </a:lnTo>
                  <a:lnTo>
                    <a:pt x="877858" y="439191"/>
                  </a:lnTo>
                  <a:lnTo>
                    <a:pt x="822815" y="452057"/>
                  </a:lnTo>
                  <a:lnTo>
                    <a:pt x="764229" y="462374"/>
                  </a:lnTo>
                  <a:lnTo>
                    <a:pt x="702528" y="469964"/>
                  </a:lnTo>
                  <a:lnTo>
                    <a:pt x="638142" y="474648"/>
                  </a:lnTo>
                  <a:lnTo>
                    <a:pt x="571500" y="476250"/>
                  </a:lnTo>
                  <a:lnTo>
                    <a:pt x="504834" y="474648"/>
                  </a:lnTo>
                  <a:lnTo>
                    <a:pt x="440431" y="469964"/>
                  </a:lnTo>
                  <a:lnTo>
                    <a:pt x="378720" y="462374"/>
                  </a:lnTo>
                  <a:lnTo>
                    <a:pt x="320128" y="452057"/>
                  </a:lnTo>
                  <a:lnTo>
                    <a:pt x="265085" y="439191"/>
                  </a:lnTo>
                  <a:lnTo>
                    <a:pt x="214017" y="423955"/>
                  </a:lnTo>
                  <a:lnTo>
                    <a:pt x="167354" y="406527"/>
                  </a:lnTo>
                  <a:lnTo>
                    <a:pt x="125523" y="387084"/>
                  </a:lnTo>
                  <a:lnTo>
                    <a:pt x="88953" y="365807"/>
                  </a:lnTo>
                  <a:lnTo>
                    <a:pt x="58071" y="342872"/>
                  </a:lnTo>
                  <a:lnTo>
                    <a:pt x="15088" y="292743"/>
                  </a:lnTo>
                  <a:lnTo>
                    <a:pt x="0" y="238125"/>
                  </a:lnTo>
                  <a:close/>
                </a:path>
              </a:pathLst>
            </a:custGeom>
            <a:ln w="38100">
              <a:solidFill>
                <a:srgbClr val="FF0000"/>
              </a:solidFill>
            </a:ln>
          </p:spPr>
          <p:txBody>
            <a:bodyPr wrap="square" lIns="0" tIns="0" rIns="0" bIns="0" rtlCol="0"/>
            <a:lstStyle/>
            <a:p>
              <a:endParaRPr sz="105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4763"/>
            <a:ext cx="3024188" cy="531812"/>
          </a:xfrm>
          <a:prstGeom prst="rect">
            <a:avLst/>
          </a:prstGeom>
        </p:spPr>
        <p:txBody>
          <a:bodyPr spcFirstLastPara="1" vert="horz" wrap="square" lIns="0" tIns="10001" rIns="0" bIns="0" rtlCol="0" anchor="b" anchorCtr="0">
            <a:spAutoFit/>
          </a:bodyPr>
          <a:lstStyle/>
          <a:p>
            <a:pPr marL="9525">
              <a:spcBef>
                <a:spcPts val="79"/>
              </a:spcBef>
            </a:pPr>
            <a:r>
              <a:rPr sz="3300" b="1" dirty="0">
                <a:latin typeface="Arial"/>
                <a:cs typeface="Arial"/>
              </a:rPr>
              <a:t>Ga</a:t>
            </a:r>
            <a:r>
              <a:rPr sz="3300" b="1" spc="-11" dirty="0">
                <a:latin typeface="Arial"/>
                <a:cs typeface="Arial"/>
              </a:rPr>
              <a:t>m</a:t>
            </a:r>
            <a:r>
              <a:rPr sz="3300" b="1" dirty="0">
                <a:latin typeface="Arial"/>
                <a:cs typeface="Arial"/>
              </a:rPr>
              <a:t>eto</a:t>
            </a:r>
            <a:r>
              <a:rPr sz="3300" b="1" spc="-11" dirty="0">
                <a:latin typeface="Arial"/>
                <a:cs typeface="Arial"/>
              </a:rPr>
              <a:t>g</a:t>
            </a:r>
            <a:r>
              <a:rPr sz="3300" b="1" dirty="0">
                <a:latin typeface="Arial"/>
                <a:cs typeface="Arial"/>
              </a:rPr>
              <a:t>ênese</a:t>
            </a:r>
            <a:endParaRPr sz="3300">
              <a:latin typeface="Arial"/>
              <a:cs typeface="Arial"/>
            </a:endParaRPr>
          </a:p>
        </p:txBody>
      </p:sp>
      <p:sp>
        <p:nvSpPr>
          <p:cNvPr id="3" name="object 3"/>
          <p:cNvSpPr txBox="1"/>
          <p:nvPr/>
        </p:nvSpPr>
        <p:spPr>
          <a:xfrm>
            <a:off x="2447449" y="1108767"/>
            <a:ext cx="1392554" cy="1118094"/>
          </a:xfrm>
          <a:prstGeom prst="rect">
            <a:avLst/>
          </a:prstGeom>
        </p:spPr>
        <p:txBody>
          <a:bodyPr vert="horz" wrap="square" lIns="0" tIns="10001" rIns="0" bIns="0" rtlCol="0">
            <a:spAutoFit/>
          </a:bodyPr>
          <a:lstStyle/>
          <a:p>
            <a:pPr marL="9525" marR="3810" algn="ctr">
              <a:spcBef>
                <a:spcPts val="79"/>
              </a:spcBef>
            </a:pPr>
            <a:r>
              <a:rPr sz="2400" dirty="0">
                <a:latin typeface="Microsoft Sans Serif"/>
                <a:cs typeface="Microsoft Sans Serif"/>
              </a:rPr>
              <a:t>Form</a:t>
            </a:r>
            <a:r>
              <a:rPr sz="2400" spc="-11" dirty="0">
                <a:latin typeface="Microsoft Sans Serif"/>
                <a:cs typeface="Microsoft Sans Serif"/>
              </a:rPr>
              <a:t>a</a:t>
            </a:r>
            <a:r>
              <a:rPr sz="2400" dirty="0">
                <a:latin typeface="Microsoft Sans Serif"/>
                <a:cs typeface="Microsoft Sans Serif"/>
              </a:rPr>
              <a:t>ção  </a:t>
            </a:r>
            <a:r>
              <a:rPr sz="2400" spc="-4" dirty="0">
                <a:latin typeface="Microsoft Sans Serif"/>
                <a:cs typeface="Microsoft Sans Serif"/>
              </a:rPr>
              <a:t>do </a:t>
            </a:r>
            <a:r>
              <a:rPr sz="2400" dirty="0">
                <a:latin typeface="Microsoft Sans Serif"/>
                <a:cs typeface="Microsoft Sans Serif"/>
              </a:rPr>
              <a:t> </a:t>
            </a:r>
            <a:r>
              <a:rPr sz="2400" spc="-4" dirty="0">
                <a:latin typeface="Microsoft Sans Serif"/>
                <a:cs typeface="Microsoft Sans Serif"/>
              </a:rPr>
              <a:t>gametas</a:t>
            </a:r>
            <a:endParaRPr sz="2400">
              <a:latin typeface="Microsoft Sans Serif"/>
              <a:cs typeface="Microsoft Sans Serif"/>
            </a:endParaRPr>
          </a:p>
        </p:txBody>
      </p:sp>
      <p:sp>
        <p:nvSpPr>
          <p:cNvPr id="4" name="object 4"/>
          <p:cNvSpPr/>
          <p:nvPr/>
        </p:nvSpPr>
        <p:spPr>
          <a:xfrm>
            <a:off x="4624768" y="1230232"/>
            <a:ext cx="919163" cy="332423"/>
          </a:xfrm>
          <a:custGeom>
            <a:avLst/>
            <a:gdLst/>
            <a:ahLst/>
            <a:cxnLst/>
            <a:rect l="l" t="t" r="r" b="b"/>
            <a:pathLst>
              <a:path w="1225550" h="443230">
                <a:moveTo>
                  <a:pt x="1116024" y="50813"/>
                </a:moveTo>
                <a:lnTo>
                  <a:pt x="0" y="406929"/>
                </a:lnTo>
                <a:lnTo>
                  <a:pt x="11683" y="443124"/>
                </a:lnTo>
                <a:lnTo>
                  <a:pt x="1127796" y="87099"/>
                </a:lnTo>
                <a:lnTo>
                  <a:pt x="1153091" y="59086"/>
                </a:lnTo>
                <a:lnTo>
                  <a:pt x="1116024" y="50813"/>
                </a:lnTo>
                <a:close/>
              </a:path>
              <a:path w="1225550" h="443230">
                <a:moveTo>
                  <a:pt x="1195010" y="29358"/>
                </a:moveTo>
                <a:lnTo>
                  <a:pt x="1183258" y="29358"/>
                </a:lnTo>
                <a:lnTo>
                  <a:pt x="1194942" y="65680"/>
                </a:lnTo>
                <a:lnTo>
                  <a:pt x="1127796" y="87099"/>
                </a:lnTo>
                <a:lnTo>
                  <a:pt x="1086357" y="132990"/>
                </a:lnTo>
                <a:lnTo>
                  <a:pt x="1082468" y="139537"/>
                </a:lnTo>
                <a:lnTo>
                  <a:pt x="1081436" y="146786"/>
                </a:lnTo>
                <a:lnTo>
                  <a:pt x="1083214" y="153868"/>
                </a:lnTo>
                <a:lnTo>
                  <a:pt x="1087754" y="159914"/>
                </a:lnTo>
                <a:lnTo>
                  <a:pt x="1094230" y="163804"/>
                </a:lnTo>
                <a:lnTo>
                  <a:pt x="1101455" y="164836"/>
                </a:lnTo>
                <a:lnTo>
                  <a:pt x="1108561" y="163058"/>
                </a:lnTo>
                <a:lnTo>
                  <a:pt x="1114678" y="158517"/>
                </a:lnTo>
                <a:lnTo>
                  <a:pt x="1225168" y="36089"/>
                </a:lnTo>
                <a:lnTo>
                  <a:pt x="1195010" y="29358"/>
                </a:lnTo>
                <a:close/>
              </a:path>
              <a:path w="1225550" h="443230">
                <a:moveTo>
                  <a:pt x="1153091" y="59086"/>
                </a:moveTo>
                <a:lnTo>
                  <a:pt x="1127796" y="87099"/>
                </a:lnTo>
                <a:lnTo>
                  <a:pt x="1193350" y="66188"/>
                </a:lnTo>
                <a:lnTo>
                  <a:pt x="1184909" y="66188"/>
                </a:lnTo>
                <a:lnTo>
                  <a:pt x="1153091" y="59086"/>
                </a:lnTo>
                <a:close/>
              </a:path>
              <a:path w="1225550" h="443230">
                <a:moveTo>
                  <a:pt x="1175003" y="34819"/>
                </a:moveTo>
                <a:lnTo>
                  <a:pt x="1153091" y="59086"/>
                </a:lnTo>
                <a:lnTo>
                  <a:pt x="1184909" y="66188"/>
                </a:lnTo>
                <a:lnTo>
                  <a:pt x="1175003" y="34819"/>
                </a:lnTo>
                <a:close/>
              </a:path>
              <a:path w="1225550" h="443230">
                <a:moveTo>
                  <a:pt x="1185015" y="34819"/>
                </a:moveTo>
                <a:lnTo>
                  <a:pt x="1175003" y="34819"/>
                </a:lnTo>
                <a:lnTo>
                  <a:pt x="1184909" y="66188"/>
                </a:lnTo>
                <a:lnTo>
                  <a:pt x="1193350" y="66188"/>
                </a:lnTo>
                <a:lnTo>
                  <a:pt x="1194942" y="65680"/>
                </a:lnTo>
                <a:lnTo>
                  <a:pt x="1185015" y="34819"/>
                </a:lnTo>
                <a:close/>
              </a:path>
              <a:path w="1225550" h="443230">
                <a:moveTo>
                  <a:pt x="1183258" y="29358"/>
                </a:moveTo>
                <a:lnTo>
                  <a:pt x="1116024" y="50813"/>
                </a:lnTo>
                <a:lnTo>
                  <a:pt x="1153091" y="59086"/>
                </a:lnTo>
                <a:lnTo>
                  <a:pt x="1175003" y="34819"/>
                </a:lnTo>
                <a:lnTo>
                  <a:pt x="1185015" y="34819"/>
                </a:lnTo>
                <a:lnTo>
                  <a:pt x="1183258" y="29358"/>
                </a:lnTo>
                <a:close/>
              </a:path>
              <a:path w="1225550" h="443230">
                <a:moveTo>
                  <a:pt x="1056562" y="0"/>
                </a:moveTo>
                <a:lnTo>
                  <a:pt x="1049766" y="2672"/>
                </a:lnTo>
                <a:lnTo>
                  <a:pt x="1044469" y="7703"/>
                </a:lnTo>
                <a:lnTo>
                  <a:pt x="1041400" y="14626"/>
                </a:lnTo>
                <a:lnTo>
                  <a:pt x="1041249" y="22197"/>
                </a:lnTo>
                <a:lnTo>
                  <a:pt x="1043908" y="28993"/>
                </a:lnTo>
                <a:lnTo>
                  <a:pt x="1048900" y="34289"/>
                </a:lnTo>
                <a:lnTo>
                  <a:pt x="1055751" y="37359"/>
                </a:lnTo>
                <a:lnTo>
                  <a:pt x="1116024" y="50813"/>
                </a:lnTo>
                <a:lnTo>
                  <a:pt x="1183258" y="29358"/>
                </a:lnTo>
                <a:lnTo>
                  <a:pt x="1195010" y="29358"/>
                </a:lnTo>
                <a:lnTo>
                  <a:pt x="1064132" y="148"/>
                </a:lnTo>
                <a:lnTo>
                  <a:pt x="1056562" y="0"/>
                </a:lnTo>
                <a:close/>
              </a:path>
            </a:pathLst>
          </a:custGeom>
          <a:solidFill>
            <a:srgbClr val="000000"/>
          </a:solidFill>
        </p:spPr>
        <p:txBody>
          <a:bodyPr wrap="square" lIns="0" tIns="0" rIns="0" bIns="0" rtlCol="0"/>
          <a:lstStyle/>
          <a:p>
            <a:endParaRPr sz="1050"/>
          </a:p>
        </p:txBody>
      </p:sp>
      <p:sp>
        <p:nvSpPr>
          <p:cNvPr id="5" name="object 5"/>
          <p:cNvSpPr/>
          <p:nvPr/>
        </p:nvSpPr>
        <p:spPr>
          <a:xfrm>
            <a:off x="4567047" y="2272569"/>
            <a:ext cx="908685" cy="367665"/>
          </a:xfrm>
          <a:custGeom>
            <a:avLst/>
            <a:gdLst/>
            <a:ahLst/>
            <a:cxnLst/>
            <a:rect l="l" t="t" r="r" b="b"/>
            <a:pathLst>
              <a:path w="1211579" h="490220">
                <a:moveTo>
                  <a:pt x="1103373" y="441386"/>
                </a:moveTo>
                <a:lnTo>
                  <a:pt x="1042542" y="452247"/>
                </a:lnTo>
                <a:lnTo>
                  <a:pt x="1027049" y="474345"/>
                </a:lnTo>
                <a:lnTo>
                  <a:pt x="1029858" y="481335"/>
                </a:lnTo>
                <a:lnTo>
                  <a:pt x="1034954" y="486552"/>
                </a:lnTo>
                <a:lnTo>
                  <a:pt x="1041622" y="489507"/>
                </a:lnTo>
                <a:lnTo>
                  <a:pt x="1049146" y="489712"/>
                </a:lnTo>
                <a:lnTo>
                  <a:pt x="1184388" y="465709"/>
                </a:lnTo>
                <a:lnTo>
                  <a:pt x="1169542" y="465709"/>
                </a:lnTo>
                <a:lnTo>
                  <a:pt x="1103373" y="441386"/>
                </a:lnTo>
                <a:close/>
              </a:path>
              <a:path w="1211579" h="490220">
                <a:moveTo>
                  <a:pt x="1140563" y="434746"/>
                </a:moveTo>
                <a:lnTo>
                  <a:pt x="1103373" y="441386"/>
                </a:lnTo>
                <a:lnTo>
                  <a:pt x="1169542" y="465709"/>
                </a:lnTo>
                <a:lnTo>
                  <a:pt x="1171650" y="459994"/>
                </a:lnTo>
                <a:lnTo>
                  <a:pt x="1161414" y="459994"/>
                </a:lnTo>
                <a:lnTo>
                  <a:pt x="1140563" y="434746"/>
                </a:lnTo>
                <a:close/>
              </a:path>
              <a:path w="1211579" h="490220">
                <a:moveTo>
                  <a:pt x="1093628" y="326786"/>
                </a:moveTo>
                <a:lnTo>
                  <a:pt x="1086369" y="327503"/>
                </a:lnTo>
                <a:lnTo>
                  <a:pt x="1079753" y="331089"/>
                </a:lnTo>
                <a:lnTo>
                  <a:pt x="1074979" y="336972"/>
                </a:lnTo>
                <a:lnTo>
                  <a:pt x="1072895" y="343963"/>
                </a:lnTo>
                <a:lnTo>
                  <a:pt x="1073574" y="351216"/>
                </a:lnTo>
                <a:lnTo>
                  <a:pt x="1077087" y="357886"/>
                </a:lnTo>
                <a:lnTo>
                  <a:pt x="1116421" y="405513"/>
                </a:lnTo>
                <a:lnTo>
                  <a:pt x="1182751" y="429895"/>
                </a:lnTo>
                <a:lnTo>
                  <a:pt x="1169542" y="465709"/>
                </a:lnTo>
                <a:lnTo>
                  <a:pt x="1184388" y="465709"/>
                </a:lnTo>
                <a:lnTo>
                  <a:pt x="1211579" y="460883"/>
                </a:lnTo>
                <a:lnTo>
                  <a:pt x="1106551" y="333629"/>
                </a:lnTo>
                <a:lnTo>
                  <a:pt x="1100649" y="328856"/>
                </a:lnTo>
                <a:lnTo>
                  <a:pt x="1093628" y="326786"/>
                </a:lnTo>
                <a:close/>
              </a:path>
              <a:path w="1211579" h="490220">
                <a:moveTo>
                  <a:pt x="1172717" y="429006"/>
                </a:moveTo>
                <a:lnTo>
                  <a:pt x="1140563" y="434746"/>
                </a:lnTo>
                <a:lnTo>
                  <a:pt x="1161414" y="459994"/>
                </a:lnTo>
                <a:lnTo>
                  <a:pt x="1172717" y="429006"/>
                </a:lnTo>
                <a:close/>
              </a:path>
              <a:path w="1211579" h="490220">
                <a:moveTo>
                  <a:pt x="1180332" y="429006"/>
                </a:moveTo>
                <a:lnTo>
                  <a:pt x="1172717" y="429006"/>
                </a:lnTo>
                <a:lnTo>
                  <a:pt x="1161414" y="459994"/>
                </a:lnTo>
                <a:lnTo>
                  <a:pt x="1171650" y="459994"/>
                </a:lnTo>
                <a:lnTo>
                  <a:pt x="1182751" y="429895"/>
                </a:lnTo>
                <a:lnTo>
                  <a:pt x="1180332" y="429006"/>
                </a:lnTo>
                <a:close/>
              </a:path>
              <a:path w="1211579" h="490220">
                <a:moveTo>
                  <a:pt x="13207" y="0"/>
                </a:moveTo>
                <a:lnTo>
                  <a:pt x="0" y="35814"/>
                </a:lnTo>
                <a:lnTo>
                  <a:pt x="1103373" y="441386"/>
                </a:lnTo>
                <a:lnTo>
                  <a:pt x="1140563" y="434746"/>
                </a:lnTo>
                <a:lnTo>
                  <a:pt x="1116421" y="405513"/>
                </a:lnTo>
                <a:lnTo>
                  <a:pt x="13207" y="0"/>
                </a:lnTo>
                <a:close/>
              </a:path>
              <a:path w="1211579" h="490220">
                <a:moveTo>
                  <a:pt x="1116421" y="405513"/>
                </a:moveTo>
                <a:lnTo>
                  <a:pt x="1140563" y="434746"/>
                </a:lnTo>
                <a:lnTo>
                  <a:pt x="1172717" y="429006"/>
                </a:lnTo>
                <a:lnTo>
                  <a:pt x="1180332" y="429006"/>
                </a:lnTo>
                <a:lnTo>
                  <a:pt x="1116421" y="405513"/>
                </a:lnTo>
                <a:close/>
              </a:path>
            </a:pathLst>
          </a:custGeom>
          <a:solidFill>
            <a:srgbClr val="000000"/>
          </a:solidFill>
        </p:spPr>
        <p:txBody>
          <a:bodyPr wrap="square" lIns="0" tIns="0" rIns="0" bIns="0" rtlCol="0"/>
          <a:lstStyle/>
          <a:p>
            <a:endParaRPr sz="1050"/>
          </a:p>
        </p:txBody>
      </p:sp>
      <p:grpSp>
        <p:nvGrpSpPr>
          <p:cNvPr id="6" name="object 6"/>
          <p:cNvGrpSpPr/>
          <p:nvPr/>
        </p:nvGrpSpPr>
        <p:grpSpPr>
          <a:xfrm>
            <a:off x="6165009" y="1135857"/>
            <a:ext cx="450056" cy="472916"/>
            <a:chOff x="6696011" y="1514475"/>
            <a:chExt cx="600075" cy="630555"/>
          </a:xfrm>
        </p:grpSpPr>
        <p:pic>
          <p:nvPicPr>
            <p:cNvPr id="7" name="object 7"/>
            <p:cNvPicPr/>
            <p:nvPr/>
          </p:nvPicPr>
          <p:blipFill>
            <a:blip r:embed="rId2" cstate="print"/>
            <a:stretch>
              <a:fillRect/>
            </a:stretch>
          </p:blipFill>
          <p:spPr>
            <a:xfrm>
              <a:off x="6705599" y="1523936"/>
              <a:ext cx="581025" cy="611187"/>
            </a:xfrm>
            <a:prstGeom prst="rect">
              <a:avLst/>
            </a:prstGeom>
          </p:spPr>
        </p:pic>
        <p:sp>
          <p:nvSpPr>
            <p:cNvPr id="8" name="object 8"/>
            <p:cNvSpPr/>
            <p:nvPr/>
          </p:nvSpPr>
          <p:spPr>
            <a:xfrm>
              <a:off x="6700773" y="1519237"/>
              <a:ext cx="590550" cy="621030"/>
            </a:xfrm>
            <a:custGeom>
              <a:avLst/>
              <a:gdLst/>
              <a:ahLst/>
              <a:cxnLst/>
              <a:rect l="l" t="t" r="r" b="b"/>
              <a:pathLst>
                <a:path w="590550" h="621030">
                  <a:moveTo>
                    <a:pt x="0" y="620712"/>
                  </a:moveTo>
                  <a:lnTo>
                    <a:pt x="590550" y="620712"/>
                  </a:lnTo>
                  <a:lnTo>
                    <a:pt x="590550" y="0"/>
                  </a:lnTo>
                  <a:lnTo>
                    <a:pt x="0" y="0"/>
                  </a:lnTo>
                  <a:lnTo>
                    <a:pt x="0" y="620712"/>
                  </a:lnTo>
                  <a:close/>
                </a:path>
              </a:pathLst>
            </a:custGeom>
            <a:ln w="9525">
              <a:solidFill>
                <a:srgbClr val="000000"/>
              </a:solidFill>
            </a:ln>
          </p:spPr>
          <p:txBody>
            <a:bodyPr wrap="square" lIns="0" tIns="0" rIns="0" bIns="0" rtlCol="0"/>
            <a:lstStyle/>
            <a:p>
              <a:endParaRPr sz="1050"/>
            </a:p>
          </p:txBody>
        </p:sp>
      </p:grpSp>
      <p:grpSp>
        <p:nvGrpSpPr>
          <p:cNvPr id="9" name="object 9"/>
          <p:cNvGrpSpPr/>
          <p:nvPr/>
        </p:nvGrpSpPr>
        <p:grpSpPr>
          <a:xfrm>
            <a:off x="5650658" y="2907458"/>
            <a:ext cx="414338" cy="414338"/>
            <a:chOff x="6010211" y="3876611"/>
            <a:chExt cx="552450" cy="552450"/>
          </a:xfrm>
        </p:grpSpPr>
        <p:pic>
          <p:nvPicPr>
            <p:cNvPr id="10" name="object 10"/>
            <p:cNvPicPr/>
            <p:nvPr/>
          </p:nvPicPr>
          <p:blipFill>
            <a:blip r:embed="rId3" cstate="print"/>
            <a:stretch>
              <a:fillRect/>
            </a:stretch>
          </p:blipFill>
          <p:spPr>
            <a:xfrm>
              <a:off x="6019799" y="3886199"/>
              <a:ext cx="533400" cy="533400"/>
            </a:xfrm>
            <a:prstGeom prst="rect">
              <a:avLst/>
            </a:prstGeom>
          </p:spPr>
        </p:pic>
        <p:sp>
          <p:nvSpPr>
            <p:cNvPr id="11" name="object 11"/>
            <p:cNvSpPr/>
            <p:nvPr/>
          </p:nvSpPr>
          <p:spPr>
            <a:xfrm>
              <a:off x="6014973" y="3881373"/>
              <a:ext cx="542925" cy="542925"/>
            </a:xfrm>
            <a:custGeom>
              <a:avLst/>
              <a:gdLst/>
              <a:ahLst/>
              <a:cxnLst/>
              <a:rect l="l" t="t" r="r" b="b"/>
              <a:pathLst>
                <a:path w="542925" h="542925">
                  <a:moveTo>
                    <a:pt x="0" y="542925"/>
                  </a:moveTo>
                  <a:lnTo>
                    <a:pt x="542925" y="542925"/>
                  </a:lnTo>
                  <a:lnTo>
                    <a:pt x="542925" y="0"/>
                  </a:lnTo>
                  <a:lnTo>
                    <a:pt x="0" y="0"/>
                  </a:lnTo>
                  <a:lnTo>
                    <a:pt x="0" y="542925"/>
                  </a:lnTo>
                  <a:close/>
                </a:path>
              </a:pathLst>
            </a:custGeom>
            <a:ln w="9525">
              <a:solidFill>
                <a:srgbClr val="000000"/>
              </a:solidFill>
            </a:ln>
          </p:spPr>
          <p:txBody>
            <a:bodyPr wrap="square" lIns="0" tIns="0" rIns="0" bIns="0" rtlCol="0"/>
            <a:lstStyle/>
            <a:p>
              <a:endParaRPr sz="1050"/>
            </a:p>
          </p:txBody>
        </p:sp>
      </p:grpSp>
      <p:sp>
        <p:nvSpPr>
          <p:cNvPr id="12" name="object 12"/>
          <p:cNvSpPr txBox="1"/>
          <p:nvPr/>
        </p:nvSpPr>
        <p:spPr>
          <a:xfrm>
            <a:off x="6003607" y="1620870"/>
            <a:ext cx="1407795" cy="217367"/>
          </a:xfrm>
          <a:prstGeom prst="rect">
            <a:avLst/>
          </a:prstGeom>
        </p:spPr>
        <p:txBody>
          <a:bodyPr vert="horz" wrap="square" lIns="0" tIns="9525" rIns="0" bIns="0" rtlCol="0">
            <a:spAutoFit/>
          </a:bodyPr>
          <a:lstStyle/>
          <a:p>
            <a:pPr marL="9525">
              <a:spcBef>
                <a:spcPts val="75"/>
              </a:spcBef>
            </a:pPr>
            <a:r>
              <a:rPr sz="1350" spc="-4" dirty="0">
                <a:latin typeface="Microsoft Sans Serif"/>
                <a:cs typeface="Microsoft Sans Serif"/>
              </a:rPr>
              <a:t>Espermatogênese</a:t>
            </a:r>
            <a:endParaRPr sz="1350">
              <a:latin typeface="Microsoft Sans Serif"/>
              <a:cs typeface="Microsoft Sans Serif"/>
            </a:endParaRPr>
          </a:p>
        </p:txBody>
      </p:sp>
      <p:sp>
        <p:nvSpPr>
          <p:cNvPr id="13" name="object 13"/>
          <p:cNvSpPr txBox="1"/>
          <p:nvPr/>
        </p:nvSpPr>
        <p:spPr>
          <a:xfrm>
            <a:off x="6289357" y="3401187"/>
            <a:ext cx="894874" cy="217367"/>
          </a:xfrm>
          <a:prstGeom prst="rect">
            <a:avLst/>
          </a:prstGeom>
        </p:spPr>
        <p:txBody>
          <a:bodyPr vert="horz" wrap="square" lIns="0" tIns="9525" rIns="0" bIns="0" rtlCol="0">
            <a:spAutoFit/>
          </a:bodyPr>
          <a:lstStyle/>
          <a:p>
            <a:pPr marL="9525">
              <a:spcBef>
                <a:spcPts val="75"/>
              </a:spcBef>
            </a:pPr>
            <a:r>
              <a:rPr sz="1350" spc="-4" dirty="0">
                <a:latin typeface="Microsoft Sans Serif"/>
                <a:cs typeface="Microsoft Sans Serif"/>
              </a:rPr>
              <a:t>Ovo</a:t>
            </a:r>
            <a:r>
              <a:rPr sz="1350" spc="-11" dirty="0">
                <a:latin typeface="Microsoft Sans Serif"/>
                <a:cs typeface="Microsoft Sans Serif"/>
              </a:rPr>
              <a:t>g</a:t>
            </a:r>
            <a:r>
              <a:rPr sz="1350" spc="-4" dirty="0">
                <a:latin typeface="Microsoft Sans Serif"/>
                <a:cs typeface="Microsoft Sans Serif"/>
              </a:rPr>
              <a:t>ê</a:t>
            </a:r>
            <a:r>
              <a:rPr sz="1350" spc="-11" dirty="0">
                <a:latin typeface="Microsoft Sans Serif"/>
                <a:cs typeface="Microsoft Sans Serif"/>
              </a:rPr>
              <a:t>n</a:t>
            </a:r>
            <a:r>
              <a:rPr sz="1350" spc="-4" dirty="0">
                <a:latin typeface="Microsoft Sans Serif"/>
                <a:cs typeface="Microsoft Sans Serif"/>
              </a:rPr>
              <a:t>ese</a:t>
            </a:r>
            <a:endParaRPr sz="1350">
              <a:latin typeface="Microsoft Sans Serif"/>
              <a:cs typeface="Microsoft Sans Serif"/>
            </a:endParaRPr>
          </a:p>
        </p:txBody>
      </p:sp>
      <p:sp>
        <p:nvSpPr>
          <p:cNvPr id="14" name="object 14"/>
          <p:cNvSpPr txBox="1"/>
          <p:nvPr/>
        </p:nvSpPr>
        <p:spPr>
          <a:xfrm>
            <a:off x="1202055" y="2591467"/>
            <a:ext cx="3419951" cy="933428"/>
          </a:xfrm>
          <a:prstGeom prst="rect">
            <a:avLst/>
          </a:prstGeom>
        </p:spPr>
        <p:txBody>
          <a:bodyPr vert="horz" wrap="square" lIns="0" tIns="10001" rIns="0" bIns="0" rtlCol="0">
            <a:spAutoFit/>
          </a:bodyPr>
          <a:lstStyle/>
          <a:p>
            <a:pPr marL="128111" indent="-119063">
              <a:spcBef>
                <a:spcPts val="79"/>
              </a:spcBef>
              <a:buChar char="•"/>
              <a:tabLst>
                <a:tab pos="128588" algn="l"/>
              </a:tabLst>
            </a:pPr>
            <a:r>
              <a:rPr sz="1500" b="1" spc="-4" dirty="0"/>
              <a:t>Células</a:t>
            </a:r>
            <a:r>
              <a:rPr sz="1500" b="1" spc="-19" dirty="0"/>
              <a:t> </a:t>
            </a:r>
            <a:r>
              <a:rPr sz="1500" b="1" dirty="0"/>
              <a:t>precursoras</a:t>
            </a:r>
            <a:r>
              <a:rPr sz="1500" b="1" spc="-38" dirty="0"/>
              <a:t> </a:t>
            </a:r>
            <a:r>
              <a:rPr sz="1500" b="1" dirty="0"/>
              <a:t>(gônias)</a:t>
            </a:r>
            <a:endParaRPr sz="1500"/>
          </a:p>
          <a:p>
            <a:pPr marL="814388" lvl="1" indent="-119539">
              <a:buChar char="•"/>
              <a:tabLst>
                <a:tab pos="814864" algn="l"/>
              </a:tabLst>
            </a:pPr>
            <a:r>
              <a:rPr sz="1500" spc="4" dirty="0">
                <a:latin typeface="Microsoft Sans Serif"/>
                <a:cs typeface="Microsoft Sans Serif"/>
              </a:rPr>
              <a:t>testículos</a:t>
            </a:r>
            <a:r>
              <a:rPr sz="1500" spc="-23" dirty="0">
                <a:latin typeface="Microsoft Sans Serif"/>
                <a:cs typeface="Microsoft Sans Serif"/>
              </a:rPr>
              <a:t> </a:t>
            </a:r>
            <a:r>
              <a:rPr sz="1500" spc="394" dirty="0">
                <a:latin typeface="Microsoft Sans Serif"/>
                <a:cs typeface="Microsoft Sans Serif"/>
              </a:rPr>
              <a:t>–</a:t>
            </a:r>
            <a:r>
              <a:rPr sz="1500" spc="8" dirty="0">
                <a:latin typeface="Microsoft Sans Serif"/>
                <a:cs typeface="Microsoft Sans Serif"/>
              </a:rPr>
              <a:t> </a:t>
            </a:r>
            <a:r>
              <a:rPr sz="1500" b="1" dirty="0">
                <a:solidFill>
                  <a:srgbClr val="0000FF"/>
                </a:solidFill>
              </a:rPr>
              <a:t>espermato</a:t>
            </a:r>
            <a:r>
              <a:rPr sz="1500" b="1" dirty="0"/>
              <a:t>gônias</a:t>
            </a:r>
            <a:endParaRPr sz="1500"/>
          </a:p>
          <a:p>
            <a:pPr marL="814388" lvl="1" indent="-119539">
              <a:buChar char="•"/>
              <a:tabLst>
                <a:tab pos="814864" algn="l"/>
              </a:tabLst>
            </a:pPr>
            <a:r>
              <a:rPr sz="1500" spc="-4" dirty="0">
                <a:latin typeface="Microsoft Sans Serif"/>
                <a:cs typeface="Microsoft Sans Serif"/>
              </a:rPr>
              <a:t>ovários</a:t>
            </a:r>
            <a:r>
              <a:rPr sz="1500" spc="-11" dirty="0">
                <a:latin typeface="Microsoft Sans Serif"/>
                <a:cs typeface="Microsoft Sans Serif"/>
              </a:rPr>
              <a:t> </a:t>
            </a:r>
            <a:r>
              <a:rPr sz="1500" dirty="0">
                <a:latin typeface="Microsoft Sans Serif"/>
                <a:cs typeface="Microsoft Sans Serif"/>
              </a:rPr>
              <a:t>-</a:t>
            </a:r>
            <a:r>
              <a:rPr sz="1500" spc="4" dirty="0">
                <a:latin typeface="Microsoft Sans Serif"/>
                <a:cs typeface="Microsoft Sans Serif"/>
              </a:rPr>
              <a:t> </a:t>
            </a:r>
            <a:r>
              <a:rPr sz="1500" b="1" spc="-4" dirty="0">
                <a:solidFill>
                  <a:srgbClr val="FF0000"/>
                </a:solidFill>
              </a:rPr>
              <a:t>ovo</a:t>
            </a:r>
            <a:r>
              <a:rPr sz="1500" b="1" spc="-4" dirty="0"/>
              <a:t>gônias</a:t>
            </a:r>
            <a:endParaRPr sz="1500"/>
          </a:p>
          <a:p>
            <a:pPr marL="695325"/>
            <a:r>
              <a:rPr sz="1500" b="1" dirty="0">
                <a:solidFill>
                  <a:srgbClr val="00AF50"/>
                </a:solidFill>
              </a:rPr>
              <a:t>-</a:t>
            </a:r>
            <a:r>
              <a:rPr sz="1500" b="1" spc="-41" dirty="0">
                <a:solidFill>
                  <a:srgbClr val="00AF50"/>
                </a:solidFill>
              </a:rPr>
              <a:t> </a:t>
            </a:r>
            <a:r>
              <a:rPr sz="1500" b="1" dirty="0">
                <a:solidFill>
                  <a:srgbClr val="00AF50"/>
                </a:solidFill>
              </a:rPr>
              <a:t>mitose</a:t>
            </a:r>
            <a:endParaRPr sz="1500"/>
          </a:p>
        </p:txBody>
      </p:sp>
      <p:pic>
        <p:nvPicPr>
          <p:cNvPr id="15" name="object 15"/>
          <p:cNvPicPr/>
          <p:nvPr/>
        </p:nvPicPr>
        <p:blipFill>
          <a:blip r:embed="rId4" cstate="print"/>
          <a:stretch>
            <a:fillRect/>
          </a:stretch>
        </p:blipFill>
        <p:spPr>
          <a:xfrm>
            <a:off x="6172200" y="2057305"/>
            <a:ext cx="1106043" cy="1291876"/>
          </a:xfrm>
          <a:prstGeom prst="rect">
            <a:avLst/>
          </a:prstGeom>
        </p:spPr>
      </p:pic>
      <p:pic>
        <p:nvPicPr>
          <p:cNvPr id="16" name="object 16"/>
          <p:cNvPicPr/>
          <p:nvPr/>
        </p:nvPicPr>
        <p:blipFill>
          <a:blip r:embed="rId5" cstate="print"/>
          <a:stretch>
            <a:fillRect/>
          </a:stretch>
        </p:blipFill>
        <p:spPr>
          <a:xfrm>
            <a:off x="6743700" y="457200"/>
            <a:ext cx="833438" cy="1187006"/>
          </a:xfrm>
          <a:prstGeom prst="rect">
            <a:avLst/>
          </a:prstGeom>
        </p:spPr>
      </p:pic>
      <p:sp>
        <p:nvSpPr>
          <p:cNvPr id="17" name="object 17"/>
          <p:cNvSpPr txBox="1"/>
          <p:nvPr/>
        </p:nvSpPr>
        <p:spPr>
          <a:xfrm>
            <a:off x="1202055" y="3884638"/>
            <a:ext cx="6362224" cy="933428"/>
          </a:xfrm>
          <a:prstGeom prst="rect">
            <a:avLst/>
          </a:prstGeom>
        </p:spPr>
        <p:txBody>
          <a:bodyPr vert="horz" wrap="square" lIns="0" tIns="10001" rIns="0" bIns="0" rtlCol="0">
            <a:spAutoFit/>
          </a:bodyPr>
          <a:lstStyle/>
          <a:p>
            <a:pPr marL="128588" indent="-119539">
              <a:spcBef>
                <a:spcPts val="79"/>
              </a:spcBef>
              <a:buChar char="•"/>
              <a:tabLst>
                <a:tab pos="129064" algn="l"/>
              </a:tabLst>
            </a:pPr>
            <a:r>
              <a:rPr sz="1500" b="1" spc="-4" dirty="0"/>
              <a:t>Gametas</a:t>
            </a:r>
            <a:endParaRPr sz="1500"/>
          </a:p>
          <a:p>
            <a:pPr marL="814388" lvl="1" indent="-119539">
              <a:buChar char="•"/>
              <a:tabLst>
                <a:tab pos="814864" algn="l"/>
              </a:tabLst>
            </a:pPr>
            <a:r>
              <a:rPr sz="1500" spc="-4" dirty="0">
                <a:latin typeface="Microsoft Sans Serif"/>
                <a:cs typeface="Microsoft Sans Serif"/>
              </a:rPr>
              <a:t>espermatozoides</a:t>
            </a:r>
            <a:r>
              <a:rPr sz="1500" spc="-11" dirty="0">
                <a:latin typeface="Microsoft Sans Serif"/>
                <a:cs typeface="Microsoft Sans Serif"/>
              </a:rPr>
              <a:t> </a:t>
            </a:r>
            <a:r>
              <a:rPr sz="1500" spc="-4" dirty="0">
                <a:latin typeface="Microsoft Sans Serif"/>
                <a:cs typeface="Microsoft Sans Serif"/>
              </a:rPr>
              <a:t>(inicia</a:t>
            </a:r>
            <a:r>
              <a:rPr sz="1500" spc="11" dirty="0">
                <a:latin typeface="Microsoft Sans Serif"/>
                <a:cs typeface="Microsoft Sans Serif"/>
              </a:rPr>
              <a:t> </a:t>
            </a:r>
            <a:r>
              <a:rPr sz="1500" spc="-4" dirty="0">
                <a:latin typeface="Microsoft Sans Serif"/>
                <a:cs typeface="Microsoft Sans Serif"/>
              </a:rPr>
              <a:t>na</a:t>
            </a:r>
            <a:r>
              <a:rPr sz="1500" spc="15" dirty="0">
                <a:latin typeface="Microsoft Sans Serif"/>
                <a:cs typeface="Microsoft Sans Serif"/>
              </a:rPr>
              <a:t> </a:t>
            </a:r>
            <a:r>
              <a:rPr sz="1500" spc="-4" dirty="0">
                <a:latin typeface="Microsoft Sans Serif"/>
                <a:cs typeface="Microsoft Sans Serif"/>
              </a:rPr>
              <a:t>puberdade</a:t>
            </a:r>
            <a:r>
              <a:rPr sz="1500" spc="-8" dirty="0">
                <a:latin typeface="Microsoft Sans Serif"/>
                <a:cs typeface="Microsoft Sans Serif"/>
              </a:rPr>
              <a:t> </a:t>
            </a:r>
            <a:r>
              <a:rPr sz="1500" dirty="0">
                <a:latin typeface="Microsoft Sans Serif"/>
                <a:cs typeface="Microsoft Sans Serif"/>
              </a:rPr>
              <a:t>e</a:t>
            </a:r>
            <a:r>
              <a:rPr sz="1500" spc="26" dirty="0">
                <a:latin typeface="Microsoft Sans Serif"/>
                <a:cs typeface="Microsoft Sans Serif"/>
              </a:rPr>
              <a:t> </a:t>
            </a:r>
            <a:r>
              <a:rPr sz="1500" dirty="0">
                <a:latin typeface="Microsoft Sans Serif"/>
                <a:cs typeface="Microsoft Sans Serif"/>
              </a:rPr>
              <a:t>é</a:t>
            </a:r>
            <a:r>
              <a:rPr sz="1500" spc="11" dirty="0">
                <a:latin typeface="Microsoft Sans Serif"/>
                <a:cs typeface="Microsoft Sans Serif"/>
              </a:rPr>
              <a:t> </a:t>
            </a:r>
            <a:r>
              <a:rPr sz="1500" spc="4" dirty="0">
                <a:latin typeface="Microsoft Sans Serif"/>
                <a:cs typeface="Microsoft Sans Serif"/>
              </a:rPr>
              <a:t>contínua)</a:t>
            </a:r>
            <a:endParaRPr sz="1500">
              <a:latin typeface="Microsoft Sans Serif"/>
              <a:cs typeface="Microsoft Sans Serif"/>
            </a:endParaRPr>
          </a:p>
          <a:p>
            <a:pPr marL="814388" lvl="1" indent="-119539">
              <a:buChar char="•"/>
              <a:tabLst>
                <a:tab pos="814864" algn="l"/>
              </a:tabLst>
            </a:pPr>
            <a:r>
              <a:rPr sz="1500" spc="-4" dirty="0">
                <a:latin typeface="Microsoft Sans Serif"/>
                <a:cs typeface="Microsoft Sans Serif"/>
              </a:rPr>
              <a:t>ovócitos</a:t>
            </a:r>
            <a:r>
              <a:rPr sz="1500" spc="4" dirty="0">
                <a:latin typeface="Microsoft Sans Serif"/>
                <a:cs typeface="Microsoft Sans Serif"/>
              </a:rPr>
              <a:t> </a:t>
            </a:r>
            <a:r>
              <a:rPr sz="1500" spc="-4" dirty="0">
                <a:latin typeface="Microsoft Sans Serif"/>
                <a:cs typeface="Microsoft Sans Serif"/>
              </a:rPr>
              <a:t>(inicia</a:t>
            </a:r>
            <a:r>
              <a:rPr sz="1500" spc="23" dirty="0">
                <a:latin typeface="Microsoft Sans Serif"/>
                <a:cs typeface="Microsoft Sans Serif"/>
              </a:rPr>
              <a:t> </a:t>
            </a:r>
            <a:r>
              <a:rPr sz="1500" spc="-4" dirty="0">
                <a:latin typeface="Microsoft Sans Serif"/>
                <a:cs typeface="Microsoft Sans Serif"/>
              </a:rPr>
              <a:t>na</a:t>
            </a:r>
            <a:r>
              <a:rPr sz="1500" spc="8" dirty="0">
                <a:latin typeface="Microsoft Sans Serif"/>
                <a:cs typeface="Microsoft Sans Serif"/>
              </a:rPr>
              <a:t> </a:t>
            </a:r>
            <a:r>
              <a:rPr sz="1500" spc="-4" dirty="0">
                <a:latin typeface="Microsoft Sans Serif"/>
                <a:cs typeface="Microsoft Sans Serif"/>
              </a:rPr>
              <a:t>vida</a:t>
            </a:r>
            <a:r>
              <a:rPr sz="1500" spc="23" dirty="0">
                <a:latin typeface="Microsoft Sans Serif"/>
                <a:cs typeface="Microsoft Sans Serif"/>
              </a:rPr>
              <a:t> </a:t>
            </a:r>
            <a:r>
              <a:rPr sz="1500" spc="-8" dirty="0">
                <a:latin typeface="Microsoft Sans Serif"/>
                <a:cs typeface="Microsoft Sans Serif"/>
              </a:rPr>
              <a:t>fetal</a:t>
            </a:r>
            <a:r>
              <a:rPr sz="1500" spc="15" dirty="0">
                <a:latin typeface="Microsoft Sans Serif"/>
                <a:cs typeface="Microsoft Sans Serif"/>
              </a:rPr>
              <a:t> </a:t>
            </a:r>
            <a:r>
              <a:rPr sz="1500" dirty="0">
                <a:latin typeface="Microsoft Sans Serif"/>
                <a:cs typeface="Microsoft Sans Serif"/>
              </a:rPr>
              <a:t>e</a:t>
            </a:r>
            <a:r>
              <a:rPr sz="1500" spc="11" dirty="0">
                <a:latin typeface="Microsoft Sans Serif"/>
                <a:cs typeface="Microsoft Sans Serif"/>
              </a:rPr>
              <a:t> </a:t>
            </a:r>
            <a:r>
              <a:rPr sz="1500" spc="-8" dirty="0">
                <a:latin typeface="Microsoft Sans Serif"/>
                <a:cs typeface="Microsoft Sans Serif"/>
              </a:rPr>
              <a:t>reinicia</a:t>
            </a:r>
            <a:r>
              <a:rPr sz="1500" spc="11" dirty="0">
                <a:latin typeface="Microsoft Sans Serif"/>
                <a:cs typeface="Microsoft Sans Serif"/>
              </a:rPr>
              <a:t> </a:t>
            </a:r>
            <a:r>
              <a:rPr sz="1500" spc="-4" dirty="0">
                <a:latin typeface="Microsoft Sans Serif"/>
                <a:cs typeface="Microsoft Sans Serif"/>
              </a:rPr>
              <a:t>ciclicamente</a:t>
            </a:r>
            <a:r>
              <a:rPr sz="1500" dirty="0">
                <a:latin typeface="Microsoft Sans Serif"/>
                <a:cs typeface="Microsoft Sans Serif"/>
              </a:rPr>
              <a:t> </a:t>
            </a:r>
            <a:r>
              <a:rPr sz="1500" spc="-4" dirty="0">
                <a:latin typeface="Microsoft Sans Serif"/>
                <a:cs typeface="Microsoft Sans Serif"/>
              </a:rPr>
              <a:t>na</a:t>
            </a:r>
            <a:r>
              <a:rPr sz="1500" spc="11" dirty="0">
                <a:latin typeface="Microsoft Sans Serif"/>
                <a:cs typeface="Microsoft Sans Serif"/>
              </a:rPr>
              <a:t> </a:t>
            </a:r>
            <a:r>
              <a:rPr sz="1500" spc="-4" dirty="0">
                <a:latin typeface="Microsoft Sans Serif"/>
                <a:cs typeface="Microsoft Sans Serif"/>
              </a:rPr>
              <a:t>puberdade)</a:t>
            </a:r>
            <a:endParaRPr sz="1500">
              <a:latin typeface="Microsoft Sans Serif"/>
              <a:cs typeface="Microsoft Sans Serif"/>
            </a:endParaRPr>
          </a:p>
          <a:p>
            <a:pPr marL="695325"/>
            <a:r>
              <a:rPr sz="1500" b="1" dirty="0">
                <a:solidFill>
                  <a:srgbClr val="00AF50"/>
                </a:solidFill>
              </a:rPr>
              <a:t>-</a:t>
            </a:r>
            <a:r>
              <a:rPr sz="1500" b="1" spc="-45" dirty="0">
                <a:solidFill>
                  <a:srgbClr val="00AF50"/>
                </a:solidFill>
              </a:rPr>
              <a:t> </a:t>
            </a:r>
            <a:r>
              <a:rPr sz="1500" b="1" dirty="0">
                <a:solidFill>
                  <a:srgbClr val="00AF50"/>
                </a:solidFill>
              </a:rPr>
              <a:t>meiose</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28725" y="178594"/>
            <a:ext cx="2321719" cy="4907756"/>
          </a:xfrm>
          <a:prstGeom prst="rect">
            <a:avLst/>
          </a:prstGeom>
        </p:spPr>
      </p:pic>
      <p:grpSp>
        <p:nvGrpSpPr>
          <p:cNvPr id="3" name="object 3"/>
          <p:cNvGrpSpPr/>
          <p:nvPr/>
        </p:nvGrpSpPr>
        <p:grpSpPr>
          <a:xfrm>
            <a:off x="5557838" y="800101"/>
            <a:ext cx="2400300" cy="3850481"/>
            <a:chOff x="5886450" y="1066800"/>
            <a:chExt cx="3200400" cy="5133975"/>
          </a:xfrm>
        </p:grpSpPr>
        <p:pic>
          <p:nvPicPr>
            <p:cNvPr id="4" name="object 4"/>
            <p:cNvPicPr/>
            <p:nvPr/>
          </p:nvPicPr>
          <p:blipFill>
            <a:blip r:embed="rId3" cstate="print"/>
            <a:stretch>
              <a:fillRect/>
            </a:stretch>
          </p:blipFill>
          <p:spPr>
            <a:xfrm>
              <a:off x="5886450" y="1066800"/>
              <a:ext cx="3200400" cy="5133975"/>
            </a:xfrm>
            <a:prstGeom prst="rect">
              <a:avLst/>
            </a:prstGeom>
          </p:spPr>
        </p:pic>
        <p:sp>
          <p:nvSpPr>
            <p:cNvPr id="5" name="object 5"/>
            <p:cNvSpPr/>
            <p:nvPr/>
          </p:nvSpPr>
          <p:spPr>
            <a:xfrm>
              <a:off x="5902325" y="2133600"/>
              <a:ext cx="685800" cy="152400"/>
            </a:xfrm>
            <a:custGeom>
              <a:avLst/>
              <a:gdLst/>
              <a:ahLst/>
              <a:cxnLst/>
              <a:rect l="l" t="t" r="r" b="b"/>
              <a:pathLst>
                <a:path w="685800" h="152400">
                  <a:moveTo>
                    <a:pt x="609600" y="0"/>
                  </a:moveTo>
                  <a:lnTo>
                    <a:pt x="609600" y="38100"/>
                  </a:lnTo>
                  <a:lnTo>
                    <a:pt x="0" y="38100"/>
                  </a:lnTo>
                  <a:lnTo>
                    <a:pt x="0" y="114300"/>
                  </a:lnTo>
                  <a:lnTo>
                    <a:pt x="609600" y="114300"/>
                  </a:lnTo>
                  <a:lnTo>
                    <a:pt x="609600" y="152400"/>
                  </a:lnTo>
                  <a:lnTo>
                    <a:pt x="685800" y="76200"/>
                  </a:lnTo>
                  <a:lnTo>
                    <a:pt x="609600" y="0"/>
                  </a:lnTo>
                  <a:close/>
                </a:path>
              </a:pathLst>
            </a:custGeom>
            <a:solidFill>
              <a:srgbClr val="BADFE2"/>
            </a:solidFill>
          </p:spPr>
          <p:txBody>
            <a:bodyPr wrap="square" lIns="0" tIns="0" rIns="0" bIns="0" rtlCol="0"/>
            <a:lstStyle/>
            <a:p>
              <a:endParaRPr sz="1050"/>
            </a:p>
          </p:txBody>
        </p:sp>
        <p:sp>
          <p:nvSpPr>
            <p:cNvPr id="6" name="object 6"/>
            <p:cNvSpPr/>
            <p:nvPr/>
          </p:nvSpPr>
          <p:spPr>
            <a:xfrm>
              <a:off x="5902325" y="2133600"/>
              <a:ext cx="685800" cy="152400"/>
            </a:xfrm>
            <a:custGeom>
              <a:avLst/>
              <a:gdLst/>
              <a:ahLst/>
              <a:cxnLst/>
              <a:rect l="l" t="t" r="r" b="b"/>
              <a:pathLst>
                <a:path w="685800" h="152400">
                  <a:moveTo>
                    <a:pt x="0" y="38100"/>
                  </a:moveTo>
                  <a:lnTo>
                    <a:pt x="609600" y="38100"/>
                  </a:lnTo>
                  <a:lnTo>
                    <a:pt x="609600" y="0"/>
                  </a:lnTo>
                  <a:lnTo>
                    <a:pt x="685800" y="76200"/>
                  </a:lnTo>
                  <a:lnTo>
                    <a:pt x="609600" y="152400"/>
                  </a:lnTo>
                  <a:lnTo>
                    <a:pt x="609600" y="114300"/>
                  </a:lnTo>
                  <a:lnTo>
                    <a:pt x="0" y="114300"/>
                  </a:lnTo>
                  <a:lnTo>
                    <a:pt x="0" y="38100"/>
                  </a:lnTo>
                  <a:close/>
                </a:path>
              </a:pathLst>
            </a:custGeom>
            <a:ln w="25400">
              <a:solidFill>
                <a:srgbClr val="88A3A7"/>
              </a:solidFill>
            </a:ln>
          </p:spPr>
          <p:txBody>
            <a:bodyPr wrap="square" lIns="0" tIns="0" rIns="0" bIns="0" rtlCol="0"/>
            <a:lstStyle/>
            <a:p>
              <a:endParaRPr sz="1050"/>
            </a:p>
          </p:txBody>
        </p:sp>
      </p:grpSp>
      <p:sp>
        <p:nvSpPr>
          <p:cNvPr id="7" name="object 7"/>
          <p:cNvSpPr txBox="1">
            <a:spLocks noGrp="1"/>
          </p:cNvSpPr>
          <p:nvPr>
            <p:ph type="title" idx="4294967295"/>
          </p:nvPr>
        </p:nvSpPr>
        <p:spPr>
          <a:xfrm>
            <a:off x="4381023" y="5986"/>
            <a:ext cx="2314575" cy="344487"/>
          </a:xfrm>
          <a:prstGeom prst="rect">
            <a:avLst/>
          </a:prstGeom>
        </p:spPr>
        <p:txBody>
          <a:bodyPr spcFirstLastPara="1" vert="horz" wrap="square" lIns="0" tIns="9049" rIns="0" bIns="0" rtlCol="0" anchor="b" anchorCtr="0">
            <a:spAutoFit/>
          </a:bodyPr>
          <a:lstStyle/>
          <a:p>
            <a:pPr marL="9525">
              <a:spcBef>
                <a:spcPts val="71"/>
              </a:spcBef>
            </a:pPr>
            <a:r>
              <a:rPr sz="2100" b="1" spc="-4" dirty="0">
                <a:latin typeface="Arial"/>
                <a:cs typeface="Arial"/>
              </a:rPr>
              <a:t>Espermatogênese</a:t>
            </a:r>
            <a:endParaRPr sz="2100" dirty="0">
              <a:latin typeface="Arial"/>
              <a:cs typeface="Arial"/>
            </a:endParaRPr>
          </a:p>
        </p:txBody>
      </p:sp>
      <p:sp>
        <p:nvSpPr>
          <p:cNvPr id="8" name="object 8"/>
          <p:cNvSpPr txBox="1"/>
          <p:nvPr/>
        </p:nvSpPr>
        <p:spPr>
          <a:xfrm>
            <a:off x="4642485" y="1519619"/>
            <a:ext cx="895826" cy="217367"/>
          </a:xfrm>
          <a:prstGeom prst="rect">
            <a:avLst/>
          </a:prstGeom>
        </p:spPr>
        <p:txBody>
          <a:bodyPr vert="horz" wrap="square" lIns="0" tIns="9525" rIns="0" bIns="0" rtlCol="0">
            <a:spAutoFit/>
          </a:bodyPr>
          <a:lstStyle/>
          <a:p>
            <a:pPr marL="9525">
              <a:spcBef>
                <a:spcPts val="75"/>
              </a:spcBef>
            </a:pPr>
            <a:r>
              <a:rPr sz="1350" b="1" spc="-4" dirty="0">
                <a:solidFill>
                  <a:srgbClr val="0000FF"/>
                </a:solidFill>
              </a:rPr>
              <a:t>puberdade</a:t>
            </a:r>
            <a:endParaRPr sz="1350"/>
          </a:p>
        </p:txBody>
      </p:sp>
      <p:grpSp>
        <p:nvGrpSpPr>
          <p:cNvPr id="9" name="object 9"/>
          <p:cNvGrpSpPr/>
          <p:nvPr/>
        </p:nvGrpSpPr>
        <p:grpSpPr>
          <a:xfrm>
            <a:off x="5250657" y="606076"/>
            <a:ext cx="2474119" cy="3980498"/>
            <a:chOff x="5476875" y="808101"/>
            <a:chExt cx="3298825" cy="5307330"/>
          </a:xfrm>
        </p:grpSpPr>
        <p:sp>
          <p:nvSpPr>
            <p:cNvPr id="10" name="object 10"/>
            <p:cNvSpPr/>
            <p:nvPr/>
          </p:nvSpPr>
          <p:spPr>
            <a:xfrm>
              <a:off x="5638800" y="3657599"/>
              <a:ext cx="304800" cy="2438400"/>
            </a:xfrm>
            <a:custGeom>
              <a:avLst/>
              <a:gdLst/>
              <a:ahLst/>
              <a:cxnLst/>
              <a:rect l="l" t="t" r="r" b="b"/>
              <a:pathLst>
                <a:path w="304800" h="2438400">
                  <a:moveTo>
                    <a:pt x="304800" y="2438400"/>
                  </a:moveTo>
                  <a:lnTo>
                    <a:pt x="245465" y="2436404"/>
                  </a:lnTo>
                  <a:lnTo>
                    <a:pt x="197024" y="2430962"/>
                  </a:lnTo>
                  <a:lnTo>
                    <a:pt x="164371" y="2422889"/>
                  </a:lnTo>
                  <a:lnTo>
                    <a:pt x="152400" y="2413000"/>
                  </a:lnTo>
                  <a:lnTo>
                    <a:pt x="152400" y="1244600"/>
                  </a:lnTo>
                  <a:lnTo>
                    <a:pt x="140428" y="1234737"/>
                  </a:lnTo>
                  <a:lnTo>
                    <a:pt x="107775" y="1226661"/>
                  </a:lnTo>
                  <a:lnTo>
                    <a:pt x="59334" y="1221204"/>
                  </a:lnTo>
                  <a:lnTo>
                    <a:pt x="0" y="1219200"/>
                  </a:lnTo>
                  <a:lnTo>
                    <a:pt x="59334" y="1217195"/>
                  </a:lnTo>
                  <a:lnTo>
                    <a:pt x="107775" y="1211738"/>
                  </a:lnTo>
                  <a:lnTo>
                    <a:pt x="140428" y="1203662"/>
                  </a:lnTo>
                  <a:lnTo>
                    <a:pt x="152400" y="1193800"/>
                  </a:lnTo>
                  <a:lnTo>
                    <a:pt x="152400" y="25400"/>
                  </a:lnTo>
                  <a:lnTo>
                    <a:pt x="164371" y="15537"/>
                  </a:lnTo>
                  <a:lnTo>
                    <a:pt x="197024" y="7461"/>
                  </a:lnTo>
                  <a:lnTo>
                    <a:pt x="245465" y="2004"/>
                  </a:lnTo>
                  <a:lnTo>
                    <a:pt x="304800" y="0"/>
                  </a:lnTo>
                </a:path>
              </a:pathLst>
            </a:custGeom>
            <a:ln w="38100">
              <a:solidFill>
                <a:srgbClr val="0000FF"/>
              </a:solidFill>
            </a:ln>
          </p:spPr>
          <p:txBody>
            <a:bodyPr wrap="square" lIns="0" tIns="0" rIns="0" bIns="0" rtlCol="0"/>
            <a:lstStyle/>
            <a:p>
              <a:endParaRPr sz="1050"/>
            </a:p>
          </p:txBody>
        </p:sp>
        <p:sp>
          <p:nvSpPr>
            <p:cNvPr id="11" name="object 11"/>
            <p:cNvSpPr/>
            <p:nvPr/>
          </p:nvSpPr>
          <p:spPr>
            <a:xfrm>
              <a:off x="7315200" y="2057400"/>
              <a:ext cx="1447800" cy="1371600"/>
            </a:xfrm>
            <a:custGeom>
              <a:avLst/>
              <a:gdLst/>
              <a:ahLst/>
              <a:cxnLst/>
              <a:rect l="l" t="t" r="r" b="b"/>
              <a:pathLst>
                <a:path w="1447800" h="1371600">
                  <a:moveTo>
                    <a:pt x="762000" y="1371600"/>
                  </a:moveTo>
                  <a:lnTo>
                    <a:pt x="1447800" y="1371600"/>
                  </a:lnTo>
                  <a:lnTo>
                    <a:pt x="1447800" y="1066800"/>
                  </a:lnTo>
                  <a:lnTo>
                    <a:pt x="762000" y="1066800"/>
                  </a:lnTo>
                  <a:lnTo>
                    <a:pt x="762000" y="1371600"/>
                  </a:lnTo>
                  <a:close/>
                </a:path>
                <a:path w="1447800" h="1371600">
                  <a:moveTo>
                    <a:pt x="0" y="304800"/>
                  </a:moveTo>
                  <a:lnTo>
                    <a:pt x="685800" y="304800"/>
                  </a:lnTo>
                  <a:lnTo>
                    <a:pt x="685800" y="0"/>
                  </a:lnTo>
                  <a:lnTo>
                    <a:pt x="0" y="0"/>
                  </a:lnTo>
                  <a:lnTo>
                    <a:pt x="0" y="304800"/>
                  </a:lnTo>
                  <a:close/>
                </a:path>
                <a:path w="1447800" h="1371600">
                  <a:moveTo>
                    <a:pt x="381000" y="838200"/>
                  </a:moveTo>
                  <a:lnTo>
                    <a:pt x="1066800" y="838200"/>
                  </a:lnTo>
                  <a:lnTo>
                    <a:pt x="1066800" y="533400"/>
                  </a:lnTo>
                  <a:lnTo>
                    <a:pt x="381000" y="533400"/>
                  </a:lnTo>
                  <a:lnTo>
                    <a:pt x="381000" y="838200"/>
                  </a:lnTo>
                  <a:close/>
                </a:path>
              </a:pathLst>
            </a:custGeom>
            <a:ln w="25400">
              <a:solidFill>
                <a:srgbClr val="0000FF"/>
              </a:solidFill>
            </a:ln>
          </p:spPr>
          <p:txBody>
            <a:bodyPr wrap="square" lIns="0" tIns="0" rIns="0" bIns="0" rtlCol="0"/>
            <a:lstStyle/>
            <a:p>
              <a:endParaRPr sz="1050"/>
            </a:p>
          </p:txBody>
        </p:sp>
        <p:sp>
          <p:nvSpPr>
            <p:cNvPr id="12" name="object 12"/>
            <p:cNvSpPr/>
            <p:nvPr/>
          </p:nvSpPr>
          <p:spPr>
            <a:xfrm>
              <a:off x="5791200" y="1295400"/>
              <a:ext cx="533400" cy="304800"/>
            </a:xfrm>
            <a:custGeom>
              <a:avLst/>
              <a:gdLst/>
              <a:ahLst/>
              <a:cxnLst/>
              <a:rect l="l" t="t" r="r" b="b"/>
              <a:pathLst>
                <a:path w="533400" h="304800">
                  <a:moveTo>
                    <a:pt x="0" y="152400"/>
                  </a:moveTo>
                  <a:lnTo>
                    <a:pt x="27103" y="85363"/>
                  </a:lnTo>
                  <a:lnTo>
                    <a:pt x="58582" y="57067"/>
                  </a:lnTo>
                  <a:lnTo>
                    <a:pt x="99881" y="33470"/>
                  </a:lnTo>
                  <a:lnTo>
                    <a:pt x="149400" y="15484"/>
                  </a:lnTo>
                  <a:lnTo>
                    <a:pt x="205540" y="4023"/>
                  </a:lnTo>
                  <a:lnTo>
                    <a:pt x="266700" y="0"/>
                  </a:lnTo>
                  <a:lnTo>
                    <a:pt x="327859" y="4023"/>
                  </a:lnTo>
                  <a:lnTo>
                    <a:pt x="383999" y="15484"/>
                  </a:lnTo>
                  <a:lnTo>
                    <a:pt x="433518" y="33470"/>
                  </a:lnTo>
                  <a:lnTo>
                    <a:pt x="474817" y="57067"/>
                  </a:lnTo>
                  <a:lnTo>
                    <a:pt x="506296" y="85363"/>
                  </a:lnTo>
                  <a:lnTo>
                    <a:pt x="533400" y="152400"/>
                  </a:lnTo>
                  <a:lnTo>
                    <a:pt x="526357" y="187354"/>
                  </a:lnTo>
                  <a:lnTo>
                    <a:pt x="474817" y="247732"/>
                  </a:lnTo>
                  <a:lnTo>
                    <a:pt x="433518" y="271329"/>
                  </a:lnTo>
                  <a:lnTo>
                    <a:pt x="383999" y="289315"/>
                  </a:lnTo>
                  <a:lnTo>
                    <a:pt x="327859" y="300776"/>
                  </a:lnTo>
                  <a:lnTo>
                    <a:pt x="266700" y="304800"/>
                  </a:lnTo>
                  <a:lnTo>
                    <a:pt x="205540" y="300776"/>
                  </a:lnTo>
                  <a:lnTo>
                    <a:pt x="149400" y="289315"/>
                  </a:lnTo>
                  <a:lnTo>
                    <a:pt x="99881" y="271329"/>
                  </a:lnTo>
                  <a:lnTo>
                    <a:pt x="58582" y="247732"/>
                  </a:lnTo>
                  <a:lnTo>
                    <a:pt x="27103" y="219436"/>
                  </a:lnTo>
                  <a:lnTo>
                    <a:pt x="0" y="152400"/>
                  </a:lnTo>
                  <a:close/>
                </a:path>
              </a:pathLst>
            </a:custGeom>
            <a:ln w="25400">
              <a:solidFill>
                <a:srgbClr val="FF0000"/>
              </a:solidFill>
            </a:ln>
          </p:spPr>
          <p:txBody>
            <a:bodyPr wrap="square" lIns="0" tIns="0" rIns="0" bIns="0" rtlCol="0"/>
            <a:lstStyle/>
            <a:p>
              <a:endParaRPr sz="1050"/>
            </a:p>
          </p:txBody>
        </p:sp>
        <p:sp>
          <p:nvSpPr>
            <p:cNvPr id="13" name="object 13"/>
            <p:cNvSpPr/>
            <p:nvPr/>
          </p:nvSpPr>
          <p:spPr>
            <a:xfrm>
              <a:off x="7315200" y="990600"/>
              <a:ext cx="685800" cy="838200"/>
            </a:xfrm>
            <a:custGeom>
              <a:avLst/>
              <a:gdLst/>
              <a:ahLst/>
              <a:cxnLst/>
              <a:rect l="l" t="t" r="r" b="b"/>
              <a:pathLst>
                <a:path w="685800" h="838200">
                  <a:moveTo>
                    <a:pt x="0" y="304800"/>
                  </a:moveTo>
                  <a:lnTo>
                    <a:pt x="685800" y="304800"/>
                  </a:lnTo>
                  <a:lnTo>
                    <a:pt x="685800" y="0"/>
                  </a:lnTo>
                  <a:lnTo>
                    <a:pt x="0" y="0"/>
                  </a:lnTo>
                  <a:lnTo>
                    <a:pt x="0" y="304800"/>
                  </a:lnTo>
                  <a:close/>
                </a:path>
                <a:path w="685800" h="838200">
                  <a:moveTo>
                    <a:pt x="0" y="838200"/>
                  </a:moveTo>
                  <a:lnTo>
                    <a:pt x="685800" y="838200"/>
                  </a:lnTo>
                  <a:lnTo>
                    <a:pt x="685800" y="533400"/>
                  </a:lnTo>
                  <a:lnTo>
                    <a:pt x="0" y="533400"/>
                  </a:lnTo>
                  <a:lnTo>
                    <a:pt x="0" y="838200"/>
                  </a:lnTo>
                  <a:close/>
                </a:path>
              </a:pathLst>
            </a:custGeom>
            <a:ln w="25400">
              <a:solidFill>
                <a:srgbClr val="0000FF"/>
              </a:solidFill>
            </a:ln>
          </p:spPr>
          <p:txBody>
            <a:bodyPr wrap="square" lIns="0" tIns="0" rIns="0" bIns="0" rtlCol="0"/>
            <a:lstStyle/>
            <a:p>
              <a:endParaRPr sz="1050"/>
            </a:p>
          </p:txBody>
        </p:sp>
        <p:sp>
          <p:nvSpPr>
            <p:cNvPr id="14" name="object 14"/>
            <p:cNvSpPr/>
            <p:nvPr/>
          </p:nvSpPr>
          <p:spPr>
            <a:xfrm>
              <a:off x="5867400" y="2286000"/>
              <a:ext cx="557530" cy="879475"/>
            </a:xfrm>
            <a:custGeom>
              <a:avLst/>
              <a:gdLst/>
              <a:ahLst/>
              <a:cxnLst/>
              <a:rect l="l" t="t" r="r" b="b"/>
              <a:pathLst>
                <a:path w="557529" h="879475">
                  <a:moveTo>
                    <a:pt x="0" y="152400"/>
                  </a:moveTo>
                  <a:lnTo>
                    <a:pt x="27103" y="85363"/>
                  </a:lnTo>
                  <a:lnTo>
                    <a:pt x="58582" y="57067"/>
                  </a:lnTo>
                  <a:lnTo>
                    <a:pt x="99881" y="33470"/>
                  </a:lnTo>
                  <a:lnTo>
                    <a:pt x="149400" y="15484"/>
                  </a:lnTo>
                  <a:lnTo>
                    <a:pt x="205540" y="4023"/>
                  </a:lnTo>
                  <a:lnTo>
                    <a:pt x="266700" y="0"/>
                  </a:lnTo>
                  <a:lnTo>
                    <a:pt x="327859" y="4023"/>
                  </a:lnTo>
                  <a:lnTo>
                    <a:pt x="383999" y="15484"/>
                  </a:lnTo>
                  <a:lnTo>
                    <a:pt x="433518" y="33470"/>
                  </a:lnTo>
                  <a:lnTo>
                    <a:pt x="474817" y="57067"/>
                  </a:lnTo>
                  <a:lnTo>
                    <a:pt x="506296" y="85363"/>
                  </a:lnTo>
                  <a:lnTo>
                    <a:pt x="533400" y="152400"/>
                  </a:lnTo>
                  <a:lnTo>
                    <a:pt x="526357" y="187354"/>
                  </a:lnTo>
                  <a:lnTo>
                    <a:pt x="474817" y="247732"/>
                  </a:lnTo>
                  <a:lnTo>
                    <a:pt x="433518" y="271329"/>
                  </a:lnTo>
                  <a:lnTo>
                    <a:pt x="383999" y="289315"/>
                  </a:lnTo>
                  <a:lnTo>
                    <a:pt x="327859" y="300776"/>
                  </a:lnTo>
                  <a:lnTo>
                    <a:pt x="266700" y="304800"/>
                  </a:lnTo>
                  <a:lnTo>
                    <a:pt x="205540" y="300776"/>
                  </a:lnTo>
                  <a:lnTo>
                    <a:pt x="149400" y="289315"/>
                  </a:lnTo>
                  <a:lnTo>
                    <a:pt x="99881" y="271329"/>
                  </a:lnTo>
                  <a:lnTo>
                    <a:pt x="58582" y="247732"/>
                  </a:lnTo>
                  <a:lnTo>
                    <a:pt x="27103" y="219436"/>
                  </a:lnTo>
                  <a:lnTo>
                    <a:pt x="0" y="152400"/>
                  </a:lnTo>
                  <a:close/>
                </a:path>
                <a:path w="557529" h="879475">
                  <a:moveTo>
                    <a:pt x="23875" y="727075"/>
                  </a:moveTo>
                  <a:lnTo>
                    <a:pt x="50979" y="660038"/>
                  </a:lnTo>
                  <a:lnTo>
                    <a:pt x="82458" y="631742"/>
                  </a:lnTo>
                  <a:lnTo>
                    <a:pt x="123757" y="608145"/>
                  </a:lnTo>
                  <a:lnTo>
                    <a:pt x="173276" y="590159"/>
                  </a:lnTo>
                  <a:lnTo>
                    <a:pt x="229416" y="578698"/>
                  </a:lnTo>
                  <a:lnTo>
                    <a:pt x="290575" y="574675"/>
                  </a:lnTo>
                  <a:lnTo>
                    <a:pt x="351695" y="578698"/>
                  </a:lnTo>
                  <a:lnTo>
                    <a:pt x="407819" y="590159"/>
                  </a:lnTo>
                  <a:lnTo>
                    <a:pt x="457340" y="608145"/>
                  </a:lnTo>
                  <a:lnTo>
                    <a:pt x="498653" y="631742"/>
                  </a:lnTo>
                  <a:lnTo>
                    <a:pt x="530150" y="660038"/>
                  </a:lnTo>
                  <a:lnTo>
                    <a:pt x="557276" y="727075"/>
                  </a:lnTo>
                  <a:lnTo>
                    <a:pt x="550226" y="762029"/>
                  </a:lnTo>
                  <a:lnTo>
                    <a:pt x="498653" y="822407"/>
                  </a:lnTo>
                  <a:lnTo>
                    <a:pt x="457340" y="846004"/>
                  </a:lnTo>
                  <a:lnTo>
                    <a:pt x="407819" y="863990"/>
                  </a:lnTo>
                  <a:lnTo>
                    <a:pt x="351695" y="875451"/>
                  </a:lnTo>
                  <a:lnTo>
                    <a:pt x="290575" y="879475"/>
                  </a:lnTo>
                  <a:lnTo>
                    <a:pt x="229416" y="875451"/>
                  </a:lnTo>
                  <a:lnTo>
                    <a:pt x="173276" y="863990"/>
                  </a:lnTo>
                  <a:lnTo>
                    <a:pt x="123757" y="846004"/>
                  </a:lnTo>
                  <a:lnTo>
                    <a:pt x="82458" y="822407"/>
                  </a:lnTo>
                  <a:lnTo>
                    <a:pt x="50979" y="794111"/>
                  </a:lnTo>
                  <a:lnTo>
                    <a:pt x="23875" y="727075"/>
                  </a:lnTo>
                  <a:close/>
                </a:path>
              </a:pathLst>
            </a:custGeom>
            <a:ln w="25400">
              <a:solidFill>
                <a:srgbClr val="FF0000"/>
              </a:solidFill>
            </a:ln>
          </p:spPr>
          <p:txBody>
            <a:bodyPr wrap="square" lIns="0" tIns="0" rIns="0" bIns="0" rtlCol="0"/>
            <a:lstStyle/>
            <a:p>
              <a:endParaRPr sz="1050"/>
            </a:p>
          </p:txBody>
        </p:sp>
        <p:sp>
          <p:nvSpPr>
            <p:cNvPr id="15" name="object 15"/>
            <p:cNvSpPr/>
            <p:nvPr/>
          </p:nvSpPr>
          <p:spPr>
            <a:xfrm>
              <a:off x="5495925" y="827151"/>
              <a:ext cx="295275" cy="2597150"/>
            </a:xfrm>
            <a:custGeom>
              <a:avLst/>
              <a:gdLst/>
              <a:ahLst/>
              <a:cxnLst/>
              <a:rect l="l" t="t" r="r" b="b"/>
              <a:pathLst>
                <a:path w="295275" h="2597150">
                  <a:moveTo>
                    <a:pt x="295275" y="1077849"/>
                  </a:moveTo>
                  <a:lnTo>
                    <a:pt x="239958" y="1075997"/>
                  </a:lnTo>
                  <a:lnTo>
                    <a:pt x="194786" y="1070943"/>
                  </a:lnTo>
                  <a:lnTo>
                    <a:pt x="164330" y="1063436"/>
                  </a:lnTo>
                  <a:lnTo>
                    <a:pt x="153162" y="1054227"/>
                  </a:lnTo>
                  <a:lnTo>
                    <a:pt x="153162" y="562610"/>
                  </a:lnTo>
                  <a:lnTo>
                    <a:pt x="141995" y="553380"/>
                  </a:lnTo>
                  <a:lnTo>
                    <a:pt x="111553" y="545830"/>
                  </a:lnTo>
                  <a:lnTo>
                    <a:pt x="66419" y="540732"/>
                  </a:lnTo>
                  <a:lnTo>
                    <a:pt x="11175" y="538861"/>
                  </a:lnTo>
                  <a:lnTo>
                    <a:pt x="66419" y="537009"/>
                  </a:lnTo>
                  <a:lnTo>
                    <a:pt x="111553" y="531955"/>
                  </a:lnTo>
                  <a:lnTo>
                    <a:pt x="141995" y="524448"/>
                  </a:lnTo>
                  <a:lnTo>
                    <a:pt x="153162" y="515238"/>
                  </a:lnTo>
                  <a:lnTo>
                    <a:pt x="153162" y="23622"/>
                  </a:lnTo>
                  <a:lnTo>
                    <a:pt x="164330" y="14412"/>
                  </a:lnTo>
                  <a:lnTo>
                    <a:pt x="194786" y="6905"/>
                  </a:lnTo>
                  <a:lnTo>
                    <a:pt x="239958" y="1851"/>
                  </a:lnTo>
                  <a:lnTo>
                    <a:pt x="295275" y="0"/>
                  </a:lnTo>
                </a:path>
                <a:path w="295275" h="2597150">
                  <a:moveTo>
                    <a:pt x="284225" y="2597150"/>
                  </a:moveTo>
                  <a:lnTo>
                    <a:pt x="228909" y="2595278"/>
                  </a:lnTo>
                  <a:lnTo>
                    <a:pt x="183737" y="2590180"/>
                  </a:lnTo>
                  <a:lnTo>
                    <a:pt x="153281" y="2582630"/>
                  </a:lnTo>
                  <a:lnTo>
                    <a:pt x="142112" y="2573401"/>
                  </a:lnTo>
                  <a:lnTo>
                    <a:pt x="142112" y="2082546"/>
                  </a:lnTo>
                  <a:lnTo>
                    <a:pt x="130944" y="2073336"/>
                  </a:lnTo>
                  <a:lnTo>
                    <a:pt x="100488" y="2065829"/>
                  </a:lnTo>
                  <a:lnTo>
                    <a:pt x="55316" y="2060775"/>
                  </a:lnTo>
                  <a:lnTo>
                    <a:pt x="0" y="2058924"/>
                  </a:lnTo>
                  <a:lnTo>
                    <a:pt x="55316" y="2057072"/>
                  </a:lnTo>
                  <a:lnTo>
                    <a:pt x="100488" y="2052018"/>
                  </a:lnTo>
                  <a:lnTo>
                    <a:pt x="130944" y="2044511"/>
                  </a:lnTo>
                  <a:lnTo>
                    <a:pt x="142112" y="2035302"/>
                  </a:lnTo>
                  <a:lnTo>
                    <a:pt x="142112" y="1544447"/>
                  </a:lnTo>
                  <a:lnTo>
                    <a:pt x="153281" y="1535237"/>
                  </a:lnTo>
                  <a:lnTo>
                    <a:pt x="183737" y="1527730"/>
                  </a:lnTo>
                  <a:lnTo>
                    <a:pt x="228909" y="1522676"/>
                  </a:lnTo>
                  <a:lnTo>
                    <a:pt x="284225" y="1520825"/>
                  </a:lnTo>
                </a:path>
              </a:pathLst>
            </a:custGeom>
            <a:ln w="38100">
              <a:solidFill>
                <a:srgbClr val="0000FF"/>
              </a:solidFill>
            </a:ln>
          </p:spPr>
          <p:txBody>
            <a:bodyPr wrap="square" lIns="0" tIns="0" rIns="0" bIns="0" rtlCol="0"/>
            <a:lstStyle/>
            <a:p>
              <a:endParaRPr sz="1050"/>
            </a:p>
          </p:txBody>
        </p:sp>
      </p:grpSp>
      <p:sp>
        <p:nvSpPr>
          <p:cNvPr id="16" name="object 16"/>
          <p:cNvSpPr txBox="1"/>
          <p:nvPr/>
        </p:nvSpPr>
        <p:spPr>
          <a:xfrm>
            <a:off x="4231672" y="3507296"/>
            <a:ext cx="1093946" cy="217367"/>
          </a:xfrm>
          <a:prstGeom prst="rect">
            <a:avLst/>
          </a:prstGeom>
        </p:spPr>
        <p:txBody>
          <a:bodyPr vert="horz" wrap="square" lIns="0" tIns="9525" rIns="0" bIns="0" rtlCol="0">
            <a:spAutoFit/>
          </a:bodyPr>
          <a:lstStyle/>
          <a:p>
            <a:pPr marL="9525">
              <a:spcBef>
                <a:spcPts val="75"/>
              </a:spcBef>
            </a:pPr>
            <a:r>
              <a:rPr sz="1350" b="1" spc="-4" dirty="0">
                <a:solidFill>
                  <a:srgbClr val="0000FF"/>
                </a:solidFill>
              </a:rPr>
              <a:t>metamorfose</a:t>
            </a:r>
            <a:endParaRPr sz="1350"/>
          </a:p>
        </p:txBody>
      </p:sp>
      <p:sp>
        <p:nvSpPr>
          <p:cNvPr id="17" name="object 17"/>
          <p:cNvSpPr/>
          <p:nvPr/>
        </p:nvSpPr>
        <p:spPr>
          <a:xfrm>
            <a:off x="2457450" y="2228850"/>
            <a:ext cx="628650" cy="228600"/>
          </a:xfrm>
          <a:custGeom>
            <a:avLst/>
            <a:gdLst/>
            <a:ahLst/>
            <a:cxnLst/>
            <a:rect l="l" t="t" r="r" b="b"/>
            <a:pathLst>
              <a:path w="838200" h="304800">
                <a:moveTo>
                  <a:pt x="0" y="304800"/>
                </a:moveTo>
                <a:lnTo>
                  <a:pt x="838200" y="304800"/>
                </a:lnTo>
                <a:lnTo>
                  <a:pt x="838200" y="0"/>
                </a:lnTo>
                <a:lnTo>
                  <a:pt x="0" y="0"/>
                </a:lnTo>
                <a:lnTo>
                  <a:pt x="0" y="304800"/>
                </a:lnTo>
                <a:close/>
              </a:path>
            </a:pathLst>
          </a:custGeom>
          <a:ln w="25400">
            <a:solidFill>
              <a:srgbClr val="0000FF"/>
            </a:solidFill>
          </a:ln>
        </p:spPr>
        <p:txBody>
          <a:bodyPr wrap="square" lIns="0" tIns="0" rIns="0" bIns="0" rtlCol="0"/>
          <a:lstStyle/>
          <a:p>
            <a:endParaRPr sz="1050"/>
          </a:p>
        </p:txBody>
      </p:sp>
      <p:sp>
        <p:nvSpPr>
          <p:cNvPr id="18" name="object 18"/>
          <p:cNvSpPr/>
          <p:nvPr/>
        </p:nvSpPr>
        <p:spPr>
          <a:xfrm>
            <a:off x="3325367" y="1629728"/>
            <a:ext cx="1261586" cy="661035"/>
          </a:xfrm>
          <a:custGeom>
            <a:avLst/>
            <a:gdLst/>
            <a:ahLst/>
            <a:cxnLst/>
            <a:rect l="l" t="t" r="r" b="b"/>
            <a:pathLst>
              <a:path w="1682114" h="881380">
                <a:moveTo>
                  <a:pt x="67690" y="777875"/>
                </a:moveTo>
                <a:lnTo>
                  <a:pt x="60832" y="779399"/>
                </a:lnTo>
                <a:lnTo>
                  <a:pt x="57531" y="784478"/>
                </a:lnTo>
                <a:lnTo>
                  <a:pt x="0" y="875029"/>
                </a:lnTo>
                <a:lnTo>
                  <a:pt x="107187" y="880617"/>
                </a:lnTo>
                <a:lnTo>
                  <a:pt x="113283" y="880871"/>
                </a:lnTo>
                <a:lnTo>
                  <a:pt x="118490" y="876172"/>
                </a:lnTo>
                <a:lnTo>
                  <a:pt x="118578" y="874776"/>
                </a:lnTo>
                <a:lnTo>
                  <a:pt x="24637" y="874776"/>
                </a:lnTo>
                <a:lnTo>
                  <a:pt x="14477" y="855090"/>
                </a:lnTo>
                <a:lnTo>
                  <a:pt x="50966" y="836259"/>
                </a:lnTo>
                <a:lnTo>
                  <a:pt x="76326" y="796416"/>
                </a:lnTo>
                <a:lnTo>
                  <a:pt x="79628" y="791337"/>
                </a:lnTo>
                <a:lnTo>
                  <a:pt x="78105" y="784351"/>
                </a:lnTo>
                <a:lnTo>
                  <a:pt x="72898" y="781176"/>
                </a:lnTo>
                <a:lnTo>
                  <a:pt x="67690" y="777875"/>
                </a:lnTo>
                <a:close/>
              </a:path>
              <a:path w="1682114" h="881380">
                <a:moveTo>
                  <a:pt x="50966" y="836259"/>
                </a:moveTo>
                <a:lnTo>
                  <a:pt x="14477" y="855090"/>
                </a:lnTo>
                <a:lnTo>
                  <a:pt x="24637" y="874776"/>
                </a:lnTo>
                <a:lnTo>
                  <a:pt x="32266" y="870838"/>
                </a:lnTo>
                <a:lnTo>
                  <a:pt x="28956" y="870838"/>
                </a:lnTo>
                <a:lnTo>
                  <a:pt x="20193" y="853820"/>
                </a:lnTo>
                <a:lnTo>
                  <a:pt x="39788" y="853820"/>
                </a:lnTo>
                <a:lnTo>
                  <a:pt x="50966" y="836259"/>
                </a:lnTo>
                <a:close/>
              </a:path>
              <a:path w="1682114" h="881380">
                <a:moveTo>
                  <a:pt x="61129" y="855944"/>
                </a:moveTo>
                <a:lnTo>
                  <a:pt x="24637" y="874776"/>
                </a:lnTo>
                <a:lnTo>
                  <a:pt x="118578" y="874776"/>
                </a:lnTo>
                <a:lnTo>
                  <a:pt x="118871" y="870076"/>
                </a:lnTo>
                <a:lnTo>
                  <a:pt x="119125" y="863980"/>
                </a:lnTo>
                <a:lnTo>
                  <a:pt x="114426" y="858646"/>
                </a:lnTo>
                <a:lnTo>
                  <a:pt x="108331" y="858392"/>
                </a:lnTo>
                <a:lnTo>
                  <a:pt x="61129" y="855944"/>
                </a:lnTo>
                <a:close/>
              </a:path>
              <a:path w="1682114" h="881380">
                <a:moveTo>
                  <a:pt x="20193" y="853820"/>
                </a:moveTo>
                <a:lnTo>
                  <a:pt x="28956" y="870838"/>
                </a:lnTo>
                <a:lnTo>
                  <a:pt x="39161" y="854804"/>
                </a:lnTo>
                <a:lnTo>
                  <a:pt x="20193" y="853820"/>
                </a:lnTo>
                <a:close/>
              </a:path>
              <a:path w="1682114" h="881380">
                <a:moveTo>
                  <a:pt x="39161" y="854804"/>
                </a:moveTo>
                <a:lnTo>
                  <a:pt x="28956" y="870838"/>
                </a:lnTo>
                <a:lnTo>
                  <a:pt x="32266" y="870838"/>
                </a:lnTo>
                <a:lnTo>
                  <a:pt x="61129" y="855944"/>
                </a:lnTo>
                <a:lnTo>
                  <a:pt x="39161" y="854804"/>
                </a:lnTo>
                <a:close/>
              </a:path>
              <a:path w="1682114" h="881380">
                <a:moveTo>
                  <a:pt x="1671320" y="0"/>
                </a:moveTo>
                <a:lnTo>
                  <a:pt x="50966" y="836259"/>
                </a:lnTo>
                <a:lnTo>
                  <a:pt x="39161" y="854804"/>
                </a:lnTo>
                <a:lnTo>
                  <a:pt x="61129" y="855944"/>
                </a:lnTo>
                <a:lnTo>
                  <a:pt x="1681606" y="19684"/>
                </a:lnTo>
                <a:lnTo>
                  <a:pt x="1671320" y="0"/>
                </a:lnTo>
                <a:close/>
              </a:path>
              <a:path w="1682114" h="881380">
                <a:moveTo>
                  <a:pt x="39788" y="853820"/>
                </a:moveTo>
                <a:lnTo>
                  <a:pt x="20193" y="853820"/>
                </a:lnTo>
                <a:lnTo>
                  <a:pt x="39161" y="854804"/>
                </a:lnTo>
                <a:lnTo>
                  <a:pt x="39788" y="853820"/>
                </a:lnTo>
                <a:close/>
              </a:path>
            </a:pathLst>
          </a:custGeom>
          <a:solidFill>
            <a:srgbClr val="0000FF"/>
          </a:solidFill>
        </p:spPr>
        <p:txBody>
          <a:bodyPr wrap="square" lIns="0" tIns="0" rIns="0" bIns="0" rtlCol="0"/>
          <a:lstStyle/>
          <a:p>
            <a:endParaRPr sz="1050"/>
          </a:p>
        </p:txBody>
      </p:sp>
      <p:sp>
        <p:nvSpPr>
          <p:cNvPr id="19" name="object 19"/>
          <p:cNvSpPr txBox="1"/>
          <p:nvPr/>
        </p:nvSpPr>
        <p:spPr>
          <a:xfrm>
            <a:off x="7531513" y="1938813"/>
            <a:ext cx="501491" cy="621324"/>
          </a:xfrm>
          <a:prstGeom prst="rect">
            <a:avLst/>
          </a:prstGeom>
        </p:spPr>
        <p:txBody>
          <a:bodyPr vert="horz" wrap="square" lIns="0" tIns="9525" rIns="0" bIns="0" rtlCol="0">
            <a:spAutoFit/>
          </a:bodyPr>
          <a:lstStyle/>
          <a:p>
            <a:pPr marL="9525">
              <a:spcBef>
                <a:spcPts val="75"/>
              </a:spcBef>
            </a:pPr>
            <a:r>
              <a:rPr sz="1350" b="1" spc="-4" dirty="0">
                <a:solidFill>
                  <a:srgbClr val="0000FF"/>
                </a:solidFill>
              </a:rPr>
              <a:t>N</a:t>
            </a:r>
            <a:r>
              <a:rPr sz="1350" b="1" spc="-30" dirty="0">
                <a:solidFill>
                  <a:srgbClr val="0000FF"/>
                </a:solidFill>
              </a:rPr>
              <a:t> </a:t>
            </a:r>
            <a:r>
              <a:rPr sz="1350" b="1" spc="-4" dirty="0">
                <a:solidFill>
                  <a:srgbClr val="0000FF"/>
                </a:solidFill>
              </a:rPr>
              <a:t>2C</a:t>
            </a:r>
            <a:endParaRPr sz="1350"/>
          </a:p>
          <a:p>
            <a:pPr>
              <a:spcBef>
                <a:spcPts val="8"/>
              </a:spcBef>
            </a:pPr>
            <a:endParaRPr sz="1275"/>
          </a:p>
          <a:p>
            <a:pPr marL="196215"/>
            <a:r>
              <a:rPr sz="1350" b="1" spc="-4" dirty="0">
                <a:solidFill>
                  <a:srgbClr val="0000FF"/>
                </a:solidFill>
              </a:rPr>
              <a:t>N</a:t>
            </a:r>
            <a:r>
              <a:rPr sz="1350" b="1" spc="-56" dirty="0">
                <a:solidFill>
                  <a:srgbClr val="0000FF"/>
                </a:solidFill>
              </a:rPr>
              <a:t> </a:t>
            </a:r>
            <a:r>
              <a:rPr sz="1350" b="1" spc="-4" dirty="0">
                <a:solidFill>
                  <a:srgbClr val="0000FF"/>
                </a:solidFill>
              </a:rPr>
              <a:t>C</a:t>
            </a:r>
            <a:endParaRPr sz="13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2055" y="2030330"/>
            <a:ext cx="4018121" cy="2996398"/>
          </a:xfrm>
          <a:prstGeom prst="rect">
            <a:avLst/>
          </a:prstGeom>
        </p:spPr>
        <p:txBody>
          <a:bodyPr vert="horz" wrap="square" lIns="0" tIns="114300" rIns="0" bIns="0" rtlCol="0">
            <a:spAutoFit/>
          </a:bodyPr>
          <a:lstStyle/>
          <a:p>
            <a:pPr marL="9525">
              <a:spcBef>
                <a:spcPts val="900"/>
              </a:spcBef>
            </a:pPr>
            <a:r>
              <a:rPr sz="1350" b="1" spc="-4" dirty="0"/>
              <a:t>Reinício</a:t>
            </a:r>
            <a:r>
              <a:rPr sz="1350" b="1" spc="-8" dirty="0"/>
              <a:t> </a:t>
            </a:r>
            <a:r>
              <a:rPr sz="1350" dirty="0">
                <a:latin typeface="Microsoft Sans Serif"/>
                <a:cs typeface="Microsoft Sans Serif"/>
              </a:rPr>
              <a:t>-</a:t>
            </a:r>
            <a:r>
              <a:rPr sz="1350" spc="11" dirty="0">
                <a:latin typeface="Microsoft Sans Serif"/>
                <a:cs typeface="Microsoft Sans Serif"/>
              </a:rPr>
              <a:t> </a:t>
            </a:r>
            <a:r>
              <a:rPr sz="1350" b="1" spc="-4" dirty="0">
                <a:solidFill>
                  <a:srgbClr val="FF0000"/>
                </a:solidFill>
              </a:rPr>
              <a:t>puberdade</a:t>
            </a:r>
            <a:endParaRPr sz="1350"/>
          </a:p>
          <a:p>
            <a:pPr marL="352425">
              <a:spcBef>
                <a:spcPts val="923"/>
              </a:spcBef>
            </a:pPr>
            <a:r>
              <a:rPr sz="1500" dirty="0">
                <a:latin typeface="Microsoft Sans Serif"/>
                <a:cs typeface="Microsoft Sans Serif"/>
              </a:rPr>
              <a:t>-</a:t>
            </a:r>
            <a:r>
              <a:rPr sz="1500" spc="-4" dirty="0">
                <a:latin typeface="Microsoft Sans Serif"/>
                <a:cs typeface="Microsoft Sans Serif"/>
              </a:rPr>
              <a:t> </a:t>
            </a:r>
            <a:r>
              <a:rPr sz="1500" dirty="0">
                <a:latin typeface="Microsoft Sans Serif"/>
                <a:cs typeface="Microsoft Sans Serif"/>
              </a:rPr>
              <a:t>Retomada</a:t>
            </a:r>
            <a:r>
              <a:rPr sz="1500" spc="-15" dirty="0">
                <a:latin typeface="Microsoft Sans Serif"/>
                <a:cs typeface="Microsoft Sans Serif"/>
              </a:rPr>
              <a:t> </a:t>
            </a:r>
            <a:r>
              <a:rPr sz="1500" dirty="0">
                <a:latin typeface="Microsoft Sans Serif"/>
                <a:cs typeface="Microsoft Sans Serif"/>
              </a:rPr>
              <a:t>da</a:t>
            </a:r>
            <a:r>
              <a:rPr sz="1500" spc="79" dirty="0">
                <a:latin typeface="Microsoft Sans Serif"/>
                <a:cs typeface="Microsoft Sans Serif"/>
              </a:rPr>
              <a:t> </a:t>
            </a:r>
            <a:r>
              <a:rPr sz="1500" dirty="0">
                <a:latin typeface="Microsoft Sans Serif"/>
                <a:cs typeface="Microsoft Sans Serif"/>
              </a:rPr>
              <a:t>meiose</a:t>
            </a:r>
            <a:r>
              <a:rPr sz="1500" spc="79" dirty="0">
                <a:latin typeface="Microsoft Sans Serif"/>
                <a:cs typeface="Microsoft Sans Serif"/>
              </a:rPr>
              <a:t> </a:t>
            </a:r>
            <a:r>
              <a:rPr sz="1500" dirty="0">
                <a:latin typeface="Microsoft Sans Serif"/>
                <a:cs typeface="Microsoft Sans Serif"/>
              </a:rPr>
              <a:t>I</a:t>
            </a:r>
            <a:endParaRPr sz="1500">
              <a:latin typeface="Microsoft Sans Serif"/>
              <a:cs typeface="Microsoft Sans Serif"/>
            </a:endParaRPr>
          </a:p>
          <a:p>
            <a:pPr marL="1038225">
              <a:spcBef>
                <a:spcPts val="68"/>
              </a:spcBef>
            </a:pPr>
            <a:r>
              <a:rPr sz="1350" b="1" spc="-4" dirty="0">
                <a:solidFill>
                  <a:srgbClr val="FF0000"/>
                </a:solidFill>
              </a:rPr>
              <a:t>maturação</a:t>
            </a:r>
            <a:endParaRPr sz="1350"/>
          </a:p>
          <a:p>
            <a:pPr>
              <a:spcBef>
                <a:spcPts val="19"/>
              </a:spcBef>
            </a:pPr>
            <a:endParaRPr sz="1650"/>
          </a:p>
          <a:p>
            <a:pPr marL="419576" indent="-67628">
              <a:buSzPct val="95000"/>
              <a:buFont typeface="Microsoft Sans Serif"/>
              <a:buChar char="•"/>
              <a:tabLst>
                <a:tab pos="420053" algn="l"/>
              </a:tabLst>
            </a:pPr>
            <a:r>
              <a:rPr sz="1500" b="1" dirty="0">
                <a:solidFill>
                  <a:srgbClr val="FF0000"/>
                </a:solidFill>
              </a:rPr>
              <a:t>Citocinese</a:t>
            </a:r>
            <a:r>
              <a:rPr sz="1500" b="1" spc="-30" dirty="0">
                <a:solidFill>
                  <a:srgbClr val="FF0000"/>
                </a:solidFill>
              </a:rPr>
              <a:t> </a:t>
            </a:r>
            <a:r>
              <a:rPr sz="1500" b="1" dirty="0">
                <a:solidFill>
                  <a:srgbClr val="FF0000"/>
                </a:solidFill>
              </a:rPr>
              <a:t>desigual</a:t>
            </a:r>
            <a:r>
              <a:rPr sz="1500" b="1" spc="-30" dirty="0">
                <a:solidFill>
                  <a:srgbClr val="FF0000"/>
                </a:solidFill>
              </a:rPr>
              <a:t> </a:t>
            </a:r>
            <a:r>
              <a:rPr sz="1500" spc="394" dirty="0">
                <a:latin typeface="Microsoft Sans Serif"/>
                <a:cs typeface="Microsoft Sans Serif"/>
              </a:rPr>
              <a:t>–</a:t>
            </a:r>
            <a:r>
              <a:rPr sz="1500" spc="8" dirty="0">
                <a:latin typeface="Microsoft Sans Serif"/>
                <a:cs typeface="Microsoft Sans Serif"/>
              </a:rPr>
              <a:t> </a:t>
            </a:r>
            <a:r>
              <a:rPr sz="1500" dirty="0">
                <a:latin typeface="Microsoft Sans Serif"/>
                <a:cs typeface="Microsoft Sans Serif"/>
              </a:rPr>
              <a:t>1º CP</a:t>
            </a:r>
            <a:endParaRPr sz="1500">
              <a:latin typeface="Microsoft Sans Serif"/>
              <a:cs typeface="Microsoft Sans Serif"/>
            </a:endParaRPr>
          </a:p>
          <a:p>
            <a:pPr marL="419576" indent="-67628">
              <a:buSzPct val="95000"/>
              <a:buFont typeface="Microsoft Sans Serif"/>
              <a:buChar char="•"/>
              <a:tabLst>
                <a:tab pos="420053" algn="l"/>
              </a:tabLst>
            </a:pPr>
            <a:r>
              <a:rPr sz="1500" b="1" dirty="0"/>
              <a:t>2º</a:t>
            </a:r>
            <a:r>
              <a:rPr sz="1500" b="1" spc="-19" dirty="0"/>
              <a:t> </a:t>
            </a:r>
            <a:r>
              <a:rPr sz="1500" b="1" dirty="0"/>
              <a:t>bloqueio</a:t>
            </a:r>
            <a:r>
              <a:rPr sz="1500" b="1" spc="-15" dirty="0"/>
              <a:t> </a:t>
            </a:r>
            <a:r>
              <a:rPr sz="1500" dirty="0">
                <a:latin typeface="Microsoft Sans Serif"/>
                <a:cs typeface="Microsoft Sans Serif"/>
              </a:rPr>
              <a:t>em</a:t>
            </a:r>
            <a:r>
              <a:rPr sz="1500" spc="4" dirty="0">
                <a:latin typeface="Microsoft Sans Serif"/>
                <a:cs typeface="Microsoft Sans Serif"/>
              </a:rPr>
              <a:t> </a:t>
            </a:r>
            <a:r>
              <a:rPr sz="1500" dirty="0">
                <a:solidFill>
                  <a:srgbClr val="0000FF"/>
                </a:solidFill>
                <a:latin typeface="Microsoft Sans Serif"/>
                <a:cs typeface="Microsoft Sans Serif"/>
              </a:rPr>
              <a:t>metáfase</a:t>
            </a:r>
            <a:r>
              <a:rPr sz="1500" spc="-19" dirty="0">
                <a:solidFill>
                  <a:srgbClr val="0000FF"/>
                </a:solidFill>
                <a:latin typeface="Microsoft Sans Serif"/>
                <a:cs typeface="Microsoft Sans Serif"/>
              </a:rPr>
              <a:t> </a:t>
            </a:r>
            <a:r>
              <a:rPr sz="1500" dirty="0">
                <a:solidFill>
                  <a:srgbClr val="0000FF"/>
                </a:solidFill>
                <a:latin typeface="Microsoft Sans Serif"/>
                <a:cs typeface="Microsoft Sans Serif"/>
              </a:rPr>
              <a:t>II</a:t>
            </a:r>
            <a:r>
              <a:rPr sz="1500" spc="-4" dirty="0">
                <a:solidFill>
                  <a:srgbClr val="0000FF"/>
                </a:solidFill>
                <a:latin typeface="Microsoft Sans Serif"/>
                <a:cs typeface="Microsoft Sans Serif"/>
              </a:rPr>
              <a:t> </a:t>
            </a:r>
            <a:r>
              <a:rPr sz="1500" spc="394" dirty="0">
                <a:latin typeface="Microsoft Sans Serif"/>
                <a:cs typeface="Microsoft Sans Serif"/>
              </a:rPr>
              <a:t>–</a:t>
            </a:r>
            <a:r>
              <a:rPr sz="1500" spc="8" dirty="0">
                <a:latin typeface="Microsoft Sans Serif"/>
                <a:cs typeface="Microsoft Sans Serif"/>
              </a:rPr>
              <a:t> </a:t>
            </a:r>
            <a:r>
              <a:rPr sz="1500" dirty="0">
                <a:latin typeface="Microsoft Sans Serif"/>
                <a:cs typeface="Microsoft Sans Serif"/>
              </a:rPr>
              <a:t>ovócito</a:t>
            </a:r>
            <a:r>
              <a:rPr sz="1500" spc="-4" dirty="0">
                <a:latin typeface="Microsoft Sans Serif"/>
                <a:cs typeface="Microsoft Sans Serif"/>
              </a:rPr>
              <a:t> </a:t>
            </a:r>
            <a:r>
              <a:rPr sz="1500" dirty="0">
                <a:latin typeface="Microsoft Sans Serif"/>
                <a:cs typeface="Microsoft Sans Serif"/>
              </a:rPr>
              <a:t>II</a:t>
            </a:r>
            <a:endParaRPr sz="1500">
              <a:latin typeface="Microsoft Sans Serif"/>
              <a:cs typeface="Microsoft Sans Serif"/>
            </a:endParaRPr>
          </a:p>
          <a:p>
            <a:pPr marL="755808" lvl="1" indent="-60960">
              <a:spcBef>
                <a:spcPts val="8"/>
              </a:spcBef>
              <a:buSzPct val="94444"/>
              <a:buFont typeface="Microsoft Sans Serif"/>
              <a:buChar char="•"/>
              <a:tabLst>
                <a:tab pos="756285" algn="l"/>
              </a:tabLst>
            </a:pPr>
            <a:r>
              <a:rPr sz="1350" b="1" spc="-4" dirty="0"/>
              <a:t>maturação</a:t>
            </a:r>
            <a:r>
              <a:rPr sz="1350" b="1" spc="4" dirty="0"/>
              <a:t> </a:t>
            </a:r>
            <a:r>
              <a:rPr sz="1350" b="1" spc="-4" dirty="0"/>
              <a:t>completa</a:t>
            </a:r>
            <a:r>
              <a:rPr sz="1350" b="1" spc="-11" dirty="0"/>
              <a:t> </a:t>
            </a:r>
            <a:r>
              <a:rPr sz="1350" b="1" dirty="0"/>
              <a:t>–</a:t>
            </a:r>
            <a:r>
              <a:rPr sz="1350" b="1" spc="-8" dirty="0"/>
              <a:t> </a:t>
            </a:r>
            <a:r>
              <a:rPr sz="1350" b="1" spc="-8" dirty="0">
                <a:solidFill>
                  <a:srgbClr val="00AF50"/>
                </a:solidFill>
              </a:rPr>
              <a:t>ovulação</a:t>
            </a:r>
            <a:endParaRPr sz="1350"/>
          </a:p>
          <a:p>
            <a:pPr lvl="1">
              <a:spcBef>
                <a:spcPts val="15"/>
              </a:spcBef>
              <a:buFont typeface="Microsoft Sans Serif"/>
              <a:buChar char="•"/>
            </a:pPr>
            <a:endParaRPr sz="1688"/>
          </a:p>
          <a:p>
            <a:pPr marL="419576" indent="-67628">
              <a:buSzPct val="95000"/>
              <a:buFont typeface="Microsoft Sans Serif"/>
              <a:buChar char="•"/>
              <a:tabLst>
                <a:tab pos="420053" algn="l"/>
              </a:tabLst>
            </a:pPr>
            <a:r>
              <a:rPr sz="1500" b="1" dirty="0"/>
              <a:t>Fecundação</a:t>
            </a:r>
            <a:r>
              <a:rPr sz="1500" b="1" spc="-34" dirty="0"/>
              <a:t> </a:t>
            </a:r>
            <a:r>
              <a:rPr sz="1500" b="1" dirty="0"/>
              <a:t>(desbloqueio)</a:t>
            </a:r>
            <a:endParaRPr sz="1500"/>
          </a:p>
          <a:p>
            <a:pPr marL="695325" indent="-343376">
              <a:buFont typeface="Microsoft Sans Serif"/>
              <a:buChar char="•"/>
              <a:tabLst>
                <a:tab pos="695325" algn="l"/>
                <a:tab pos="695801" algn="l"/>
              </a:tabLst>
            </a:pPr>
            <a:r>
              <a:rPr sz="1500" b="1" dirty="0">
                <a:solidFill>
                  <a:srgbClr val="FF0000"/>
                </a:solidFill>
              </a:rPr>
              <a:t>citocinese</a:t>
            </a:r>
            <a:r>
              <a:rPr sz="1500" b="1" spc="-41" dirty="0">
                <a:solidFill>
                  <a:srgbClr val="FF0000"/>
                </a:solidFill>
              </a:rPr>
              <a:t> </a:t>
            </a:r>
            <a:r>
              <a:rPr sz="1500" b="1" dirty="0">
                <a:solidFill>
                  <a:srgbClr val="FF0000"/>
                </a:solidFill>
              </a:rPr>
              <a:t>desigual</a:t>
            </a:r>
            <a:r>
              <a:rPr sz="1500" b="1" spc="-23" dirty="0">
                <a:solidFill>
                  <a:srgbClr val="FF0000"/>
                </a:solidFill>
              </a:rPr>
              <a:t> </a:t>
            </a:r>
            <a:r>
              <a:rPr sz="1500" spc="394" dirty="0">
                <a:latin typeface="Microsoft Sans Serif"/>
                <a:cs typeface="Microsoft Sans Serif"/>
              </a:rPr>
              <a:t>–</a:t>
            </a:r>
            <a:r>
              <a:rPr sz="1500" spc="8" dirty="0">
                <a:latin typeface="Microsoft Sans Serif"/>
                <a:cs typeface="Microsoft Sans Serif"/>
              </a:rPr>
              <a:t> </a:t>
            </a:r>
            <a:r>
              <a:rPr sz="1500" dirty="0">
                <a:latin typeface="Microsoft Sans Serif"/>
                <a:cs typeface="Microsoft Sans Serif"/>
              </a:rPr>
              <a:t>2º CP</a:t>
            </a:r>
            <a:endParaRPr sz="1500">
              <a:latin typeface="Microsoft Sans Serif"/>
              <a:cs typeface="Microsoft Sans Serif"/>
            </a:endParaRPr>
          </a:p>
          <a:p>
            <a:pPr marL="695325" indent="-343376">
              <a:buChar char="•"/>
              <a:tabLst>
                <a:tab pos="695325" algn="l"/>
                <a:tab pos="695801" algn="l"/>
              </a:tabLst>
            </a:pPr>
            <a:r>
              <a:rPr sz="1500" dirty="0">
                <a:latin typeface="Microsoft Sans Serif"/>
                <a:cs typeface="Microsoft Sans Serif"/>
              </a:rPr>
              <a:t>meiose</a:t>
            </a:r>
            <a:r>
              <a:rPr sz="1500" spc="-34" dirty="0">
                <a:latin typeface="Microsoft Sans Serif"/>
                <a:cs typeface="Microsoft Sans Serif"/>
              </a:rPr>
              <a:t> </a:t>
            </a:r>
            <a:r>
              <a:rPr sz="1500" dirty="0">
                <a:latin typeface="Microsoft Sans Serif"/>
                <a:cs typeface="Microsoft Sans Serif"/>
              </a:rPr>
              <a:t>completa</a:t>
            </a:r>
            <a:endParaRPr sz="1500">
              <a:latin typeface="Microsoft Sans Serif"/>
              <a:cs typeface="Microsoft Sans Serif"/>
            </a:endParaRPr>
          </a:p>
          <a:p>
            <a:pPr marL="1381125" indent="-1029176">
              <a:buChar char="•"/>
              <a:tabLst>
                <a:tab pos="1381125" algn="l"/>
                <a:tab pos="1381601" algn="l"/>
              </a:tabLst>
            </a:pPr>
            <a:r>
              <a:rPr sz="1500" dirty="0">
                <a:latin typeface="Microsoft Sans Serif"/>
                <a:cs typeface="Microsoft Sans Serif"/>
              </a:rPr>
              <a:t>1</a:t>
            </a:r>
            <a:r>
              <a:rPr sz="1500" spc="11" dirty="0">
                <a:latin typeface="Microsoft Sans Serif"/>
                <a:cs typeface="Microsoft Sans Serif"/>
              </a:rPr>
              <a:t> </a:t>
            </a:r>
            <a:r>
              <a:rPr sz="1500" spc="-4" dirty="0">
                <a:latin typeface="Microsoft Sans Serif"/>
                <a:cs typeface="Microsoft Sans Serif"/>
              </a:rPr>
              <a:t>ovogônia </a:t>
            </a:r>
            <a:r>
              <a:rPr sz="1500" dirty="0">
                <a:latin typeface="Symbol"/>
                <a:cs typeface="Symbol"/>
              </a:rPr>
              <a:t></a:t>
            </a:r>
            <a:r>
              <a:rPr sz="1500" spc="34" dirty="0">
                <a:latin typeface="Times New Roman"/>
                <a:cs typeface="Times New Roman"/>
              </a:rPr>
              <a:t> </a:t>
            </a:r>
            <a:r>
              <a:rPr sz="1500" dirty="0">
                <a:latin typeface="Microsoft Sans Serif"/>
                <a:cs typeface="Microsoft Sans Serif"/>
              </a:rPr>
              <a:t>1 ovócito</a:t>
            </a:r>
            <a:r>
              <a:rPr sz="1500" spc="-4" dirty="0">
                <a:latin typeface="Microsoft Sans Serif"/>
                <a:cs typeface="Microsoft Sans Serif"/>
              </a:rPr>
              <a:t> </a:t>
            </a:r>
            <a:r>
              <a:rPr sz="1500" dirty="0">
                <a:latin typeface="Microsoft Sans Serif"/>
                <a:cs typeface="Microsoft Sans Serif"/>
              </a:rPr>
              <a:t>+</a:t>
            </a:r>
            <a:r>
              <a:rPr sz="1500" spc="4" dirty="0">
                <a:latin typeface="Microsoft Sans Serif"/>
                <a:cs typeface="Microsoft Sans Serif"/>
              </a:rPr>
              <a:t> </a:t>
            </a:r>
            <a:r>
              <a:rPr sz="1500" dirty="0">
                <a:latin typeface="Microsoft Sans Serif"/>
                <a:cs typeface="Microsoft Sans Serif"/>
              </a:rPr>
              <a:t>2</a:t>
            </a:r>
            <a:r>
              <a:rPr sz="1500" spc="15" dirty="0">
                <a:latin typeface="Microsoft Sans Serif"/>
                <a:cs typeface="Microsoft Sans Serif"/>
              </a:rPr>
              <a:t> </a:t>
            </a:r>
            <a:r>
              <a:rPr sz="1500" dirty="0">
                <a:latin typeface="Microsoft Sans Serif"/>
                <a:cs typeface="Microsoft Sans Serif"/>
              </a:rPr>
              <a:t>CP</a:t>
            </a:r>
            <a:endParaRPr sz="1500">
              <a:latin typeface="Microsoft Sans Serif"/>
              <a:cs typeface="Microsoft Sans Serif"/>
            </a:endParaRPr>
          </a:p>
        </p:txBody>
      </p:sp>
      <p:grpSp>
        <p:nvGrpSpPr>
          <p:cNvPr id="3" name="object 3"/>
          <p:cNvGrpSpPr/>
          <p:nvPr/>
        </p:nvGrpSpPr>
        <p:grpSpPr>
          <a:xfrm>
            <a:off x="5447109" y="164305"/>
            <a:ext cx="2563653" cy="4922044"/>
            <a:chOff x="5738812" y="219073"/>
            <a:chExt cx="3418204" cy="6562725"/>
          </a:xfrm>
        </p:grpSpPr>
        <p:pic>
          <p:nvPicPr>
            <p:cNvPr id="4" name="object 4"/>
            <p:cNvPicPr/>
            <p:nvPr/>
          </p:nvPicPr>
          <p:blipFill>
            <a:blip r:embed="rId2" cstate="print"/>
            <a:stretch>
              <a:fillRect/>
            </a:stretch>
          </p:blipFill>
          <p:spPr>
            <a:xfrm>
              <a:off x="6076950" y="333373"/>
              <a:ext cx="2895600" cy="6438900"/>
            </a:xfrm>
            <a:prstGeom prst="rect">
              <a:avLst/>
            </a:prstGeom>
          </p:spPr>
        </p:pic>
        <p:sp>
          <p:nvSpPr>
            <p:cNvPr id="5" name="object 5"/>
            <p:cNvSpPr/>
            <p:nvPr/>
          </p:nvSpPr>
          <p:spPr>
            <a:xfrm>
              <a:off x="5919723" y="223836"/>
              <a:ext cx="3224530" cy="6553200"/>
            </a:xfrm>
            <a:custGeom>
              <a:avLst/>
              <a:gdLst/>
              <a:ahLst/>
              <a:cxnLst/>
              <a:rect l="l" t="t" r="r" b="b"/>
              <a:pathLst>
                <a:path w="3224529" h="6553200">
                  <a:moveTo>
                    <a:pt x="0" y="6553200"/>
                  </a:moveTo>
                  <a:lnTo>
                    <a:pt x="3224276" y="6553200"/>
                  </a:lnTo>
                </a:path>
                <a:path w="3224529" h="6553200">
                  <a:moveTo>
                    <a:pt x="3224276" y="0"/>
                  </a:moveTo>
                  <a:lnTo>
                    <a:pt x="0" y="0"/>
                  </a:lnTo>
                  <a:lnTo>
                    <a:pt x="0" y="6553200"/>
                  </a:lnTo>
                </a:path>
              </a:pathLst>
            </a:custGeom>
            <a:ln w="9525">
              <a:solidFill>
                <a:srgbClr val="000000"/>
              </a:solidFill>
            </a:ln>
          </p:spPr>
          <p:txBody>
            <a:bodyPr wrap="square" lIns="0" tIns="0" rIns="0" bIns="0" rtlCol="0"/>
            <a:lstStyle/>
            <a:p>
              <a:endParaRPr sz="1050"/>
            </a:p>
          </p:txBody>
        </p:sp>
        <p:sp>
          <p:nvSpPr>
            <p:cNvPr id="6" name="object 6"/>
            <p:cNvSpPr/>
            <p:nvPr/>
          </p:nvSpPr>
          <p:spPr>
            <a:xfrm>
              <a:off x="5791200" y="381000"/>
              <a:ext cx="381000" cy="2286000"/>
            </a:xfrm>
            <a:custGeom>
              <a:avLst/>
              <a:gdLst/>
              <a:ahLst/>
              <a:cxnLst/>
              <a:rect l="l" t="t" r="r" b="b"/>
              <a:pathLst>
                <a:path w="381000" h="2286000">
                  <a:moveTo>
                    <a:pt x="381000" y="2286000"/>
                  </a:moveTo>
                  <a:lnTo>
                    <a:pt x="306871" y="2283503"/>
                  </a:lnTo>
                  <a:lnTo>
                    <a:pt x="246316" y="2276697"/>
                  </a:lnTo>
                  <a:lnTo>
                    <a:pt x="205478" y="2266604"/>
                  </a:lnTo>
                  <a:lnTo>
                    <a:pt x="190500" y="2254250"/>
                  </a:lnTo>
                  <a:lnTo>
                    <a:pt x="190500" y="1174750"/>
                  </a:lnTo>
                  <a:lnTo>
                    <a:pt x="175521" y="1162395"/>
                  </a:lnTo>
                  <a:lnTo>
                    <a:pt x="134683" y="1152302"/>
                  </a:lnTo>
                  <a:lnTo>
                    <a:pt x="74128" y="1145496"/>
                  </a:lnTo>
                  <a:lnTo>
                    <a:pt x="0" y="1143000"/>
                  </a:lnTo>
                  <a:lnTo>
                    <a:pt x="74128" y="1140503"/>
                  </a:lnTo>
                  <a:lnTo>
                    <a:pt x="134683" y="1133697"/>
                  </a:lnTo>
                  <a:lnTo>
                    <a:pt x="175521" y="1123604"/>
                  </a:lnTo>
                  <a:lnTo>
                    <a:pt x="190500" y="1111250"/>
                  </a:lnTo>
                  <a:lnTo>
                    <a:pt x="190500" y="31750"/>
                  </a:lnTo>
                  <a:lnTo>
                    <a:pt x="205478" y="19395"/>
                  </a:lnTo>
                  <a:lnTo>
                    <a:pt x="246316" y="9302"/>
                  </a:lnTo>
                  <a:lnTo>
                    <a:pt x="306871" y="2496"/>
                  </a:lnTo>
                  <a:lnTo>
                    <a:pt x="381000" y="0"/>
                  </a:lnTo>
                </a:path>
              </a:pathLst>
            </a:custGeom>
            <a:ln w="28575">
              <a:solidFill>
                <a:srgbClr val="FF0000"/>
              </a:solidFill>
            </a:ln>
          </p:spPr>
          <p:txBody>
            <a:bodyPr wrap="square" lIns="0" tIns="0" rIns="0" bIns="0" rtlCol="0"/>
            <a:lstStyle/>
            <a:p>
              <a:endParaRPr sz="1050"/>
            </a:p>
          </p:txBody>
        </p:sp>
        <p:sp>
          <p:nvSpPr>
            <p:cNvPr id="7" name="object 7"/>
            <p:cNvSpPr/>
            <p:nvPr/>
          </p:nvSpPr>
          <p:spPr>
            <a:xfrm>
              <a:off x="7543800" y="2971800"/>
              <a:ext cx="1600200" cy="685800"/>
            </a:xfrm>
            <a:custGeom>
              <a:avLst/>
              <a:gdLst/>
              <a:ahLst/>
              <a:cxnLst/>
              <a:rect l="l" t="t" r="r" b="b"/>
              <a:pathLst>
                <a:path w="1600200" h="685800">
                  <a:moveTo>
                    <a:pt x="0" y="685800"/>
                  </a:moveTo>
                  <a:lnTo>
                    <a:pt x="1600200" y="685800"/>
                  </a:lnTo>
                  <a:lnTo>
                    <a:pt x="1600200" y="0"/>
                  </a:lnTo>
                  <a:lnTo>
                    <a:pt x="0" y="0"/>
                  </a:lnTo>
                  <a:lnTo>
                    <a:pt x="0" y="685800"/>
                  </a:lnTo>
                  <a:close/>
                </a:path>
              </a:pathLst>
            </a:custGeom>
            <a:ln w="25400">
              <a:solidFill>
                <a:srgbClr val="FF0000"/>
              </a:solidFill>
            </a:ln>
          </p:spPr>
          <p:txBody>
            <a:bodyPr wrap="square" lIns="0" tIns="0" rIns="0" bIns="0" rtlCol="0"/>
            <a:lstStyle/>
            <a:p>
              <a:endParaRPr sz="1050"/>
            </a:p>
          </p:txBody>
        </p:sp>
        <p:sp>
          <p:nvSpPr>
            <p:cNvPr id="8" name="object 8"/>
            <p:cNvSpPr/>
            <p:nvPr/>
          </p:nvSpPr>
          <p:spPr>
            <a:xfrm>
              <a:off x="5791200" y="4267199"/>
              <a:ext cx="381000" cy="1447800"/>
            </a:xfrm>
            <a:custGeom>
              <a:avLst/>
              <a:gdLst/>
              <a:ahLst/>
              <a:cxnLst/>
              <a:rect l="l" t="t" r="r" b="b"/>
              <a:pathLst>
                <a:path w="381000" h="1447800">
                  <a:moveTo>
                    <a:pt x="381000" y="1447800"/>
                  </a:moveTo>
                  <a:lnTo>
                    <a:pt x="306871" y="1445305"/>
                  </a:lnTo>
                  <a:lnTo>
                    <a:pt x="246316" y="1438502"/>
                  </a:lnTo>
                  <a:lnTo>
                    <a:pt x="205478" y="1428410"/>
                  </a:lnTo>
                  <a:lnTo>
                    <a:pt x="190500" y="1416050"/>
                  </a:lnTo>
                  <a:lnTo>
                    <a:pt x="190500" y="755650"/>
                  </a:lnTo>
                  <a:lnTo>
                    <a:pt x="175521" y="743295"/>
                  </a:lnTo>
                  <a:lnTo>
                    <a:pt x="134683" y="733202"/>
                  </a:lnTo>
                  <a:lnTo>
                    <a:pt x="74128" y="726396"/>
                  </a:lnTo>
                  <a:lnTo>
                    <a:pt x="0" y="723900"/>
                  </a:lnTo>
                  <a:lnTo>
                    <a:pt x="74128" y="721403"/>
                  </a:lnTo>
                  <a:lnTo>
                    <a:pt x="134683" y="714597"/>
                  </a:lnTo>
                  <a:lnTo>
                    <a:pt x="175521" y="704504"/>
                  </a:lnTo>
                  <a:lnTo>
                    <a:pt x="190500" y="692150"/>
                  </a:lnTo>
                  <a:lnTo>
                    <a:pt x="190500" y="31750"/>
                  </a:lnTo>
                  <a:lnTo>
                    <a:pt x="205478" y="19395"/>
                  </a:lnTo>
                  <a:lnTo>
                    <a:pt x="246316" y="9302"/>
                  </a:lnTo>
                  <a:lnTo>
                    <a:pt x="306871" y="2496"/>
                  </a:lnTo>
                  <a:lnTo>
                    <a:pt x="381000" y="0"/>
                  </a:lnTo>
                </a:path>
              </a:pathLst>
            </a:custGeom>
            <a:ln w="28575">
              <a:solidFill>
                <a:srgbClr val="FF0000"/>
              </a:solidFill>
            </a:ln>
          </p:spPr>
          <p:txBody>
            <a:bodyPr wrap="square" lIns="0" tIns="0" rIns="0" bIns="0" rtlCol="0"/>
            <a:lstStyle/>
            <a:p>
              <a:endParaRPr sz="1050"/>
            </a:p>
          </p:txBody>
        </p:sp>
        <p:sp>
          <p:nvSpPr>
            <p:cNvPr id="9" name="object 9"/>
            <p:cNvSpPr/>
            <p:nvPr/>
          </p:nvSpPr>
          <p:spPr>
            <a:xfrm>
              <a:off x="7543800" y="4800599"/>
              <a:ext cx="1143000" cy="457200"/>
            </a:xfrm>
            <a:custGeom>
              <a:avLst/>
              <a:gdLst/>
              <a:ahLst/>
              <a:cxnLst/>
              <a:rect l="l" t="t" r="r" b="b"/>
              <a:pathLst>
                <a:path w="1143000" h="457200">
                  <a:moveTo>
                    <a:pt x="0" y="457200"/>
                  </a:moveTo>
                  <a:lnTo>
                    <a:pt x="1143000" y="457200"/>
                  </a:lnTo>
                  <a:lnTo>
                    <a:pt x="1143000" y="0"/>
                  </a:lnTo>
                  <a:lnTo>
                    <a:pt x="0" y="0"/>
                  </a:lnTo>
                  <a:lnTo>
                    <a:pt x="0" y="457200"/>
                  </a:lnTo>
                  <a:close/>
                </a:path>
              </a:pathLst>
            </a:custGeom>
            <a:ln w="25400">
              <a:solidFill>
                <a:srgbClr val="FF0000"/>
              </a:solidFill>
            </a:ln>
          </p:spPr>
          <p:txBody>
            <a:bodyPr wrap="square" lIns="0" tIns="0" rIns="0" bIns="0" rtlCol="0"/>
            <a:lstStyle/>
            <a:p>
              <a:endParaRPr sz="1050"/>
            </a:p>
          </p:txBody>
        </p:sp>
        <p:sp>
          <p:nvSpPr>
            <p:cNvPr id="10" name="object 10"/>
            <p:cNvSpPr/>
            <p:nvPr/>
          </p:nvSpPr>
          <p:spPr>
            <a:xfrm>
              <a:off x="5791200" y="5756274"/>
              <a:ext cx="381000" cy="949325"/>
            </a:xfrm>
            <a:custGeom>
              <a:avLst/>
              <a:gdLst/>
              <a:ahLst/>
              <a:cxnLst/>
              <a:rect l="l" t="t" r="r" b="b"/>
              <a:pathLst>
                <a:path w="381000" h="949325">
                  <a:moveTo>
                    <a:pt x="381000" y="949325"/>
                  </a:moveTo>
                  <a:lnTo>
                    <a:pt x="306871" y="946830"/>
                  </a:lnTo>
                  <a:lnTo>
                    <a:pt x="246316" y="940027"/>
                  </a:lnTo>
                  <a:lnTo>
                    <a:pt x="205478" y="929935"/>
                  </a:lnTo>
                  <a:lnTo>
                    <a:pt x="190500" y="917575"/>
                  </a:lnTo>
                  <a:lnTo>
                    <a:pt x="190500" y="506412"/>
                  </a:lnTo>
                  <a:lnTo>
                    <a:pt x="175521" y="494052"/>
                  </a:lnTo>
                  <a:lnTo>
                    <a:pt x="134683" y="483960"/>
                  </a:lnTo>
                  <a:lnTo>
                    <a:pt x="74128" y="477157"/>
                  </a:lnTo>
                  <a:lnTo>
                    <a:pt x="0" y="474662"/>
                  </a:lnTo>
                  <a:lnTo>
                    <a:pt x="74128" y="472167"/>
                  </a:lnTo>
                  <a:lnTo>
                    <a:pt x="134683" y="465364"/>
                  </a:lnTo>
                  <a:lnTo>
                    <a:pt x="175521" y="455272"/>
                  </a:lnTo>
                  <a:lnTo>
                    <a:pt x="190500" y="442912"/>
                  </a:lnTo>
                  <a:lnTo>
                    <a:pt x="190500" y="31750"/>
                  </a:lnTo>
                  <a:lnTo>
                    <a:pt x="205478" y="19389"/>
                  </a:lnTo>
                  <a:lnTo>
                    <a:pt x="246316" y="9297"/>
                  </a:lnTo>
                  <a:lnTo>
                    <a:pt x="306871" y="2494"/>
                  </a:lnTo>
                  <a:lnTo>
                    <a:pt x="381000" y="0"/>
                  </a:lnTo>
                </a:path>
              </a:pathLst>
            </a:custGeom>
            <a:ln w="28575">
              <a:solidFill>
                <a:srgbClr val="FF0000"/>
              </a:solidFill>
            </a:ln>
          </p:spPr>
          <p:txBody>
            <a:bodyPr wrap="square" lIns="0" tIns="0" rIns="0" bIns="0" rtlCol="0"/>
            <a:lstStyle/>
            <a:p>
              <a:endParaRPr sz="1050"/>
            </a:p>
          </p:txBody>
        </p:sp>
        <p:sp>
          <p:nvSpPr>
            <p:cNvPr id="11" name="object 11"/>
            <p:cNvSpPr/>
            <p:nvPr/>
          </p:nvSpPr>
          <p:spPr>
            <a:xfrm>
              <a:off x="7620000" y="2590800"/>
              <a:ext cx="838200" cy="304800"/>
            </a:xfrm>
            <a:custGeom>
              <a:avLst/>
              <a:gdLst/>
              <a:ahLst/>
              <a:cxnLst/>
              <a:rect l="l" t="t" r="r" b="b"/>
              <a:pathLst>
                <a:path w="838200" h="304800">
                  <a:moveTo>
                    <a:pt x="0" y="304800"/>
                  </a:moveTo>
                  <a:lnTo>
                    <a:pt x="838200" y="304800"/>
                  </a:lnTo>
                  <a:lnTo>
                    <a:pt x="838200" y="0"/>
                  </a:lnTo>
                  <a:lnTo>
                    <a:pt x="0" y="0"/>
                  </a:lnTo>
                  <a:lnTo>
                    <a:pt x="0" y="304800"/>
                  </a:lnTo>
                  <a:close/>
                </a:path>
              </a:pathLst>
            </a:custGeom>
            <a:ln w="25400">
              <a:solidFill>
                <a:srgbClr val="FF0000"/>
              </a:solidFill>
            </a:ln>
          </p:spPr>
          <p:txBody>
            <a:bodyPr wrap="square" lIns="0" tIns="0" rIns="0" bIns="0" rtlCol="0"/>
            <a:lstStyle/>
            <a:p>
              <a:endParaRPr sz="1050"/>
            </a:p>
          </p:txBody>
        </p:sp>
        <p:sp>
          <p:nvSpPr>
            <p:cNvPr id="12" name="object 12"/>
            <p:cNvSpPr/>
            <p:nvPr/>
          </p:nvSpPr>
          <p:spPr>
            <a:xfrm>
              <a:off x="5753100" y="2720975"/>
              <a:ext cx="419100" cy="1479550"/>
            </a:xfrm>
            <a:custGeom>
              <a:avLst/>
              <a:gdLst/>
              <a:ahLst/>
              <a:cxnLst/>
              <a:rect l="l" t="t" r="r" b="b"/>
              <a:pathLst>
                <a:path w="419100" h="1479550">
                  <a:moveTo>
                    <a:pt x="419100" y="1479550"/>
                  </a:moveTo>
                  <a:lnTo>
                    <a:pt x="352879" y="1477770"/>
                  </a:lnTo>
                  <a:lnTo>
                    <a:pt x="295357" y="1472815"/>
                  </a:lnTo>
                  <a:lnTo>
                    <a:pt x="249990" y="1465257"/>
                  </a:lnTo>
                  <a:lnTo>
                    <a:pt x="209550" y="1444625"/>
                  </a:lnTo>
                  <a:lnTo>
                    <a:pt x="209550" y="774700"/>
                  </a:lnTo>
                  <a:lnTo>
                    <a:pt x="198863" y="763655"/>
                  </a:lnTo>
                  <a:lnTo>
                    <a:pt x="169109" y="754067"/>
                  </a:lnTo>
                  <a:lnTo>
                    <a:pt x="123742" y="746509"/>
                  </a:lnTo>
                  <a:lnTo>
                    <a:pt x="66220" y="741554"/>
                  </a:lnTo>
                  <a:lnTo>
                    <a:pt x="0" y="739775"/>
                  </a:lnTo>
                  <a:lnTo>
                    <a:pt x="66220" y="737995"/>
                  </a:lnTo>
                  <a:lnTo>
                    <a:pt x="123742" y="733040"/>
                  </a:lnTo>
                  <a:lnTo>
                    <a:pt x="169109" y="725482"/>
                  </a:lnTo>
                  <a:lnTo>
                    <a:pt x="198863" y="715894"/>
                  </a:lnTo>
                  <a:lnTo>
                    <a:pt x="209550" y="704850"/>
                  </a:lnTo>
                  <a:lnTo>
                    <a:pt x="209550" y="34925"/>
                  </a:lnTo>
                  <a:lnTo>
                    <a:pt x="220236" y="23880"/>
                  </a:lnTo>
                  <a:lnTo>
                    <a:pt x="249990" y="14292"/>
                  </a:lnTo>
                  <a:lnTo>
                    <a:pt x="295357" y="6734"/>
                  </a:lnTo>
                  <a:lnTo>
                    <a:pt x="352879" y="1779"/>
                  </a:lnTo>
                  <a:lnTo>
                    <a:pt x="419100" y="0"/>
                  </a:lnTo>
                </a:path>
              </a:pathLst>
            </a:custGeom>
            <a:ln w="28575">
              <a:solidFill>
                <a:srgbClr val="FF0000"/>
              </a:solidFill>
            </a:ln>
          </p:spPr>
          <p:txBody>
            <a:bodyPr wrap="square" lIns="0" tIns="0" rIns="0" bIns="0" rtlCol="0"/>
            <a:lstStyle/>
            <a:p>
              <a:endParaRPr sz="1050"/>
            </a:p>
          </p:txBody>
        </p:sp>
      </p:grpSp>
      <p:sp>
        <p:nvSpPr>
          <p:cNvPr id="13" name="object 13"/>
          <p:cNvSpPr txBox="1">
            <a:spLocks noGrp="1"/>
          </p:cNvSpPr>
          <p:nvPr>
            <p:ph type="title" idx="4294967295"/>
          </p:nvPr>
        </p:nvSpPr>
        <p:spPr>
          <a:xfrm>
            <a:off x="2201863" y="0"/>
            <a:ext cx="1455738" cy="344487"/>
          </a:xfrm>
          <a:prstGeom prst="rect">
            <a:avLst/>
          </a:prstGeom>
        </p:spPr>
        <p:txBody>
          <a:bodyPr spcFirstLastPara="1" vert="horz" wrap="square" lIns="0" tIns="9049" rIns="0" bIns="0" rtlCol="0" anchor="b" anchorCtr="0">
            <a:spAutoFit/>
          </a:bodyPr>
          <a:lstStyle/>
          <a:p>
            <a:pPr marL="9525">
              <a:spcBef>
                <a:spcPts val="71"/>
              </a:spcBef>
            </a:pPr>
            <a:r>
              <a:rPr sz="2100" b="1" spc="-4" dirty="0">
                <a:latin typeface="Arial"/>
                <a:cs typeface="Arial"/>
              </a:rPr>
              <a:t>O</a:t>
            </a:r>
            <a:r>
              <a:rPr lang="pt-BR" sz="2100" b="1" spc="-4" dirty="0">
                <a:latin typeface="Arial"/>
                <a:cs typeface="Arial"/>
              </a:rPr>
              <a:t>o</a:t>
            </a:r>
            <a:r>
              <a:rPr sz="2100" b="1" spc="-4" dirty="0" err="1">
                <a:latin typeface="Arial"/>
                <a:cs typeface="Arial"/>
              </a:rPr>
              <a:t>gênese</a:t>
            </a:r>
            <a:endParaRPr sz="2100" dirty="0">
              <a:latin typeface="Arial"/>
              <a:cs typeface="Arial"/>
            </a:endParaRPr>
          </a:p>
        </p:txBody>
      </p:sp>
      <p:grpSp>
        <p:nvGrpSpPr>
          <p:cNvPr id="14" name="object 14"/>
          <p:cNvGrpSpPr/>
          <p:nvPr/>
        </p:nvGrpSpPr>
        <p:grpSpPr>
          <a:xfrm>
            <a:off x="1250157" y="735758"/>
            <a:ext cx="1339691" cy="1214438"/>
            <a:chOff x="142875" y="981011"/>
            <a:chExt cx="1786255" cy="1619250"/>
          </a:xfrm>
        </p:grpSpPr>
        <p:pic>
          <p:nvPicPr>
            <p:cNvPr id="15" name="object 15"/>
            <p:cNvPicPr/>
            <p:nvPr/>
          </p:nvPicPr>
          <p:blipFill>
            <a:blip r:embed="rId3" cstate="print"/>
            <a:stretch>
              <a:fillRect/>
            </a:stretch>
          </p:blipFill>
          <p:spPr>
            <a:xfrm>
              <a:off x="152400" y="990600"/>
              <a:ext cx="1766951" cy="1600200"/>
            </a:xfrm>
            <a:prstGeom prst="rect">
              <a:avLst/>
            </a:prstGeom>
          </p:spPr>
        </p:pic>
        <p:sp>
          <p:nvSpPr>
            <p:cNvPr id="16" name="object 16"/>
            <p:cNvSpPr/>
            <p:nvPr/>
          </p:nvSpPr>
          <p:spPr>
            <a:xfrm>
              <a:off x="147637" y="985774"/>
              <a:ext cx="1776730" cy="1609725"/>
            </a:xfrm>
            <a:custGeom>
              <a:avLst/>
              <a:gdLst/>
              <a:ahLst/>
              <a:cxnLst/>
              <a:rect l="l" t="t" r="r" b="b"/>
              <a:pathLst>
                <a:path w="1776730" h="1609725">
                  <a:moveTo>
                    <a:pt x="0" y="1609725"/>
                  </a:moveTo>
                  <a:lnTo>
                    <a:pt x="1776476" y="1609725"/>
                  </a:lnTo>
                  <a:lnTo>
                    <a:pt x="1776476" y="0"/>
                  </a:lnTo>
                  <a:lnTo>
                    <a:pt x="0" y="0"/>
                  </a:lnTo>
                  <a:lnTo>
                    <a:pt x="0" y="1609725"/>
                  </a:lnTo>
                  <a:close/>
                </a:path>
              </a:pathLst>
            </a:custGeom>
            <a:ln w="9525">
              <a:solidFill>
                <a:srgbClr val="000000"/>
              </a:solidFill>
            </a:ln>
          </p:spPr>
          <p:txBody>
            <a:bodyPr wrap="square" lIns="0" tIns="0" rIns="0" bIns="0" rtlCol="0"/>
            <a:lstStyle/>
            <a:p>
              <a:endParaRPr sz="1050"/>
            </a:p>
          </p:txBody>
        </p:sp>
      </p:grpSp>
      <p:sp>
        <p:nvSpPr>
          <p:cNvPr id="17" name="object 17"/>
          <p:cNvSpPr txBox="1"/>
          <p:nvPr/>
        </p:nvSpPr>
        <p:spPr>
          <a:xfrm>
            <a:off x="1202055" y="290941"/>
            <a:ext cx="4138136" cy="901209"/>
          </a:xfrm>
          <a:prstGeom prst="rect">
            <a:avLst/>
          </a:prstGeom>
        </p:spPr>
        <p:txBody>
          <a:bodyPr vert="horz" wrap="square" lIns="0" tIns="138113" rIns="0" bIns="0" rtlCol="0">
            <a:spAutoFit/>
          </a:bodyPr>
          <a:lstStyle/>
          <a:p>
            <a:pPr marL="9525">
              <a:spcBef>
                <a:spcPts val="1088"/>
              </a:spcBef>
            </a:pPr>
            <a:r>
              <a:rPr sz="1500" b="1" spc="-4" dirty="0"/>
              <a:t>Início</a:t>
            </a:r>
            <a:r>
              <a:rPr sz="1500" b="1" spc="-19" dirty="0"/>
              <a:t> </a:t>
            </a:r>
            <a:r>
              <a:rPr sz="1500" b="1" dirty="0"/>
              <a:t>–</a:t>
            </a:r>
            <a:r>
              <a:rPr sz="1500" b="1" spc="-11" dirty="0"/>
              <a:t> </a:t>
            </a:r>
            <a:r>
              <a:rPr sz="1500" b="1" spc="-8" dirty="0">
                <a:solidFill>
                  <a:srgbClr val="FF0000"/>
                </a:solidFill>
              </a:rPr>
              <a:t>vida</a:t>
            </a:r>
            <a:r>
              <a:rPr sz="1500" b="1" spc="-4" dirty="0">
                <a:solidFill>
                  <a:srgbClr val="FF0000"/>
                </a:solidFill>
              </a:rPr>
              <a:t> </a:t>
            </a:r>
            <a:r>
              <a:rPr sz="1500" b="1" dirty="0">
                <a:solidFill>
                  <a:srgbClr val="FF0000"/>
                </a:solidFill>
              </a:rPr>
              <a:t>fetal</a:t>
            </a:r>
            <a:endParaRPr sz="1500"/>
          </a:p>
          <a:p>
            <a:pPr marL="2181701" marR="3810" indent="-686276">
              <a:spcBef>
                <a:spcPts val="907"/>
              </a:spcBef>
            </a:pPr>
            <a:r>
              <a:rPr sz="1350" b="1" spc="-4" dirty="0"/>
              <a:t>1º </a:t>
            </a:r>
            <a:r>
              <a:rPr sz="1350" b="1" dirty="0"/>
              <a:t>bloqueio</a:t>
            </a:r>
            <a:r>
              <a:rPr sz="1350" b="1" spc="-8" dirty="0"/>
              <a:t> </a:t>
            </a:r>
            <a:r>
              <a:rPr sz="1350" spc="353" dirty="0">
                <a:latin typeface="Microsoft Sans Serif"/>
                <a:cs typeface="Microsoft Sans Serif"/>
              </a:rPr>
              <a:t>–</a:t>
            </a:r>
            <a:r>
              <a:rPr sz="1350" spc="15" dirty="0">
                <a:latin typeface="Microsoft Sans Serif"/>
                <a:cs typeface="Microsoft Sans Serif"/>
              </a:rPr>
              <a:t> </a:t>
            </a:r>
            <a:r>
              <a:rPr sz="1350" spc="-4" dirty="0">
                <a:solidFill>
                  <a:srgbClr val="0000FF"/>
                </a:solidFill>
                <a:latin typeface="Microsoft Sans Serif"/>
                <a:cs typeface="Microsoft Sans Serif"/>
              </a:rPr>
              <a:t>prófase</a:t>
            </a:r>
            <a:r>
              <a:rPr sz="1350" spc="23" dirty="0">
                <a:solidFill>
                  <a:srgbClr val="0000FF"/>
                </a:solidFill>
                <a:latin typeface="Microsoft Sans Serif"/>
                <a:cs typeface="Microsoft Sans Serif"/>
              </a:rPr>
              <a:t> </a:t>
            </a:r>
            <a:r>
              <a:rPr sz="1350" dirty="0">
                <a:solidFill>
                  <a:srgbClr val="0000FF"/>
                </a:solidFill>
                <a:latin typeface="Microsoft Sans Serif"/>
                <a:cs typeface="Microsoft Sans Serif"/>
              </a:rPr>
              <a:t>I</a:t>
            </a:r>
            <a:r>
              <a:rPr sz="1350" spc="11" dirty="0">
                <a:solidFill>
                  <a:srgbClr val="0000FF"/>
                </a:solidFill>
                <a:latin typeface="Microsoft Sans Serif"/>
                <a:cs typeface="Microsoft Sans Serif"/>
              </a:rPr>
              <a:t> </a:t>
            </a:r>
            <a:r>
              <a:rPr sz="1350" spc="-8" dirty="0">
                <a:latin typeface="Microsoft Sans Serif"/>
                <a:cs typeface="Microsoft Sans Serif"/>
              </a:rPr>
              <a:t>(diplóteno) </a:t>
            </a:r>
            <a:r>
              <a:rPr sz="1350" spc="-344" dirty="0">
                <a:latin typeface="Microsoft Sans Serif"/>
                <a:cs typeface="Microsoft Sans Serif"/>
              </a:rPr>
              <a:t> </a:t>
            </a:r>
            <a:r>
              <a:rPr sz="1350" spc="-4" dirty="0">
                <a:latin typeface="Microsoft Sans Serif"/>
                <a:cs typeface="Microsoft Sans Serif"/>
              </a:rPr>
              <a:t>ovócito</a:t>
            </a:r>
            <a:r>
              <a:rPr sz="1350" spc="19" dirty="0">
                <a:latin typeface="Microsoft Sans Serif"/>
                <a:cs typeface="Microsoft Sans Serif"/>
              </a:rPr>
              <a:t> </a:t>
            </a:r>
            <a:r>
              <a:rPr sz="1350" dirty="0">
                <a:latin typeface="Microsoft Sans Serif"/>
                <a:cs typeface="Microsoft Sans Serif"/>
              </a:rPr>
              <a:t>I</a:t>
            </a:r>
            <a:endParaRPr sz="1350">
              <a:latin typeface="Microsoft Sans Serif"/>
              <a:cs typeface="Microsoft Sans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14535" y="757281"/>
            <a:ext cx="1701346" cy="3774161"/>
          </a:xfrm>
          <a:prstGeom prst="rect">
            <a:avLst/>
          </a:prstGeom>
        </p:spPr>
      </p:pic>
      <p:grpSp>
        <p:nvGrpSpPr>
          <p:cNvPr id="3" name="object 3"/>
          <p:cNvGrpSpPr/>
          <p:nvPr/>
        </p:nvGrpSpPr>
        <p:grpSpPr>
          <a:xfrm>
            <a:off x="3657600" y="1143001"/>
            <a:ext cx="3829050" cy="3825716"/>
            <a:chOff x="3352800" y="1524000"/>
            <a:chExt cx="5105400" cy="5100955"/>
          </a:xfrm>
        </p:grpSpPr>
        <p:pic>
          <p:nvPicPr>
            <p:cNvPr id="4" name="object 4"/>
            <p:cNvPicPr/>
            <p:nvPr/>
          </p:nvPicPr>
          <p:blipFill>
            <a:blip r:embed="rId3" cstate="print"/>
            <a:stretch>
              <a:fillRect/>
            </a:stretch>
          </p:blipFill>
          <p:spPr>
            <a:xfrm>
              <a:off x="4495800" y="1524000"/>
              <a:ext cx="2743200" cy="2514600"/>
            </a:xfrm>
            <a:prstGeom prst="rect">
              <a:avLst/>
            </a:prstGeom>
          </p:spPr>
        </p:pic>
        <p:pic>
          <p:nvPicPr>
            <p:cNvPr id="5" name="object 5"/>
            <p:cNvPicPr/>
            <p:nvPr/>
          </p:nvPicPr>
          <p:blipFill>
            <a:blip r:embed="rId4" cstate="print"/>
            <a:stretch>
              <a:fillRect/>
            </a:stretch>
          </p:blipFill>
          <p:spPr>
            <a:xfrm>
              <a:off x="3352800" y="4343336"/>
              <a:ext cx="2303526" cy="2230501"/>
            </a:xfrm>
            <a:prstGeom prst="rect">
              <a:avLst/>
            </a:prstGeom>
          </p:spPr>
        </p:pic>
        <p:pic>
          <p:nvPicPr>
            <p:cNvPr id="6" name="object 6"/>
            <p:cNvPicPr/>
            <p:nvPr/>
          </p:nvPicPr>
          <p:blipFill>
            <a:blip r:embed="rId5" cstate="print"/>
            <a:stretch>
              <a:fillRect/>
            </a:stretch>
          </p:blipFill>
          <p:spPr>
            <a:xfrm>
              <a:off x="6019800" y="4343336"/>
              <a:ext cx="2438400" cy="2281301"/>
            </a:xfrm>
            <a:prstGeom prst="rect">
              <a:avLst/>
            </a:prstGeom>
          </p:spPr>
        </p:pic>
      </p:grpSp>
      <p:sp>
        <p:nvSpPr>
          <p:cNvPr id="7" name="object 7"/>
          <p:cNvSpPr txBox="1">
            <a:spLocks noGrp="1"/>
          </p:cNvSpPr>
          <p:nvPr>
            <p:ph type="title" idx="4294967295"/>
          </p:nvPr>
        </p:nvSpPr>
        <p:spPr>
          <a:xfrm>
            <a:off x="4413957" y="61913"/>
            <a:ext cx="4730044" cy="854075"/>
          </a:xfrm>
          <a:prstGeom prst="rect">
            <a:avLst/>
          </a:prstGeom>
        </p:spPr>
        <p:txBody>
          <a:bodyPr spcFirstLastPara="1" vert="horz" wrap="square" lIns="0" tIns="9049" rIns="0" bIns="0" rtlCol="0" anchor="b" anchorCtr="0">
            <a:spAutoFit/>
          </a:bodyPr>
          <a:lstStyle/>
          <a:p>
            <a:pPr algn="ctr">
              <a:spcBef>
                <a:spcPts val="71"/>
              </a:spcBef>
            </a:pPr>
            <a:r>
              <a:rPr sz="3000" spc="-4" dirty="0"/>
              <a:t>Gametogênese</a:t>
            </a:r>
            <a:endParaRPr sz="3000" dirty="0"/>
          </a:p>
          <a:p>
            <a:pPr marL="953" algn="ctr">
              <a:spcBef>
                <a:spcPts val="15"/>
              </a:spcBef>
            </a:pPr>
            <a:r>
              <a:rPr sz="2400" spc="-4" dirty="0"/>
              <a:t>ovogênese</a:t>
            </a:r>
            <a:endParaRPr sz="2400" dirty="0"/>
          </a:p>
        </p:txBody>
      </p:sp>
      <p:sp>
        <p:nvSpPr>
          <p:cNvPr id="8" name="object 8"/>
          <p:cNvSpPr txBox="1"/>
          <p:nvPr/>
        </p:nvSpPr>
        <p:spPr>
          <a:xfrm>
            <a:off x="6014276" y="3813334"/>
            <a:ext cx="93821" cy="171201"/>
          </a:xfrm>
          <a:prstGeom prst="rect">
            <a:avLst/>
          </a:prstGeom>
        </p:spPr>
        <p:txBody>
          <a:bodyPr vert="horz" wrap="square" lIns="0" tIns="9525" rIns="0" bIns="0" rtlCol="0">
            <a:spAutoFit/>
          </a:bodyPr>
          <a:lstStyle/>
          <a:p>
            <a:pPr marL="9525">
              <a:spcBef>
                <a:spcPts val="75"/>
              </a:spcBef>
            </a:pPr>
            <a:r>
              <a:rPr sz="1050" dirty="0">
                <a:latin typeface="Microsoft Sans Serif"/>
                <a:cs typeface="Microsoft Sans Serif"/>
              </a:rPr>
              <a:t>n</a:t>
            </a:r>
            <a:endParaRPr sz="1050">
              <a:latin typeface="Microsoft Sans Serif"/>
              <a:cs typeface="Microsoft Sans Serif"/>
            </a:endParaRPr>
          </a:p>
        </p:txBody>
      </p:sp>
      <p:sp>
        <p:nvSpPr>
          <p:cNvPr id="9" name="object 9"/>
          <p:cNvSpPr txBox="1"/>
          <p:nvPr/>
        </p:nvSpPr>
        <p:spPr>
          <a:xfrm>
            <a:off x="5977319" y="4047897"/>
            <a:ext cx="93821" cy="171201"/>
          </a:xfrm>
          <a:prstGeom prst="rect">
            <a:avLst/>
          </a:prstGeom>
        </p:spPr>
        <p:txBody>
          <a:bodyPr vert="horz" wrap="square" lIns="0" tIns="9525" rIns="0" bIns="0" rtlCol="0">
            <a:spAutoFit/>
          </a:bodyPr>
          <a:lstStyle/>
          <a:p>
            <a:pPr marL="9525">
              <a:spcBef>
                <a:spcPts val="75"/>
              </a:spcBef>
            </a:pPr>
            <a:r>
              <a:rPr sz="1050" dirty="0">
                <a:latin typeface="Microsoft Sans Serif"/>
                <a:cs typeface="Microsoft Sans Serif"/>
              </a:rPr>
              <a:t>n</a:t>
            </a:r>
            <a:endParaRPr sz="1050">
              <a:latin typeface="Microsoft Sans Serif"/>
              <a:cs typeface="Microsoft Sans Serif"/>
            </a:endParaRPr>
          </a:p>
        </p:txBody>
      </p:sp>
      <p:sp>
        <p:nvSpPr>
          <p:cNvPr id="10" name="object 10"/>
          <p:cNvSpPr txBox="1"/>
          <p:nvPr/>
        </p:nvSpPr>
        <p:spPr>
          <a:xfrm>
            <a:off x="6669214" y="3919156"/>
            <a:ext cx="103823" cy="193803"/>
          </a:xfrm>
          <a:prstGeom prst="rect">
            <a:avLst/>
          </a:prstGeom>
        </p:spPr>
        <p:txBody>
          <a:bodyPr vert="horz" wrap="square" lIns="0" tIns="9049" rIns="0" bIns="0" rtlCol="0">
            <a:spAutoFit/>
          </a:bodyPr>
          <a:lstStyle/>
          <a:p>
            <a:pPr marL="9525">
              <a:spcBef>
                <a:spcPts val="71"/>
              </a:spcBef>
            </a:pPr>
            <a:r>
              <a:rPr sz="1200" spc="-4" dirty="0">
                <a:latin typeface="Microsoft Sans Serif"/>
                <a:cs typeface="Microsoft Sans Serif"/>
              </a:rPr>
              <a:t>n</a:t>
            </a:r>
            <a:endParaRPr sz="1200">
              <a:latin typeface="Microsoft Sans Serif"/>
              <a:cs typeface="Microsoft Sans Serif"/>
            </a:endParaRPr>
          </a:p>
        </p:txBody>
      </p:sp>
      <p:sp>
        <p:nvSpPr>
          <p:cNvPr id="11" name="object 11"/>
          <p:cNvSpPr txBox="1"/>
          <p:nvPr/>
        </p:nvSpPr>
        <p:spPr>
          <a:xfrm>
            <a:off x="6507385" y="4126306"/>
            <a:ext cx="103823" cy="193803"/>
          </a:xfrm>
          <a:prstGeom prst="rect">
            <a:avLst/>
          </a:prstGeom>
        </p:spPr>
        <p:txBody>
          <a:bodyPr vert="horz" wrap="square" lIns="0" tIns="9049" rIns="0" bIns="0" rtlCol="0">
            <a:spAutoFit/>
          </a:bodyPr>
          <a:lstStyle/>
          <a:p>
            <a:pPr marL="9525">
              <a:spcBef>
                <a:spcPts val="71"/>
              </a:spcBef>
            </a:pPr>
            <a:r>
              <a:rPr sz="1200" spc="-4" dirty="0">
                <a:latin typeface="Microsoft Sans Serif"/>
                <a:cs typeface="Microsoft Sans Serif"/>
              </a:rPr>
              <a:t>n</a:t>
            </a:r>
            <a:endParaRPr sz="1200">
              <a:latin typeface="Microsoft Sans Serif"/>
              <a:cs typeface="Microsoft Sans Serif"/>
            </a:endParaRPr>
          </a:p>
        </p:txBody>
      </p:sp>
      <p:sp>
        <p:nvSpPr>
          <p:cNvPr id="12" name="object 12"/>
          <p:cNvSpPr txBox="1"/>
          <p:nvPr/>
        </p:nvSpPr>
        <p:spPr>
          <a:xfrm>
            <a:off x="4574571" y="1883905"/>
            <a:ext cx="1817370" cy="1632659"/>
          </a:xfrm>
          <a:prstGeom prst="rect">
            <a:avLst/>
          </a:prstGeom>
        </p:spPr>
        <p:txBody>
          <a:bodyPr vert="horz" wrap="square" lIns="0" tIns="89059" rIns="0" bIns="0" rtlCol="0">
            <a:spAutoFit/>
          </a:bodyPr>
          <a:lstStyle/>
          <a:p>
            <a:pPr marL="1152525">
              <a:spcBef>
                <a:spcPts val="701"/>
              </a:spcBef>
            </a:pPr>
            <a:r>
              <a:rPr sz="1350" spc="-4" dirty="0">
                <a:latin typeface="Microsoft Sans Serif"/>
                <a:cs typeface="Microsoft Sans Serif"/>
              </a:rPr>
              <a:t>n</a:t>
            </a:r>
            <a:endParaRPr sz="1350">
              <a:latin typeface="Microsoft Sans Serif"/>
              <a:cs typeface="Microsoft Sans Serif"/>
            </a:endParaRPr>
          </a:p>
          <a:p>
            <a:pPr marL="466725">
              <a:spcBef>
                <a:spcPts val="633"/>
              </a:spcBef>
            </a:pPr>
            <a:r>
              <a:rPr sz="1350" dirty="0">
                <a:latin typeface="Microsoft Sans Serif"/>
                <a:cs typeface="Microsoft Sans Serif"/>
              </a:rPr>
              <a:t>n</a:t>
            </a:r>
            <a:endParaRPr sz="1350">
              <a:latin typeface="Microsoft Sans Serif"/>
              <a:cs typeface="Microsoft Sans Serif"/>
            </a:endParaRPr>
          </a:p>
          <a:p>
            <a:pPr>
              <a:lnSpc>
                <a:spcPct val="100000"/>
              </a:lnSpc>
            </a:pPr>
            <a:endParaRPr sz="1350">
              <a:latin typeface="Microsoft Sans Serif"/>
              <a:cs typeface="Microsoft Sans Serif"/>
            </a:endParaRPr>
          </a:p>
          <a:p>
            <a:pPr marL="9525"/>
            <a:r>
              <a:rPr sz="1350" spc="-4" dirty="0">
                <a:latin typeface="Microsoft Sans Serif"/>
                <a:cs typeface="Microsoft Sans Serif"/>
              </a:rPr>
              <a:t>1ºcp</a:t>
            </a:r>
            <a:endParaRPr sz="1350">
              <a:latin typeface="Microsoft Sans Serif"/>
              <a:cs typeface="Microsoft Sans Serif"/>
            </a:endParaRPr>
          </a:p>
          <a:p>
            <a:pPr>
              <a:lnSpc>
                <a:spcPct val="100000"/>
              </a:lnSpc>
            </a:pPr>
            <a:endParaRPr sz="1500">
              <a:latin typeface="Microsoft Sans Serif"/>
              <a:cs typeface="Microsoft Sans Serif"/>
            </a:endParaRPr>
          </a:p>
          <a:p>
            <a:pPr>
              <a:spcBef>
                <a:spcPts val="30"/>
              </a:spcBef>
            </a:pPr>
            <a:endParaRPr sz="1425">
              <a:latin typeface="Microsoft Sans Serif"/>
              <a:cs typeface="Microsoft Sans Serif"/>
            </a:endParaRPr>
          </a:p>
          <a:p>
            <a:pPr marL="1152525"/>
            <a:r>
              <a:rPr sz="1200" spc="-4" dirty="0">
                <a:latin typeface="Microsoft Sans Serif"/>
                <a:cs typeface="Microsoft Sans Serif"/>
              </a:rPr>
              <a:t>1º</a:t>
            </a:r>
            <a:r>
              <a:rPr sz="1200" spc="-8" dirty="0">
                <a:latin typeface="Microsoft Sans Serif"/>
                <a:cs typeface="Microsoft Sans Serif"/>
              </a:rPr>
              <a:t> </a:t>
            </a:r>
            <a:r>
              <a:rPr sz="1200" spc="-4" dirty="0">
                <a:latin typeface="Microsoft Sans Serif"/>
                <a:cs typeface="Microsoft Sans Serif"/>
              </a:rPr>
              <a:t>e</a:t>
            </a:r>
            <a:r>
              <a:rPr sz="1200" spc="4" dirty="0">
                <a:latin typeface="Microsoft Sans Serif"/>
                <a:cs typeface="Microsoft Sans Serif"/>
              </a:rPr>
              <a:t> </a:t>
            </a:r>
            <a:r>
              <a:rPr sz="1200" spc="-4" dirty="0">
                <a:latin typeface="Microsoft Sans Serif"/>
                <a:cs typeface="Microsoft Sans Serif"/>
              </a:rPr>
              <a:t>2º</a:t>
            </a:r>
            <a:r>
              <a:rPr sz="1200" spc="-8" dirty="0">
                <a:latin typeface="Microsoft Sans Serif"/>
                <a:cs typeface="Microsoft Sans Serif"/>
              </a:rPr>
              <a:t> </a:t>
            </a:r>
            <a:r>
              <a:rPr sz="1200" dirty="0">
                <a:latin typeface="Microsoft Sans Serif"/>
                <a:cs typeface="Microsoft Sans Serif"/>
              </a:rPr>
              <a:t>cp</a:t>
            </a:r>
            <a:endParaRPr sz="1200">
              <a:latin typeface="Microsoft Sans Serif"/>
              <a:cs typeface="Microsoft Sans Serif"/>
            </a:endParaRPr>
          </a:p>
        </p:txBody>
      </p:sp>
      <p:sp>
        <p:nvSpPr>
          <p:cNvPr id="13" name="object 13"/>
          <p:cNvSpPr txBox="1"/>
          <p:nvPr/>
        </p:nvSpPr>
        <p:spPr>
          <a:xfrm>
            <a:off x="7603998" y="3964496"/>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4" name="object 14"/>
          <p:cNvSpPr/>
          <p:nvPr/>
        </p:nvSpPr>
        <p:spPr>
          <a:xfrm>
            <a:off x="3136773" y="2514600"/>
            <a:ext cx="2578418" cy="1839754"/>
          </a:xfrm>
          <a:custGeom>
            <a:avLst/>
            <a:gdLst/>
            <a:ahLst/>
            <a:cxnLst/>
            <a:rect l="l" t="t" r="r" b="b"/>
            <a:pathLst>
              <a:path w="3437890" h="2453004">
                <a:moveTo>
                  <a:pt x="1837436" y="0"/>
                </a:moveTo>
                <a:lnTo>
                  <a:pt x="1706753" y="15113"/>
                </a:lnTo>
                <a:lnTo>
                  <a:pt x="1701165" y="22225"/>
                </a:lnTo>
                <a:lnTo>
                  <a:pt x="1702943" y="37846"/>
                </a:lnTo>
                <a:lnTo>
                  <a:pt x="1710055" y="43561"/>
                </a:lnTo>
                <a:lnTo>
                  <a:pt x="1717802" y="42545"/>
                </a:lnTo>
                <a:lnTo>
                  <a:pt x="1764055" y="37198"/>
                </a:lnTo>
                <a:lnTo>
                  <a:pt x="0" y="1360170"/>
                </a:lnTo>
                <a:lnTo>
                  <a:pt x="17145" y="1383030"/>
                </a:lnTo>
                <a:lnTo>
                  <a:pt x="1781048" y="60172"/>
                </a:lnTo>
                <a:lnTo>
                  <a:pt x="1759966" y="110109"/>
                </a:lnTo>
                <a:lnTo>
                  <a:pt x="1763395" y="118491"/>
                </a:lnTo>
                <a:lnTo>
                  <a:pt x="1778000" y="124587"/>
                </a:lnTo>
                <a:lnTo>
                  <a:pt x="1786382" y="121285"/>
                </a:lnTo>
                <a:lnTo>
                  <a:pt x="1789430" y="113919"/>
                </a:lnTo>
                <a:lnTo>
                  <a:pt x="1835073" y="5588"/>
                </a:lnTo>
                <a:lnTo>
                  <a:pt x="1837436" y="0"/>
                </a:lnTo>
                <a:close/>
              </a:path>
              <a:path w="3437890" h="2453004">
                <a:moveTo>
                  <a:pt x="3437763" y="2286000"/>
                </a:moveTo>
                <a:lnTo>
                  <a:pt x="3412934" y="2273046"/>
                </a:lnTo>
                <a:lnTo>
                  <a:pt x="3321050" y="2225040"/>
                </a:lnTo>
                <a:lnTo>
                  <a:pt x="3312414" y="2227707"/>
                </a:lnTo>
                <a:lnTo>
                  <a:pt x="3305048" y="2241715"/>
                </a:lnTo>
                <a:lnTo>
                  <a:pt x="3307842" y="2250351"/>
                </a:lnTo>
                <a:lnTo>
                  <a:pt x="3355924" y="2275509"/>
                </a:lnTo>
                <a:lnTo>
                  <a:pt x="160401" y="2424125"/>
                </a:lnTo>
                <a:lnTo>
                  <a:pt x="161671" y="2452674"/>
                </a:lnTo>
                <a:lnTo>
                  <a:pt x="3357194" y="2304046"/>
                </a:lnTo>
                <a:lnTo>
                  <a:pt x="3311652" y="2333548"/>
                </a:lnTo>
                <a:lnTo>
                  <a:pt x="3309747" y="2342388"/>
                </a:lnTo>
                <a:lnTo>
                  <a:pt x="3318383" y="2355634"/>
                </a:lnTo>
                <a:lnTo>
                  <a:pt x="3327146" y="2357526"/>
                </a:lnTo>
                <a:lnTo>
                  <a:pt x="3333877" y="2353246"/>
                </a:lnTo>
                <a:lnTo>
                  <a:pt x="3437763" y="2286000"/>
                </a:lnTo>
                <a:close/>
              </a:path>
            </a:pathLst>
          </a:custGeom>
          <a:solidFill>
            <a:srgbClr val="FF0000"/>
          </a:solidFill>
        </p:spPr>
        <p:txBody>
          <a:bodyPr wrap="square" lIns="0" tIns="0" rIns="0" bIns="0" rtlCol="0"/>
          <a:lstStyle/>
          <a:p>
            <a:endParaRPr sz="10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369031" y="-56356"/>
            <a:ext cx="4684889" cy="484188"/>
          </a:xfrm>
          <a:prstGeom prst="rect">
            <a:avLst/>
          </a:prstGeom>
        </p:spPr>
        <p:txBody>
          <a:bodyPr spcFirstLastPara="1" vert="horz" wrap="square" lIns="0" tIns="9049" rIns="0" bIns="0" rtlCol="0" anchor="b" anchorCtr="0">
            <a:spAutoFit/>
          </a:bodyPr>
          <a:lstStyle/>
          <a:p>
            <a:pPr marL="9525">
              <a:spcBef>
                <a:spcPts val="71"/>
              </a:spcBef>
            </a:pPr>
            <a:r>
              <a:rPr sz="3000" spc="-4" dirty="0"/>
              <a:t>Fecundação</a:t>
            </a:r>
            <a:endParaRPr sz="3000" dirty="0"/>
          </a:p>
        </p:txBody>
      </p:sp>
      <p:pic>
        <p:nvPicPr>
          <p:cNvPr id="3" name="object 3"/>
          <p:cNvPicPr/>
          <p:nvPr/>
        </p:nvPicPr>
        <p:blipFill>
          <a:blip r:embed="rId2" cstate="print"/>
          <a:stretch>
            <a:fillRect/>
          </a:stretch>
        </p:blipFill>
        <p:spPr>
          <a:xfrm>
            <a:off x="5711476" y="514350"/>
            <a:ext cx="2175224" cy="2185988"/>
          </a:xfrm>
          <a:prstGeom prst="rect">
            <a:avLst/>
          </a:prstGeom>
        </p:spPr>
      </p:pic>
      <p:pic>
        <p:nvPicPr>
          <p:cNvPr id="4" name="object 4"/>
          <p:cNvPicPr/>
          <p:nvPr/>
        </p:nvPicPr>
        <p:blipFill>
          <a:blip r:embed="rId3" cstate="print"/>
          <a:stretch>
            <a:fillRect/>
          </a:stretch>
        </p:blipFill>
        <p:spPr>
          <a:xfrm>
            <a:off x="5711476" y="3028950"/>
            <a:ext cx="2228850" cy="1485900"/>
          </a:xfrm>
          <a:prstGeom prst="rect">
            <a:avLst/>
          </a:prstGeom>
        </p:spPr>
      </p:pic>
      <p:sp>
        <p:nvSpPr>
          <p:cNvPr id="5" name="object 5"/>
          <p:cNvSpPr txBox="1"/>
          <p:nvPr/>
        </p:nvSpPr>
        <p:spPr>
          <a:xfrm>
            <a:off x="1196111" y="280708"/>
            <a:ext cx="4904423" cy="4773582"/>
          </a:xfrm>
          <a:prstGeom prst="rect">
            <a:avLst/>
          </a:prstGeom>
        </p:spPr>
        <p:txBody>
          <a:bodyPr vert="horz" wrap="square" lIns="0" tIns="133826" rIns="0" bIns="0" rtlCol="0">
            <a:spAutoFit/>
          </a:bodyPr>
          <a:lstStyle/>
          <a:p>
            <a:pPr marL="278130" indent="-257651">
              <a:spcBef>
                <a:spcPts val="1054"/>
              </a:spcBef>
              <a:buFont typeface="Microsoft Sans Serif"/>
              <a:buChar char="•"/>
              <a:tabLst>
                <a:tab pos="278130" algn="l"/>
                <a:tab pos="278606" algn="l"/>
              </a:tabLst>
            </a:pPr>
            <a:r>
              <a:rPr sz="1500" b="1" dirty="0">
                <a:solidFill>
                  <a:srgbClr val="0000FF"/>
                </a:solidFill>
              </a:rPr>
              <a:t>Finalidade</a:t>
            </a:r>
            <a:endParaRPr sz="1500" dirty="0"/>
          </a:p>
          <a:p>
            <a:pPr marL="224314" indent="-215265">
              <a:spcBef>
                <a:spcPts val="881"/>
              </a:spcBef>
              <a:buChar char="-"/>
              <a:tabLst>
                <a:tab pos="224314" algn="l"/>
                <a:tab pos="224790" algn="l"/>
              </a:tabLst>
            </a:pPr>
            <a:r>
              <a:rPr sz="1350" spc="-4" dirty="0">
                <a:latin typeface="Microsoft Sans Serif"/>
                <a:cs typeface="Microsoft Sans Serif"/>
              </a:rPr>
              <a:t>Reestabelecimento</a:t>
            </a:r>
            <a:r>
              <a:rPr sz="1350" spc="34" dirty="0">
                <a:latin typeface="Microsoft Sans Serif"/>
                <a:cs typeface="Microsoft Sans Serif"/>
              </a:rPr>
              <a:t> </a:t>
            </a:r>
            <a:r>
              <a:rPr sz="1350" spc="-4" dirty="0">
                <a:latin typeface="Microsoft Sans Serif"/>
                <a:cs typeface="Microsoft Sans Serif"/>
              </a:rPr>
              <a:t>da</a:t>
            </a:r>
            <a:r>
              <a:rPr sz="1350" spc="4" dirty="0">
                <a:latin typeface="Microsoft Sans Serif"/>
                <a:cs typeface="Microsoft Sans Serif"/>
              </a:rPr>
              <a:t> </a:t>
            </a:r>
            <a:r>
              <a:rPr sz="1350" spc="-8" dirty="0">
                <a:latin typeface="Microsoft Sans Serif"/>
                <a:cs typeface="Microsoft Sans Serif"/>
              </a:rPr>
              <a:t>ploidia</a:t>
            </a:r>
            <a:r>
              <a:rPr sz="1350" spc="23" dirty="0">
                <a:latin typeface="Microsoft Sans Serif"/>
                <a:cs typeface="Microsoft Sans Serif"/>
              </a:rPr>
              <a:t> </a:t>
            </a:r>
            <a:r>
              <a:rPr sz="1350" spc="-4" dirty="0">
                <a:latin typeface="Microsoft Sans Serif"/>
                <a:cs typeface="Microsoft Sans Serif"/>
              </a:rPr>
              <a:t>da</a:t>
            </a:r>
            <a:r>
              <a:rPr sz="1350" spc="19" dirty="0">
                <a:latin typeface="Microsoft Sans Serif"/>
                <a:cs typeface="Microsoft Sans Serif"/>
              </a:rPr>
              <a:t> </a:t>
            </a:r>
            <a:r>
              <a:rPr sz="1350" spc="-4" dirty="0">
                <a:latin typeface="Microsoft Sans Serif"/>
                <a:cs typeface="Microsoft Sans Serif"/>
              </a:rPr>
              <a:t>espécie</a:t>
            </a:r>
            <a:r>
              <a:rPr sz="1350" spc="19" dirty="0">
                <a:latin typeface="Microsoft Sans Serif"/>
                <a:cs typeface="Microsoft Sans Serif"/>
              </a:rPr>
              <a:t> </a:t>
            </a:r>
            <a:r>
              <a:rPr sz="1350" spc="-4" dirty="0">
                <a:latin typeface="Microsoft Sans Serif"/>
                <a:cs typeface="Microsoft Sans Serif"/>
              </a:rPr>
              <a:t>n+n=2n</a:t>
            </a:r>
            <a:endParaRPr sz="1350" dirty="0">
              <a:latin typeface="Microsoft Sans Serif"/>
              <a:cs typeface="Microsoft Sans Serif"/>
            </a:endParaRPr>
          </a:p>
          <a:p>
            <a:pPr marL="224314" indent="-215265">
              <a:buChar char="-"/>
              <a:tabLst>
                <a:tab pos="224314" algn="l"/>
                <a:tab pos="224790" algn="l"/>
              </a:tabLst>
            </a:pPr>
            <a:r>
              <a:rPr sz="1350" spc="-4" dirty="0">
                <a:latin typeface="Microsoft Sans Serif"/>
                <a:cs typeface="Microsoft Sans Serif"/>
              </a:rPr>
              <a:t>Formação</a:t>
            </a:r>
            <a:r>
              <a:rPr sz="1350" spc="19" dirty="0">
                <a:latin typeface="Microsoft Sans Serif"/>
                <a:cs typeface="Microsoft Sans Serif"/>
              </a:rPr>
              <a:t> </a:t>
            </a:r>
            <a:r>
              <a:rPr sz="1350" spc="-4" dirty="0">
                <a:latin typeface="Microsoft Sans Serif"/>
                <a:cs typeface="Microsoft Sans Serif"/>
              </a:rPr>
              <a:t>do</a:t>
            </a:r>
            <a:r>
              <a:rPr sz="1350" spc="8" dirty="0">
                <a:latin typeface="Microsoft Sans Serif"/>
                <a:cs typeface="Microsoft Sans Serif"/>
              </a:rPr>
              <a:t> </a:t>
            </a:r>
            <a:r>
              <a:rPr sz="1350" spc="-4" dirty="0">
                <a:latin typeface="Microsoft Sans Serif"/>
                <a:cs typeface="Microsoft Sans Serif"/>
              </a:rPr>
              <a:t>novo</a:t>
            </a:r>
            <a:r>
              <a:rPr sz="1350" spc="23" dirty="0">
                <a:latin typeface="Microsoft Sans Serif"/>
                <a:cs typeface="Microsoft Sans Serif"/>
              </a:rPr>
              <a:t> </a:t>
            </a:r>
            <a:r>
              <a:rPr sz="1350" dirty="0">
                <a:latin typeface="Microsoft Sans Serif"/>
                <a:cs typeface="Microsoft Sans Serif"/>
              </a:rPr>
              <a:t>indivíduo</a:t>
            </a:r>
            <a:r>
              <a:rPr sz="1350" spc="23" dirty="0">
                <a:latin typeface="Microsoft Sans Serif"/>
                <a:cs typeface="Microsoft Sans Serif"/>
              </a:rPr>
              <a:t> </a:t>
            </a:r>
            <a:r>
              <a:rPr sz="1350" spc="-4" dirty="0">
                <a:latin typeface="Microsoft Sans Serif"/>
                <a:cs typeface="Microsoft Sans Serif"/>
              </a:rPr>
              <a:t>(zigoto)</a:t>
            </a:r>
            <a:endParaRPr sz="1350" dirty="0">
              <a:latin typeface="Microsoft Sans Serif"/>
              <a:cs typeface="Microsoft Sans Serif"/>
            </a:endParaRPr>
          </a:p>
          <a:p>
            <a:pPr marL="352425">
              <a:tabLst>
                <a:tab pos="567214" algn="l"/>
              </a:tabLst>
            </a:pPr>
            <a:r>
              <a:rPr sz="1050" dirty="0">
                <a:solidFill>
                  <a:srgbClr val="FF0000"/>
                </a:solidFill>
                <a:latin typeface="Microsoft Sans Serif"/>
                <a:cs typeface="Microsoft Sans Serif"/>
              </a:rPr>
              <a:t>-	</a:t>
            </a:r>
            <a:r>
              <a:rPr sz="1050" b="1" u="heavy" dirty="0">
                <a:solidFill>
                  <a:srgbClr val="FF0000"/>
                </a:solidFill>
                <a:uFill>
                  <a:solidFill>
                    <a:srgbClr val="FF0000"/>
                  </a:solidFill>
                </a:uFill>
              </a:rPr>
              <a:t>ativação</a:t>
            </a:r>
            <a:r>
              <a:rPr sz="1050" b="1" spc="-26" dirty="0">
                <a:solidFill>
                  <a:srgbClr val="FF0000"/>
                </a:solidFill>
              </a:rPr>
              <a:t> </a:t>
            </a:r>
            <a:r>
              <a:rPr sz="1050" b="1" spc="-4" dirty="0">
                <a:solidFill>
                  <a:srgbClr val="FF0000"/>
                </a:solidFill>
              </a:rPr>
              <a:t>do</a:t>
            </a:r>
            <a:r>
              <a:rPr sz="1050" b="1" spc="-8" dirty="0">
                <a:solidFill>
                  <a:srgbClr val="FF0000"/>
                </a:solidFill>
              </a:rPr>
              <a:t> </a:t>
            </a:r>
            <a:r>
              <a:rPr sz="1050" b="1" dirty="0">
                <a:solidFill>
                  <a:srgbClr val="FF0000"/>
                </a:solidFill>
              </a:rPr>
              <a:t>gameta</a:t>
            </a:r>
            <a:r>
              <a:rPr sz="1050" b="1" spc="-26" dirty="0">
                <a:solidFill>
                  <a:srgbClr val="FF0000"/>
                </a:solidFill>
              </a:rPr>
              <a:t> </a:t>
            </a:r>
            <a:r>
              <a:rPr sz="1050" b="1" spc="-4" dirty="0">
                <a:solidFill>
                  <a:srgbClr val="FF0000"/>
                </a:solidFill>
              </a:rPr>
              <a:t>feminino</a:t>
            </a:r>
            <a:r>
              <a:rPr sz="1050" b="1" spc="-26" dirty="0">
                <a:solidFill>
                  <a:srgbClr val="FF0000"/>
                </a:solidFill>
              </a:rPr>
              <a:t> </a:t>
            </a:r>
            <a:r>
              <a:rPr sz="1050" b="1" spc="-4" dirty="0">
                <a:solidFill>
                  <a:srgbClr val="FF0000"/>
                </a:solidFill>
              </a:rPr>
              <a:t>para</a:t>
            </a:r>
            <a:r>
              <a:rPr sz="1050" b="1" spc="-15" dirty="0">
                <a:solidFill>
                  <a:srgbClr val="FF0000"/>
                </a:solidFill>
              </a:rPr>
              <a:t> </a:t>
            </a:r>
            <a:r>
              <a:rPr sz="1050" b="1" dirty="0">
                <a:solidFill>
                  <a:srgbClr val="FF0000"/>
                </a:solidFill>
              </a:rPr>
              <a:t>a</a:t>
            </a:r>
            <a:r>
              <a:rPr sz="1050" b="1" spc="-8" dirty="0">
                <a:solidFill>
                  <a:srgbClr val="FF0000"/>
                </a:solidFill>
              </a:rPr>
              <a:t> </a:t>
            </a:r>
            <a:r>
              <a:rPr sz="1050" b="1" spc="-4" dirty="0">
                <a:solidFill>
                  <a:srgbClr val="FF0000"/>
                </a:solidFill>
              </a:rPr>
              <a:t>conclusão</a:t>
            </a:r>
            <a:r>
              <a:rPr sz="1050" b="1" spc="-38" dirty="0">
                <a:solidFill>
                  <a:srgbClr val="FF0000"/>
                </a:solidFill>
              </a:rPr>
              <a:t> </a:t>
            </a:r>
            <a:r>
              <a:rPr sz="1050" b="1" spc="-4" dirty="0">
                <a:solidFill>
                  <a:srgbClr val="FF0000"/>
                </a:solidFill>
              </a:rPr>
              <a:t>da</a:t>
            </a:r>
            <a:r>
              <a:rPr sz="1050" b="1" spc="-8" dirty="0">
                <a:solidFill>
                  <a:srgbClr val="FF0000"/>
                </a:solidFill>
              </a:rPr>
              <a:t> </a:t>
            </a:r>
            <a:r>
              <a:rPr sz="1050" b="1" dirty="0">
                <a:solidFill>
                  <a:srgbClr val="FF0000"/>
                </a:solidFill>
              </a:rPr>
              <a:t>meiose</a:t>
            </a:r>
            <a:endParaRPr sz="1050" dirty="0"/>
          </a:p>
          <a:p>
            <a:pPr>
              <a:lnSpc>
                <a:spcPct val="100000"/>
              </a:lnSpc>
            </a:pPr>
            <a:endParaRPr sz="1125" dirty="0"/>
          </a:p>
          <a:p>
            <a:pPr marL="286226" indent="-258128">
              <a:spcBef>
                <a:spcPts val="671"/>
              </a:spcBef>
              <a:buClr>
                <a:srgbClr val="009999"/>
              </a:buClr>
              <a:buSzPct val="70000"/>
              <a:buFont typeface="Microsoft Sans Serif"/>
              <a:buChar char="•"/>
              <a:tabLst>
                <a:tab pos="286226" algn="l"/>
                <a:tab pos="286703" algn="l"/>
              </a:tabLst>
            </a:pPr>
            <a:r>
              <a:rPr sz="1500" b="1" spc="-4" dirty="0">
                <a:solidFill>
                  <a:srgbClr val="0000FF"/>
                </a:solidFill>
              </a:rPr>
              <a:t>Eventos</a:t>
            </a:r>
            <a:r>
              <a:rPr sz="1500" b="1" spc="-19" dirty="0">
                <a:solidFill>
                  <a:srgbClr val="0000FF"/>
                </a:solidFill>
              </a:rPr>
              <a:t> </a:t>
            </a:r>
            <a:r>
              <a:rPr sz="1500" b="1" dirty="0">
                <a:solidFill>
                  <a:srgbClr val="0000FF"/>
                </a:solidFill>
              </a:rPr>
              <a:t>necessários</a:t>
            </a:r>
            <a:endParaRPr sz="1500" dirty="0"/>
          </a:p>
          <a:p>
            <a:pPr>
              <a:spcBef>
                <a:spcPts val="26"/>
              </a:spcBef>
              <a:buClr>
                <a:srgbClr val="009999"/>
              </a:buClr>
              <a:buFont typeface="Microsoft Sans Serif"/>
              <a:buChar char="•"/>
            </a:pPr>
            <a:endParaRPr sz="2250" dirty="0"/>
          </a:p>
          <a:p>
            <a:pPr marL="586740" lvl="1" indent="-215265">
              <a:buChar char="–"/>
              <a:tabLst>
                <a:tab pos="586740" algn="l"/>
                <a:tab pos="587216" algn="l"/>
              </a:tabLst>
            </a:pPr>
            <a:r>
              <a:rPr sz="1350" spc="-4" dirty="0">
                <a:latin typeface="Microsoft Sans Serif"/>
                <a:cs typeface="Microsoft Sans Serif"/>
              </a:rPr>
              <a:t>deposição</a:t>
            </a:r>
            <a:r>
              <a:rPr sz="1350" spc="15" dirty="0">
                <a:latin typeface="Microsoft Sans Serif"/>
                <a:cs typeface="Microsoft Sans Serif"/>
              </a:rPr>
              <a:t> </a:t>
            </a:r>
            <a:r>
              <a:rPr sz="1350" spc="-4" dirty="0">
                <a:latin typeface="Microsoft Sans Serif"/>
                <a:cs typeface="Microsoft Sans Serif"/>
              </a:rPr>
              <a:t>do</a:t>
            </a:r>
            <a:r>
              <a:rPr sz="1350" spc="8" dirty="0">
                <a:latin typeface="Microsoft Sans Serif"/>
                <a:cs typeface="Microsoft Sans Serif"/>
              </a:rPr>
              <a:t> </a:t>
            </a:r>
            <a:r>
              <a:rPr sz="1350" spc="-4" dirty="0">
                <a:latin typeface="Microsoft Sans Serif"/>
                <a:cs typeface="Microsoft Sans Serif"/>
              </a:rPr>
              <a:t>sêmen</a:t>
            </a:r>
            <a:r>
              <a:rPr sz="1350" spc="15" dirty="0">
                <a:latin typeface="Microsoft Sans Serif"/>
                <a:cs typeface="Microsoft Sans Serif"/>
              </a:rPr>
              <a:t> </a:t>
            </a:r>
            <a:r>
              <a:rPr sz="1350" spc="-4" dirty="0">
                <a:latin typeface="Microsoft Sans Serif"/>
                <a:cs typeface="Microsoft Sans Serif"/>
              </a:rPr>
              <a:t>no</a:t>
            </a:r>
            <a:r>
              <a:rPr sz="1350" spc="8" dirty="0">
                <a:latin typeface="Microsoft Sans Serif"/>
                <a:cs typeface="Microsoft Sans Serif"/>
              </a:rPr>
              <a:t> </a:t>
            </a:r>
            <a:r>
              <a:rPr sz="1350" spc="-4" dirty="0">
                <a:latin typeface="Microsoft Sans Serif"/>
                <a:cs typeface="Microsoft Sans Serif"/>
              </a:rPr>
              <a:t>sist.</a:t>
            </a:r>
            <a:r>
              <a:rPr sz="1350" spc="19" dirty="0">
                <a:latin typeface="Microsoft Sans Serif"/>
                <a:cs typeface="Microsoft Sans Serif"/>
              </a:rPr>
              <a:t> </a:t>
            </a:r>
            <a:r>
              <a:rPr sz="1350" spc="-4" dirty="0">
                <a:latin typeface="Microsoft Sans Serif"/>
                <a:cs typeface="Microsoft Sans Serif"/>
              </a:rPr>
              <a:t>reprod.</a:t>
            </a:r>
            <a:r>
              <a:rPr sz="1350" spc="15" dirty="0">
                <a:latin typeface="Microsoft Sans Serif"/>
                <a:cs typeface="Microsoft Sans Serif"/>
              </a:rPr>
              <a:t> </a:t>
            </a:r>
            <a:r>
              <a:rPr sz="1350" b="1" dirty="0">
                <a:latin typeface="Times New Roman"/>
                <a:cs typeface="Times New Roman"/>
              </a:rPr>
              <a:t>♀</a:t>
            </a:r>
            <a:endParaRPr sz="1350" dirty="0">
              <a:latin typeface="Times New Roman"/>
              <a:cs typeface="Times New Roman"/>
            </a:endParaRPr>
          </a:p>
          <a:p>
            <a:pPr marL="586740" lvl="1" indent="-215265">
              <a:spcBef>
                <a:spcPts val="491"/>
              </a:spcBef>
              <a:buChar char="–"/>
              <a:tabLst>
                <a:tab pos="586740" algn="l"/>
                <a:tab pos="587216" algn="l"/>
              </a:tabLst>
            </a:pPr>
            <a:r>
              <a:rPr sz="1350" dirty="0">
                <a:latin typeface="Microsoft Sans Serif"/>
                <a:cs typeface="Microsoft Sans Serif"/>
              </a:rPr>
              <a:t>transporte</a:t>
            </a:r>
            <a:r>
              <a:rPr sz="1350" spc="-8" dirty="0">
                <a:latin typeface="Microsoft Sans Serif"/>
                <a:cs typeface="Microsoft Sans Serif"/>
              </a:rPr>
              <a:t> </a:t>
            </a:r>
            <a:r>
              <a:rPr sz="1350" dirty="0">
                <a:latin typeface="Microsoft Sans Serif"/>
                <a:cs typeface="Microsoft Sans Serif"/>
              </a:rPr>
              <a:t>até</a:t>
            </a:r>
            <a:r>
              <a:rPr sz="1350" spc="-11" dirty="0">
                <a:latin typeface="Microsoft Sans Serif"/>
                <a:cs typeface="Microsoft Sans Serif"/>
              </a:rPr>
              <a:t> </a:t>
            </a:r>
            <a:r>
              <a:rPr sz="1350" b="1" spc="-4" dirty="0"/>
              <a:t>oviduto</a:t>
            </a:r>
            <a:endParaRPr sz="1350" dirty="0"/>
          </a:p>
          <a:p>
            <a:pPr marL="586740" lvl="1" indent="-215265">
              <a:spcBef>
                <a:spcPts val="484"/>
              </a:spcBef>
              <a:buChar char="–"/>
              <a:tabLst>
                <a:tab pos="586740" algn="l"/>
                <a:tab pos="587216" algn="l"/>
              </a:tabLst>
            </a:pPr>
            <a:r>
              <a:rPr sz="1350" spc="-4" dirty="0">
                <a:latin typeface="Microsoft Sans Serif"/>
                <a:cs typeface="Microsoft Sans Serif"/>
              </a:rPr>
              <a:t>capacitação</a:t>
            </a:r>
            <a:r>
              <a:rPr sz="1350" spc="15" dirty="0">
                <a:latin typeface="Microsoft Sans Serif"/>
                <a:cs typeface="Microsoft Sans Serif"/>
              </a:rPr>
              <a:t> </a:t>
            </a:r>
            <a:r>
              <a:rPr sz="1350" spc="-4" dirty="0">
                <a:latin typeface="Microsoft Sans Serif"/>
                <a:cs typeface="Microsoft Sans Serif"/>
              </a:rPr>
              <a:t>dos</a:t>
            </a:r>
            <a:r>
              <a:rPr sz="1350" spc="11" dirty="0">
                <a:latin typeface="Microsoft Sans Serif"/>
                <a:cs typeface="Microsoft Sans Serif"/>
              </a:rPr>
              <a:t> </a:t>
            </a:r>
            <a:r>
              <a:rPr sz="1350" spc="-4" dirty="0">
                <a:latin typeface="Microsoft Sans Serif"/>
                <a:cs typeface="Microsoft Sans Serif"/>
              </a:rPr>
              <a:t>espermatozoides</a:t>
            </a:r>
            <a:endParaRPr sz="1350" dirty="0">
              <a:latin typeface="Microsoft Sans Serif"/>
              <a:cs typeface="Microsoft Sans Serif"/>
            </a:endParaRPr>
          </a:p>
          <a:p>
            <a:pPr lvl="1">
              <a:lnSpc>
                <a:spcPct val="100000"/>
              </a:lnSpc>
              <a:buFont typeface="Microsoft Sans Serif"/>
              <a:buChar char="–"/>
            </a:pPr>
            <a:endParaRPr sz="1500" dirty="0">
              <a:latin typeface="Microsoft Sans Serif"/>
              <a:cs typeface="Microsoft Sans Serif"/>
            </a:endParaRPr>
          </a:p>
          <a:p>
            <a:pPr marL="586740" lvl="1" indent="-215265">
              <a:spcBef>
                <a:spcPts val="896"/>
              </a:spcBef>
              <a:buChar char="–"/>
              <a:tabLst>
                <a:tab pos="586740" algn="l"/>
                <a:tab pos="587216" algn="l"/>
              </a:tabLst>
            </a:pPr>
            <a:r>
              <a:rPr sz="1350" dirty="0">
                <a:latin typeface="Microsoft Sans Serif"/>
                <a:cs typeface="Microsoft Sans Serif"/>
              </a:rPr>
              <a:t>maturação </a:t>
            </a:r>
            <a:r>
              <a:rPr sz="1350" spc="-4" dirty="0">
                <a:latin typeface="Microsoft Sans Serif"/>
                <a:cs typeface="Microsoft Sans Serif"/>
              </a:rPr>
              <a:t>do</a:t>
            </a:r>
            <a:r>
              <a:rPr sz="1350" spc="4" dirty="0">
                <a:latin typeface="Microsoft Sans Serif"/>
                <a:cs typeface="Microsoft Sans Serif"/>
              </a:rPr>
              <a:t> </a:t>
            </a:r>
            <a:r>
              <a:rPr sz="1350" spc="-4" dirty="0">
                <a:latin typeface="Microsoft Sans Serif"/>
                <a:cs typeface="Microsoft Sans Serif"/>
              </a:rPr>
              <a:t>ovócito</a:t>
            </a:r>
            <a:r>
              <a:rPr sz="1350" spc="4" dirty="0">
                <a:latin typeface="Microsoft Sans Serif"/>
                <a:cs typeface="Microsoft Sans Serif"/>
              </a:rPr>
              <a:t> </a:t>
            </a:r>
            <a:r>
              <a:rPr sz="1350" dirty="0">
                <a:latin typeface="Microsoft Sans Serif"/>
                <a:cs typeface="Microsoft Sans Serif"/>
              </a:rPr>
              <a:t>(metáfase</a:t>
            </a:r>
            <a:r>
              <a:rPr sz="1350" spc="-4" dirty="0">
                <a:latin typeface="Microsoft Sans Serif"/>
                <a:cs typeface="Microsoft Sans Serif"/>
              </a:rPr>
              <a:t> </a:t>
            </a:r>
            <a:r>
              <a:rPr sz="1350" dirty="0">
                <a:latin typeface="Microsoft Sans Serif"/>
                <a:cs typeface="Microsoft Sans Serif"/>
              </a:rPr>
              <a:t>II)</a:t>
            </a:r>
          </a:p>
          <a:p>
            <a:pPr marL="586740" lvl="1" indent="-215265">
              <a:spcBef>
                <a:spcPts val="488"/>
              </a:spcBef>
              <a:buChar char="–"/>
              <a:tabLst>
                <a:tab pos="586740" algn="l"/>
                <a:tab pos="587216" algn="l"/>
              </a:tabLst>
            </a:pPr>
            <a:r>
              <a:rPr sz="1350" spc="-4" dirty="0">
                <a:latin typeface="Microsoft Sans Serif"/>
                <a:cs typeface="Microsoft Sans Serif"/>
              </a:rPr>
              <a:t>ovulação</a:t>
            </a:r>
            <a:endParaRPr sz="1350" dirty="0">
              <a:latin typeface="Microsoft Sans Serif"/>
              <a:cs typeface="Microsoft Sans Serif"/>
            </a:endParaRPr>
          </a:p>
          <a:p>
            <a:pPr marL="586740" lvl="1" indent="-215265">
              <a:spcBef>
                <a:spcPts val="484"/>
              </a:spcBef>
              <a:buChar char="–"/>
              <a:tabLst>
                <a:tab pos="586740" algn="l"/>
                <a:tab pos="587216" algn="l"/>
              </a:tabLst>
            </a:pPr>
            <a:r>
              <a:rPr sz="1350" dirty="0">
                <a:latin typeface="Microsoft Sans Serif"/>
                <a:cs typeface="Microsoft Sans Serif"/>
              </a:rPr>
              <a:t>transporte</a:t>
            </a:r>
            <a:r>
              <a:rPr sz="1350" spc="-8" dirty="0">
                <a:latin typeface="Microsoft Sans Serif"/>
                <a:cs typeface="Microsoft Sans Serif"/>
              </a:rPr>
              <a:t> </a:t>
            </a:r>
            <a:r>
              <a:rPr sz="1350" dirty="0">
                <a:latin typeface="Microsoft Sans Serif"/>
                <a:cs typeface="Microsoft Sans Serif"/>
              </a:rPr>
              <a:t>até</a:t>
            </a:r>
            <a:r>
              <a:rPr sz="1350" spc="-11" dirty="0">
                <a:latin typeface="Microsoft Sans Serif"/>
                <a:cs typeface="Microsoft Sans Serif"/>
              </a:rPr>
              <a:t> </a:t>
            </a:r>
            <a:r>
              <a:rPr sz="1350" b="1" spc="-4" dirty="0"/>
              <a:t>oviduto</a:t>
            </a:r>
            <a:endParaRPr sz="1350" dirty="0"/>
          </a:p>
          <a:p>
            <a:pPr lvl="1">
              <a:lnSpc>
                <a:spcPct val="100000"/>
              </a:lnSpc>
              <a:buFont typeface="Microsoft Sans Serif"/>
              <a:buChar char="–"/>
            </a:pPr>
            <a:endParaRPr sz="1500" dirty="0"/>
          </a:p>
          <a:p>
            <a:pPr marL="586740" lvl="1" indent="-215265">
              <a:spcBef>
                <a:spcPts val="870"/>
              </a:spcBef>
              <a:buFont typeface="Microsoft Sans Serif"/>
              <a:buChar char="–"/>
              <a:tabLst>
                <a:tab pos="586740" algn="l"/>
                <a:tab pos="587216" algn="l"/>
              </a:tabLst>
            </a:pPr>
            <a:r>
              <a:rPr sz="1350" b="1" dirty="0">
                <a:solidFill>
                  <a:srgbClr val="0000FF"/>
                </a:solidFill>
              </a:rPr>
              <a:t>NO</a:t>
            </a:r>
            <a:r>
              <a:rPr sz="1350" b="1" spc="-30" dirty="0">
                <a:solidFill>
                  <a:srgbClr val="0000FF"/>
                </a:solidFill>
              </a:rPr>
              <a:t> </a:t>
            </a:r>
            <a:r>
              <a:rPr sz="1350" b="1" spc="-4" dirty="0">
                <a:solidFill>
                  <a:srgbClr val="0000FF"/>
                </a:solidFill>
              </a:rPr>
              <a:t>OVIDUTO</a:t>
            </a:r>
            <a:endParaRPr sz="1350" dirty="0"/>
          </a:p>
          <a:p>
            <a:pPr marL="886301" lvl="2" indent="-171926">
              <a:spcBef>
                <a:spcPts val="446"/>
              </a:spcBef>
              <a:buChar char="•"/>
              <a:tabLst>
                <a:tab pos="886301" algn="l"/>
                <a:tab pos="886778" algn="l"/>
              </a:tabLst>
            </a:pPr>
            <a:r>
              <a:rPr sz="1200" spc="-4" dirty="0">
                <a:latin typeface="Microsoft Sans Serif"/>
                <a:cs typeface="Microsoft Sans Serif"/>
              </a:rPr>
              <a:t>fecundação</a:t>
            </a:r>
            <a:r>
              <a:rPr sz="1200" spc="11" dirty="0">
                <a:latin typeface="Microsoft Sans Serif"/>
                <a:cs typeface="Microsoft Sans Serif"/>
              </a:rPr>
              <a:t> </a:t>
            </a:r>
            <a:r>
              <a:rPr sz="1200" spc="-4" dirty="0">
                <a:latin typeface="Microsoft Sans Serif"/>
                <a:cs typeface="Microsoft Sans Serif"/>
              </a:rPr>
              <a:t>e</a:t>
            </a:r>
            <a:r>
              <a:rPr sz="1200" spc="15" dirty="0">
                <a:latin typeface="Microsoft Sans Serif"/>
                <a:cs typeface="Microsoft Sans Serif"/>
              </a:rPr>
              <a:t> </a:t>
            </a:r>
            <a:r>
              <a:rPr sz="1200" spc="-4" dirty="0">
                <a:latin typeface="Microsoft Sans Serif"/>
                <a:cs typeface="Microsoft Sans Serif"/>
              </a:rPr>
              <a:t>ativação</a:t>
            </a:r>
            <a:r>
              <a:rPr sz="1200" spc="15" dirty="0">
                <a:latin typeface="Microsoft Sans Serif"/>
                <a:cs typeface="Microsoft Sans Serif"/>
              </a:rPr>
              <a:t> </a:t>
            </a:r>
            <a:r>
              <a:rPr sz="1200" spc="-4" dirty="0">
                <a:latin typeface="Microsoft Sans Serif"/>
                <a:cs typeface="Microsoft Sans Serif"/>
              </a:rPr>
              <a:t>do</a:t>
            </a:r>
            <a:r>
              <a:rPr sz="1200" spc="19" dirty="0">
                <a:latin typeface="Microsoft Sans Serif"/>
                <a:cs typeface="Microsoft Sans Serif"/>
              </a:rPr>
              <a:t> </a:t>
            </a:r>
            <a:r>
              <a:rPr sz="1200" spc="-4" dirty="0">
                <a:latin typeface="Microsoft Sans Serif"/>
                <a:cs typeface="Microsoft Sans Serif"/>
              </a:rPr>
              <a:t>ovócito</a:t>
            </a:r>
            <a:r>
              <a:rPr sz="1200" spc="15" dirty="0">
                <a:latin typeface="Microsoft Sans Serif"/>
                <a:cs typeface="Microsoft Sans Serif"/>
              </a:rPr>
              <a:t> </a:t>
            </a:r>
            <a:r>
              <a:rPr sz="1200" spc="-4" dirty="0">
                <a:latin typeface="Microsoft Sans Serif"/>
                <a:cs typeface="Microsoft Sans Serif"/>
              </a:rPr>
              <a:t>pelo</a:t>
            </a:r>
            <a:r>
              <a:rPr sz="1200" spc="8" dirty="0">
                <a:latin typeface="Microsoft Sans Serif"/>
                <a:cs typeface="Microsoft Sans Serif"/>
              </a:rPr>
              <a:t> </a:t>
            </a:r>
            <a:r>
              <a:rPr sz="1200" spc="-4" dirty="0">
                <a:latin typeface="Microsoft Sans Serif"/>
                <a:cs typeface="Microsoft Sans Serif"/>
              </a:rPr>
              <a:t>sptz</a:t>
            </a:r>
            <a:r>
              <a:rPr sz="1200" spc="23" dirty="0">
                <a:latin typeface="Microsoft Sans Serif"/>
                <a:cs typeface="Microsoft Sans Serif"/>
              </a:rPr>
              <a:t> </a:t>
            </a:r>
            <a:r>
              <a:rPr sz="1200" spc="-8" dirty="0">
                <a:latin typeface="Microsoft Sans Serif"/>
                <a:cs typeface="Microsoft Sans Serif"/>
              </a:rPr>
              <a:t>(fim</a:t>
            </a:r>
            <a:r>
              <a:rPr sz="1200" spc="38" dirty="0">
                <a:latin typeface="Microsoft Sans Serif"/>
                <a:cs typeface="Microsoft Sans Serif"/>
              </a:rPr>
              <a:t> </a:t>
            </a:r>
            <a:r>
              <a:rPr sz="1200" spc="-4" dirty="0">
                <a:latin typeface="Microsoft Sans Serif"/>
                <a:cs typeface="Microsoft Sans Serif"/>
              </a:rPr>
              <a:t>da</a:t>
            </a:r>
            <a:r>
              <a:rPr sz="1200" spc="11" dirty="0">
                <a:latin typeface="Microsoft Sans Serif"/>
                <a:cs typeface="Microsoft Sans Serif"/>
              </a:rPr>
              <a:t> </a:t>
            </a:r>
            <a:r>
              <a:rPr sz="1200" spc="-4" dirty="0">
                <a:latin typeface="Microsoft Sans Serif"/>
                <a:cs typeface="Microsoft Sans Serif"/>
              </a:rPr>
              <a:t>meiose)</a:t>
            </a:r>
            <a:endParaRPr sz="1200" dirty="0">
              <a:latin typeface="Microsoft Sans Serif"/>
              <a:cs typeface="Microsoft Sans Serif"/>
            </a:endParaRPr>
          </a:p>
          <a:p>
            <a:pPr marL="886301" lvl="2" indent="-171926">
              <a:spcBef>
                <a:spcPts val="431"/>
              </a:spcBef>
              <a:buChar char="•"/>
              <a:tabLst>
                <a:tab pos="886301" algn="l"/>
                <a:tab pos="886778" algn="l"/>
              </a:tabLst>
            </a:pPr>
            <a:r>
              <a:rPr sz="1200" spc="-4" dirty="0">
                <a:latin typeface="Microsoft Sans Serif"/>
                <a:cs typeface="Microsoft Sans Serif"/>
              </a:rPr>
              <a:t>zigoto</a:t>
            </a:r>
            <a:r>
              <a:rPr sz="1200" dirty="0">
                <a:latin typeface="Microsoft Sans Serif"/>
                <a:cs typeface="Microsoft Sans Serif"/>
              </a:rPr>
              <a:t> </a:t>
            </a:r>
            <a:r>
              <a:rPr sz="1200" spc="-8" dirty="0">
                <a:latin typeface="Microsoft Sans Serif"/>
                <a:cs typeface="Microsoft Sans Serif"/>
              </a:rPr>
              <a:t>inicia</a:t>
            </a:r>
            <a:r>
              <a:rPr sz="1200" spc="-19" dirty="0">
                <a:latin typeface="Microsoft Sans Serif"/>
                <a:cs typeface="Microsoft Sans Serif"/>
              </a:rPr>
              <a:t> </a:t>
            </a:r>
            <a:r>
              <a:rPr sz="1200" spc="-4" dirty="0">
                <a:latin typeface="Microsoft Sans Serif"/>
                <a:cs typeface="Microsoft Sans Serif"/>
              </a:rPr>
              <a:t>mitoses</a:t>
            </a:r>
            <a:endParaRPr sz="1200" dirty="0">
              <a:latin typeface="Microsoft Sans Serif"/>
              <a:cs typeface="Microsoft Sans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4906" y="689039"/>
            <a:ext cx="3587591" cy="1296348"/>
          </a:xfrm>
          <a:prstGeom prst="rect">
            <a:avLst/>
          </a:prstGeom>
        </p:spPr>
        <p:txBody>
          <a:bodyPr vert="horz" wrap="square" lIns="0" tIns="10001" rIns="0" bIns="0" rtlCol="0">
            <a:spAutoFit/>
          </a:bodyPr>
          <a:lstStyle/>
          <a:p>
            <a:pPr marL="124778" indent="-115729">
              <a:spcBef>
                <a:spcPts val="79"/>
              </a:spcBef>
              <a:buChar char="-"/>
              <a:tabLst>
                <a:tab pos="125254" algn="l"/>
              </a:tabLst>
            </a:pPr>
            <a:r>
              <a:rPr sz="1500" dirty="0">
                <a:latin typeface="Microsoft Sans Serif"/>
                <a:cs typeface="Microsoft Sans Serif"/>
              </a:rPr>
              <a:t>Penetração</a:t>
            </a:r>
            <a:r>
              <a:rPr sz="1500" spc="-19" dirty="0">
                <a:latin typeface="Microsoft Sans Serif"/>
                <a:cs typeface="Microsoft Sans Serif"/>
              </a:rPr>
              <a:t> </a:t>
            </a:r>
            <a:r>
              <a:rPr sz="1500" dirty="0">
                <a:latin typeface="Microsoft Sans Serif"/>
                <a:cs typeface="Microsoft Sans Serif"/>
              </a:rPr>
              <a:t>na </a:t>
            </a:r>
            <a:r>
              <a:rPr sz="1500" b="1" dirty="0">
                <a:solidFill>
                  <a:srgbClr val="0000FF"/>
                </a:solidFill>
              </a:rPr>
              <a:t>Corona</a:t>
            </a:r>
            <a:r>
              <a:rPr sz="1500" b="1" spc="-15" dirty="0">
                <a:solidFill>
                  <a:srgbClr val="0000FF"/>
                </a:solidFill>
              </a:rPr>
              <a:t> </a:t>
            </a:r>
            <a:r>
              <a:rPr sz="1500" b="1" dirty="0">
                <a:solidFill>
                  <a:srgbClr val="0000FF"/>
                </a:solidFill>
              </a:rPr>
              <a:t>Radiata</a:t>
            </a:r>
            <a:endParaRPr sz="1500"/>
          </a:p>
          <a:p>
            <a:pPr>
              <a:spcBef>
                <a:spcPts val="4"/>
              </a:spcBef>
              <a:buFont typeface="Microsoft Sans Serif"/>
              <a:buChar char="-"/>
            </a:pPr>
            <a:endParaRPr sz="1575"/>
          </a:p>
          <a:p>
            <a:pPr marL="136684" indent="-116205">
              <a:buChar char="-"/>
              <a:tabLst>
                <a:tab pos="137160" algn="l"/>
              </a:tabLst>
            </a:pPr>
            <a:r>
              <a:rPr sz="1500" spc="-4" dirty="0">
                <a:latin typeface="Microsoft Sans Serif"/>
                <a:cs typeface="Microsoft Sans Serif"/>
              </a:rPr>
              <a:t>Fixação</a:t>
            </a:r>
            <a:r>
              <a:rPr sz="1500" spc="8" dirty="0">
                <a:latin typeface="Microsoft Sans Serif"/>
                <a:cs typeface="Microsoft Sans Serif"/>
              </a:rPr>
              <a:t> </a:t>
            </a:r>
            <a:r>
              <a:rPr sz="1500" dirty="0">
                <a:latin typeface="Microsoft Sans Serif"/>
                <a:cs typeface="Microsoft Sans Serif"/>
              </a:rPr>
              <a:t>e</a:t>
            </a:r>
            <a:r>
              <a:rPr sz="1500" spc="11" dirty="0">
                <a:latin typeface="Microsoft Sans Serif"/>
                <a:cs typeface="Microsoft Sans Serif"/>
              </a:rPr>
              <a:t> </a:t>
            </a:r>
            <a:r>
              <a:rPr sz="1500" dirty="0">
                <a:latin typeface="Microsoft Sans Serif"/>
                <a:cs typeface="Microsoft Sans Serif"/>
              </a:rPr>
              <a:t>penetração</a:t>
            </a:r>
            <a:r>
              <a:rPr sz="1500" spc="-11" dirty="0">
                <a:latin typeface="Microsoft Sans Serif"/>
                <a:cs typeface="Microsoft Sans Serif"/>
              </a:rPr>
              <a:t> </a:t>
            </a:r>
            <a:r>
              <a:rPr sz="1500" dirty="0">
                <a:latin typeface="Microsoft Sans Serif"/>
                <a:cs typeface="Microsoft Sans Serif"/>
              </a:rPr>
              <a:t>na</a:t>
            </a:r>
            <a:r>
              <a:rPr sz="1500" spc="4" dirty="0">
                <a:latin typeface="Microsoft Sans Serif"/>
                <a:cs typeface="Microsoft Sans Serif"/>
              </a:rPr>
              <a:t> </a:t>
            </a:r>
            <a:r>
              <a:rPr sz="1500" b="1" spc="-4" dirty="0">
                <a:solidFill>
                  <a:srgbClr val="0000FF"/>
                </a:solidFill>
              </a:rPr>
              <a:t>Zona</a:t>
            </a:r>
            <a:r>
              <a:rPr sz="1500" b="1" spc="-8" dirty="0">
                <a:solidFill>
                  <a:srgbClr val="0000FF"/>
                </a:solidFill>
              </a:rPr>
              <a:t> </a:t>
            </a:r>
            <a:r>
              <a:rPr sz="1500" b="1" dirty="0">
                <a:solidFill>
                  <a:srgbClr val="0000FF"/>
                </a:solidFill>
              </a:rPr>
              <a:t>Pelúcida</a:t>
            </a:r>
            <a:endParaRPr sz="1500"/>
          </a:p>
          <a:p>
            <a:pPr marL="429101" lvl="1" indent="-215265">
              <a:spcBef>
                <a:spcPts val="1271"/>
              </a:spcBef>
              <a:buChar char="-"/>
              <a:tabLst>
                <a:tab pos="429101" algn="l"/>
                <a:tab pos="429578" algn="l"/>
              </a:tabLst>
            </a:pPr>
            <a:r>
              <a:rPr sz="1350" spc="-4" dirty="0">
                <a:latin typeface="Microsoft Sans Serif"/>
                <a:cs typeface="Microsoft Sans Serif"/>
              </a:rPr>
              <a:t>contato</a:t>
            </a:r>
            <a:r>
              <a:rPr sz="1350" dirty="0">
                <a:latin typeface="Microsoft Sans Serif"/>
                <a:cs typeface="Microsoft Sans Serif"/>
              </a:rPr>
              <a:t> </a:t>
            </a:r>
            <a:r>
              <a:rPr sz="1350" spc="353" dirty="0">
                <a:latin typeface="Microsoft Sans Serif"/>
                <a:cs typeface="Microsoft Sans Serif"/>
              </a:rPr>
              <a:t>–</a:t>
            </a:r>
            <a:r>
              <a:rPr sz="1350" dirty="0">
                <a:latin typeface="Microsoft Sans Serif"/>
                <a:cs typeface="Microsoft Sans Serif"/>
              </a:rPr>
              <a:t> ZP</a:t>
            </a:r>
            <a:endParaRPr sz="1350">
              <a:latin typeface="Microsoft Sans Serif"/>
              <a:cs typeface="Microsoft Sans Serif"/>
            </a:endParaRPr>
          </a:p>
          <a:p>
            <a:pPr marL="429101" lvl="1" indent="-215265">
              <a:buFont typeface="Microsoft Sans Serif"/>
              <a:buChar char="-"/>
              <a:tabLst>
                <a:tab pos="429101" algn="l"/>
                <a:tab pos="429578" algn="l"/>
              </a:tabLst>
            </a:pPr>
            <a:r>
              <a:rPr sz="1350" b="1" spc="-8" dirty="0">
                <a:solidFill>
                  <a:srgbClr val="FF0000"/>
                </a:solidFill>
              </a:rPr>
              <a:t>reação</a:t>
            </a:r>
            <a:r>
              <a:rPr sz="1350" b="1" spc="4" dirty="0">
                <a:solidFill>
                  <a:srgbClr val="FF0000"/>
                </a:solidFill>
              </a:rPr>
              <a:t> </a:t>
            </a:r>
            <a:r>
              <a:rPr sz="1350" b="1" spc="-4" dirty="0">
                <a:solidFill>
                  <a:srgbClr val="FF0000"/>
                </a:solidFill>
              </a:rPr>
              <a:t>acrossômica</a:t>
            </a:r>
            <a:r>
              <a:rPr sz="1350" b="1" dirty="0">
                <a:solidFill>
                  <a:srgbClr val="FF0000"/>
                </a:solidFill>
              </a:rPr>
              <a:t> </a:t>
            </a:r>
            <a:r>
              <a:rPr sz="1350" spc="356" dirty="0">
                <a:latin typeface="Microsoft Sans Serif"/>
                <a:cs typeface="Microsoft Sans Serif"/>
              </a:rPr>
              <a:t>–</a:t>
            </a:r>
            <a:r>
              <a:rPr sz="1350" spc="8" dirty="0">
                <a:latin typeface="Microsoft Sans Serif"/>
                <a:cs typeface="Microsoft Sans Serif"/>
              </a:rPr>
              <a:t> </a:t>
            </a:r>
            <a:r>
              <a:rPr sz="1350" spc="-8" dirty="0">
                <a:latin typeface="Microsoft Sans Serif"/>
                <a:cs typeface="Microsoft Sans Serif"/>
              </a:rPr>
              <a:t>enzimas</a:t>
            </a:r>
            <a:endParaRPr sz="1350">
              <a:latin typeface="Microsoft Sans Serif"/>
              <a:cs typeface="Microsoft Sans Serif"/>
            </a:endParaRPr>
          </a:p>
        </p:txBody>
      </p:sp>
      <p:grpSp>
        <p:nvGrpSpPr>
          <p:cNvPr id="3" name="object 3"/>
          <p:cNvGrpSpPr/>
          <p:nvPr/>
        </p:nvGrpSpPr>
        <p:grpSpPr>
          <a:xfrm>
            <a:off x="4929188" y="550069"/>
            <a:ext cx="3028950" cy="2202656"/>
            <a:chOff x="5048250" y="733425"/>
            <a:chExt cx="4038600" cy="2936875"/>
          </a:xfrm>
        </p:grpSpPr>
        <p:pic>
          <p:nvPicPr>
            <p:cNvPr id="4" name="object 4"/>
            <p:cNvPicPr/>
            <p:nvPr/>
          </p:nvPicPr>
          <p:blipFill>
            <a:blip r:embed="rId2" cstate="print"/>
            <a:stretch>
              <a:fillRect/>
            </a:stretch>
          </p:blipFill>
          <p:spPr>
            <a:xfrm>
              <a:off x="5228822" y="770798"/>
              <a:ext cx="3640733" cy="2806612"/>
            </a:xfrm>
            <a:prstGeom prst="rect">
              <a:avLst/>
            </a:prstGeom>
          </p:spPr>
        </p:pic>
        <p:sp>
          <p:nvSpPr>
            <p:cNvPr id="5" name="object 5"/>
            <p:cNvSpPr/>
            <p:nvPr/>
          </p:nvSpPr>
          <p:spPr>
            <a:xfrm>
              <a:off x="5054600" y="739775"/>
              <a:ext cx="4025900" cy="2924175"/>
            </a:xfrm>
            <a:custGeom>
              <a:avLst/>
              <a:gdLst/>
              <a:ahLst/>
              <a:cxnLst/>
              <a:rect l="l" t="t" r="r" b="b"/>
              <a:pathLst>
                <a:path w="4025900" h="2924175">
                  <a:moveTo>
                    <a:pt x="0" y="2924175"/>
                  </a:moveTo>
                  <a:lnTo>
                    <a:pt x="4025900" y="2924175"/>
                  </a:lnTo>
                  <a:lnTo>
                    <a:pt x="4025900" y="0"/>
                  </a:lnTo>
                  <a:lnTo>
                    <a:pt x="0" y="0"/>
                  </a:lnTo>
                  <a:lnTo>
                    <a:pt x="0" y="2924175"/>
                  </a:lnTo>
                  <a:close/>
                </a:path>
              </a:pathLst>
            </a:custGeom>
            <a:ln w="12700">
              <a:solidFill>
                <a:srgbClr val="000000"/>
              </a:solidFill>
            </a:ln>
          </p:spPr>
          <p:txBody>
            <a:bodyPr wrap="square" lIns="0" tIns="0" rIns="0" bIns="0" rtlCol="0"/>
            <a:lstStyle/>
            <a:p>
              <a:endParaRPr sz="1050"/>
            </a:p>
          </p:txBody>
        </p:sp>
      </p:grpSp>
      <p:sp>
        <p:nvSpPr>
          <p:cNvPr id="6" name="object 6"/>
          <p:cNvSpPr txBox="1">
            <a:spLocks noGrp="1"/>
          </p:cNvSpPr>
          <p:nvPr>
            <p:ph type="title" idx="4294967295"/>
          </p:nvPr>
        </p:nvSpPr>
        <p:spPr>
          <a:xfrm>
            <a:off x="5991225" y="66675"/>
            <a:ext cx="3152775" cy="392113"/>
          </a:xfrm>
          <a:prstGeom prst="rect">
            <a:avLst/>
          </a:prstGeom>
        </p:spPr>
        <p:txBody>
          <a:bodyPr spcFirstLastPara="1" vert="horz" wrap="square" lIns="0" tIns="9525" rIns="0" bIns="0" rtlCol="0" anchor="b" anchorCtr="0">
            <a:spAutoFit/>
          </a:bodyPr>
          <a:lstStyle/>
          <a:p>
            <a:pPr marL="9525">
              <a:spcBef>
                <a:spcPts val="75"/>
              </a:spcBef>
            </a:pPr>
            <a:r>
              <a:rPr sz="2400" spc="-4" dirty="0"/>
              <a:t>Etapas</a:t>
            </a:r>
            <a:r>
              <a:rPr sz="2400" spc="8" dirty="0"/>
              <a:t> </a:t>
            </a:r>
            <a:r>
              <a:rPr sz="2400" dirty="0"/>
              <a:t>da</a:t>
            </a:r>
            <a:r>
              <a:rPr sz="2400" spc="15" dirty="0"/>
              <a:t> </a:t>
            </a:r>
            <a:r>
              <a:rPr sz="2400" spc="-4" dirty="0"/>
              <a:t>Fecundação</a:t>
            </a:r>
            <a:endParaRPr sz="2400"/>
          </a:p>
        </p:txBody>
      </p:sp>
      <p:grpSp>
        <p:nvGrpSpPr>
          <p:cNvPr id="7" name="object 7"/>
          <p:cNvGrpSpPr/>
          <p:nvPr/>
        </p:nvGrpSpPr>
        <p:grpSpPr>
          <a:xfrm>
            <a:off x="1291828" y="2130076"/>
            <a:ext cx="3028950" cy="2482691"/>
            <a:chOff x="198437" y="2840101"/>
            <a:chExt cx="4038600" cy="3310254"/>
          </a:xfrm>
        </p:grpSpPr>
        <p:pic>
          <p:nvPicPr>
            <p:cNvPr id="8" name="object 8"/>
            <p:cNvPicPr/>
            <p:nvPr/>
          </p:nvPicPr>
          <p:blipFill>
            <a:blip r:embed="rId3" cstate="print"/>
            <a:stretch>
              <a:fillRect/>
            </a:stretch>
          </p:blipFill>
          <p:spPr>
            <a:xfrm>
              <a:off x="292048" y="2852801"/>
              <a:ext cx="3932288" cy="3284474"/>
            </a:xfrm>
            <a:prstGeom prst="rect">
              <a:avLst/>
            </a:prstGeom>
          </p:spPr>
        </p:pic>
        <p:sp>
          <p:nvSpPr>
            <p:cNvPr id="9" name="object 9"/>
            <p:cNvSpPr/>
            <p:nvPr/>
          </p:nvSpPr>
          <p:spPr>
            <a:xfrm>
              <a:off x="204787" y="2846451"/>
              <a:ext cx="4025900" cy="3297554"/>
            </a:xfrm>
            <a:custGeom>
              <a:avLst/>
              <a:gdLst/>
              <a:ahLst/>
              <a:cxnLst/>
              <a:rect l="l" t="t" r="r" b="b"/>
              <a:pathLst>
                <a:path w="4025900" h="3297554">
                  <a:moveTo>
                    <a:pt x="0" y="3297174"/>
                  </a:moveTo>
                  <a:lnTo>
                    <a:pt x="4025900" y="3297174"/>
                  </a:lnTo>
                  <a:lnTo>
                    <a:pt x="4025900" y="0"/>
                  </a:lnTo>
                  <a:lnTo>
                    <a:pt x="0" y="0"/>
                  </a:lnTo>
                  <a:lnTo>
                    <a:pt x="0" y="3297174"/>
                  </a:lnTo>
                  <a:close/>
                </a:path>
              </a:pathLst>
            </a:custGeom>
            <a:ln w="12700">
              <a:solidFill>
                <a:srgbClr val="000000"/>
              </a:solidFill>
            </a:ln>
          </p:spPr>
          <p:txBody>
            <a:bodyPr wrap="square" lIns="0" tIns="0" rIns="0" bIns="0" rtlCol="0"/>
            <a:lstStyle/>
            <a:p>
              <a:endParaRPr sz="1050"/>
            </a:p>
          </p:txBody>
        </p:sp>
      </p:grpSp>
      <p:grpSp>
        <p:nvGrpSpPr>
          <p:cNvPr id="10" name="object 10"/>
          <p:cNvGrpSpPr/>
          <p:nvPr/>
        </p:nvGrpSpPr>
        <p:grpSpPr>
          <a:xfrm>
            <a:off x="4448176" y="2801588"/>
            <a:ext cx="3339941" cy="2180273"/>
            <a:chOff x="4406900" y="3735451"/>
            <a:chExt cx="4453255" cy="2907030"/>
          </a:xfrm>
        </p:grpSpPr>
        <p:pic>
          <p:nvPicPr>
            <p:cNvPr id="11" name="object 11"/>
            <p:cNvPicPr/>
            <p:nvPr/>
          </p:nvPicPr>
          <p:blipFill>
            <a:blip r:embed="rId4" cstate="print"/>
            <a:stretch>
              <a:fillRect/>
            </a:stretch>
          </p:blipFill>
          <p:spPr>
            <a:xfrm>
              <a:off x="4504595" y="3748151"/>
              <a:ext cx="4342478" cy="2881249"/>
            </a:xfrm>
            <a:prstGeom prst="rect">
              <a:avLst/>
            </a:prstGeom>
          </p:spPr>
        </p:pic>
        <p:sp>
          <p:nvSpPr>
            <p:cNvPr id="12" name="object 12"/>
            <p:cNvSpPr/>
            <p:nvPr/>
          </p:nvSpPr>
          <p:spPr>
            <a:xfrm>
              <a:off x="4413250" y="3741801"/>
              <a:ext cx="4440555" cy="2894330"/>
            </a:xfrm>
            <a:custGeom>
              <a:avLst/>
              <a:gdLst/>
              <a:ahLst/>
              <a:cxnLst/>
              <a:rect l="l" t="t" r="r" b="b"/>
              <a:pathLst>
                <a:path w="4440555" h="2894329">
                  <a:moveTo>
                    <a:pt x="0" y="2893949"/>
                  </a:moveTo>
                  <a:lnTo>
                    <a:pt x="4440301" y="2893949"/>
                  </a:lnTo>
                  <a:lnTo>
                    <a:pt x="4440301" y="0"/>
                  </a:lnTo>
                  <a:lnTo>
                    <a:pt x="0" y="0"/>
                  </a:lnTo>
                  <a:lnTo>
                    <a:pt x="0" y="2893949"/>
                  </a:lnTo>
                  <a:close/>
                </a:path>
              </a:pathLst>
            </a:custGeom>
            <a:ln w="12700">
              <a:solidFill>
                <a:srgbClr val="000000"/>
              </a:solidFill>
            </a:ln>
          </p:spPr>
          <p:txBody>
            <a:bodyPr wrap="square" lIns="0" tIns="0" rIns="0" bIns="0" rtlCol="0"/>
            <a:lstStyle/>
            <a:p>
              <a:endParaRPr sz="105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48225" y="0"/>
            <a:ext cx="3152775" cy="2166938"/>
            <a:chOff x="4940300" y="0"/>
            <a:chExt cx="4203700" cy="2889250"/>
          </a:xfrm>
        </p:grpSpPr>
        <p:pic>
          <p:nvPicPr>
            <p:cNvPr id="3" name="object 3"/>
            <p:cNvPicPr/>
            <p:nvPr/>
          </p:nvPicPr>
          <p:blipFill>
            <a:blip r:embed="rId2" cstate="print"/>
            <a:stretch>
              <a:fillRect/>
            </a:stretch>
          </p:blipFill>
          <p:spPr>
            <a:xfrm>
              <a:off x="5189415" y="44141"/>
              <a:ext cx="3940256" cy="2832408"/>
            </a:xfrm>
            <a:prstGeom prst="rect">
              <a:avLst/>
            </a:prstGeom>
          </p:spPr>
        </p:pic>
        <p:sp>
          <p:nvSpPr>
            <p:cNvPr id="4" name="object 4"/>
            <p:cNvSpPr/>
            <p:nvPr/>
          </p:nvSpPr>
          <p:spPr>
            <a:xfrm>
              <a:off x="4946650" y="0"/>
              <a:ext cx="4197350" cy="2882900"/>
            </a:xfrm>
            <a:custGeom>
              <a:avLst/>
              <a:gdLst/>
              <a:ahLst/>
              <a:cxnLst/>
              <a:rect l="l" t="t" r="r" b="b"/>
              <a:pathLst>
                <a:path w="4197350" h="2882900">
                  <a:moveTo>
                    <a:pt x="0" y="2882900"/>
                  </a:moveTo>
                  <a:lnTo>
                    <a:pt x="4197349" y="2882900"/>
                  </a:lnTo>
                </a:path>
                <a:path w="4197350" h="2882900">
                  <a:moveTo>
                    <a:pt x="0" y="0"/>
                  </a:moveTo>
                  <a:lnTo>
                    <a:pt x="0" y="2882900"/>
                  </a:lnTo>
                </a:path>
              </a:pathLst>
            </a:custGeom>
            <a:ln w="12700">
              <a:solidFill>
                <a:srgbClr val="000000"/>
              </a:solidFill>
            </a:ln>
          </p:spPr>
          <p:txBody>
            <a:bodyPr wrap="square" lIns="0" tIns="0" rIns="0" bIns="0" rtlCol="0"/>
            <a:lstStyle/>
            <a:p>
              <a:endParaRPr sz="1050"/>
            </a:p>
          </p:txBody>
        </p:sp>
      </p:grpSp>
      <p:sp>
        <p:nvSpPr>
          <p:cNvPr id="5" name="object 5"/>
          <p:cNvSpPr txBox="1">
            <a:spLocks noGrp="1"/>
          </p:cNvSpPr>
          <p:nvPr>
            <p:ph type="title" idx="4294967295"/>
          </p:nvPr>
        </p:nvSpPr>
        <p:spPr>
          <a:xfrm>
            <a:off x="0" y="98425"/>
            <a:ext cx="2413000" cy="300038"/>
          </a:xfrm>
          <a:prstGeom prst="rect">
            <a:avLst/>
          </a:prstGeom>
        </p:spPr>
        <p:txBody>
          <a:bodyPr spcFirstLastPara="1" vert="horz" wrap="square" lIns="0" tIns="9525" rIns="0" bIns="0" rtlCol="0" anchor="b" anchorCtr="0">
            <a:spAutoFit/>
          </a:bodyPr>
          <a:lstStyle/>
          <a:p>
            <a:pPr marL="9525">
              <a:spcBef>
                <a:spcPts val="75"/>
              </a:spcBef>
              <a:tabLst>
                <a:tab pos="266224" algn="l"/>
              </a:tabLst>
            </a:pPr>
            <a:r>
              <a:rPr dirty="0"/>
              <a:t>-	</a:t>
            </a:r>
            <a:r>
              <a:rPr spc="-4" dirty="0"/>
              <a:t>Reação</a:t>
            </a:r>
            <a:r>
              <a:rPr spc="8" dirty="0"/>
              <a:t> </a:t>
            </a:r>
            <a:r>
              <a:rPr spc="-4" dirty="0"/>
              <a:t>acrossômica</a:t>
            </a:r>
          </a:p>
        </p:txBody>
      </p:sp>
      <p:sp>
        <p:nvSpPr>
          <p:cNvPr id="6" name="object 6"/>
          <p:cNvSpPr txBox="1"/>
          <p:nvPr/>
        </p:nvSpPr>
        <p:spPr>
          <a:xfrm>
            <a:off x="1202055" y="516217"/>
            <a:ext cx="2615089" cy="286617"/>
          </a:xfrm>
          <a:prstGeom prst="rect">
            <a:avLst/>
          </a:prstGeom>
        </p:spPr>
        <p:txBody>
          <a:bodyPr vert="horz" wrap="square" lIns="0" tIns="9525" rIns="0" bIns="0" rtlCol="0">
            <a:spAutoFit/>
          </a:bodyPr>
          <a:lstStyle/>
          <a:p>
            <a:pPr marL="9525">
              <a:spcBef>
                <a:spcPts val="75"/>
              </a:spcBef>
              <a:tabLst>
                <a:tab pos="266224" algn="l"/>
              </a:tabLst>
            </a:pPr>
            <a:r>
              <a:rPr sz="1800" dirty="0">
                <a:latin typeface="Microsoft Sans Serif"/>
                <a:cs typeface="Microsoft Sans Serif"/>
              </a:rPr>
              <a:t>-	</a:t>
            </a:r>
            <a:r>
              <a:rPr sz="1800" spc="-4" dirty="0">
                <a:latin typeface="Microsoft Sans Serif"/>
                <a:cs typeface="Microsoft Sans Serif"/>
              </a:rPr>
              <a:t>Fusão</a:t>
            </a:r>
            <a:r>
              <a:rPr sz="1800" spc="-8" dirty="0">
                <a:latin typeface="Microsoft Sans Serif"/>
                <a:cs typeface="Microsoft Sans Serif"/>
              </a:rPr>
              <a:t> </a:t>
            </a:r>
            <a:r>
              <a:rPr sz="1800" spc="-4" dirty="0">
                <a:latin typeface="Microsoft Sans Serif"/>
                <a:cs typeface="Microsoft Sans Serif"/>
              </a:rPr>
              <a:t>das</a:t>
            </a:r>
            <a:r>
              <a:rPr sz="1800" spc="11" dirty="0">
                <a:latin typeface="Microsoft Sans Serif"/>
                <a:cs typeface="Microsoft Sans Serif"/>
              </a:rPr>
              <a:t> </a:t>
            </a:r>
            <a:r>
              <a:rPr sz="1800" dirty="0">
                <a:latin typeface="Microsoft Sans Serif"/>
                <a:cs typeface="Microsoft Sans Serif"/>
              </a:rPr>
              <a:t>membranas</a:t>
            </a:r>
            <a:endParaRPr sz="1800">
              <a:latin typeface="Microsoft Sans Serif"/>
              <a:cs typeface="Microsoft Sans Serif"/>
            </a:endParaRPr>
          </a:p>
        </p:txBody>
      </p:sp>
      <p:pic>
        <p:nvPicPr>
          <p:cNvPr id="7" name="object 7"/>
          <p:cNvPicPr/>
          <p:nvPr/>
        </p:nvPicPr>
        <p:blipFill>
          <a:blip r:embed="rId3" cstate="print"/>
          <a:stretch>
            <a:fillRect/>
          </a:stretch>
        </p:blipFill>
        <p:spPr>
          <a:xfrm>
            <a:off x="1607873" y="2914697"/>
            <a:ext cx="3919413" cy="2016494"/>
          </a:xfrm>
          <a:prstGeom prst="rect">
            <a:avLst/>
          </a:prstGeom>
        </p:spPr>
      </p:pic>
      <p:pic>
        <p:nvPicPr>
          <p:cNvPr id="8" name="object 8"/>
          <p:cNvPicPr/>
          <p:nvPr/>
        </p:nvPicPr>
        <p:blipFill>
          <a:blip r:embed="rId4" cstate="print"/>
          <a:stretch>
            <a:fillRect/>
          </a:stretch>
        </p:blipFill>
        <p:spPr>
          <a:xfrm>
            <a:off x="1712119" y="910781"/>
            <a:ext cx="2821781" cy="1819880"/>
          </a:xfrm>
          <a:prstGeom prst="rect">
            <a:avLst/>
          </a:prstGeom>
        </p:spPr>
      </p:pic>
      <p:pic>
        <p:nvPicPr>
          <p:cNvPr id="9" name="object 9"/>
          <p:cNvPicPr/>
          <p:nvPr/>
        </p:nvPicPr>
        <p:blipFill>
          <a:blip r:embed="rId5" cstate="print"/>
          <a:stretch>
            <a:fillRect/>
          </a:stretch>
        </p:blipFill>
        <p:spPr>
          <a:xfrm>
            <a:off x="6169819" y="2286000"/>
            <a:ext cx="1831181" cy="28574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8355" y="306614"/>
            <a:ext cx="3994785" cy="346851"/>
          </a:xfrm>
          <a:prstGeom prst="rect">
            <a:avLst/>
          </a:prstGeom>
        </p:spPr>
      </p:pic>
      <p:sp>
        <p:nvSpPr>
          <p:cNvPr id="3" name="object 3"/>
          <p:cNvSpPr txBox="1"/>
          <p:nvPr/>
        </p:nvSpPr>
        <p:spPr>
          <a:xfrm>
            <a:off x="2828449" y="246207"/>
            <a:ext cx="4000976" cy="384721"/>
          </a:xfrm>
          <a:prstGeom prst="rect">
            <a:avLst/>
          </a:prstGeom>
        </p:spPr>
        <p:txBody>
          <a:bodyPr vert="horz" wrap="square" lIns="0" tIns="0" rIns="0" bIns="0" rtlCol="0">
            <a:spAutoFit/>
          </a:bodyPr>
          <a:lstStyle/>
          <a:p>
            <a:pPr>
              <a:lnSpc>
                <a:spcPts val="2984"/>
              </a:lnSpc>
            </a:pPr>
            <a:r>
              <a:rPr sz="2700" b="1" spc="-4" dirty="0"/>
              <a:t>Bloqueio </a:t>
            </a:r>
            <a:r>
              <a:rPr sz="2700" b="1" dirty="0"/>
              <a:t>da</a:t>
            </a:r>
            <a:r>
              <a:rPr sz="2700" b="1" spc="-4" dirty="0"/>
              <a:t> Polispermia</a:t>
            </a:r>
            <a:endParaRPr sz="2700"/>
          </a:p>
        </p:txBody>
      </p:sp>
      <p:grpSp>
        <p:nvGrpSpPr>
          <p:cNvPr id="4" name="object 4"/>
          <p:cNvGrpSpPr/>
          <p:nvPr/>
        </p:nvGrpSpPr>
        <p:grpSpPr>
          <a:xfrm>
            <a:off x="1828800" y="1"/>
            <a:ext cx="5943600" cy="5031581"/>
            <a:chOff x="914400" y="0"/>
            <a:chExt cx="7924800" cy="6708775"/>
          </a:xfrm>
        </p:grpSpPr>
        <p:pic>
          <p:nvPicPr>
            <p:cNvPr id="5" name="object 5"/>
            <p:cNvPicPr/>
            <p:nvPr/>
          </p:nvPicPr>
          <p:blipFill>
            <a:blip r:embed="rId3" cstate="print"/>
            <a:stretch>
              <a:fillRect/>
            </a:stretch>
          </p:blipFill>
          <p:spPr>
            <a:xfrm>
              <a:off x="914400" y="184150"/>
              <a:ext cx="7924800" cy="6524625"/>
            </a:xfrm>
            <a:prstGeom prst="rect">
              <a:avLst/>
            </a:prstGeom>
          </p:spPr>
        </p:pic>
        <p:sp>
          <p:nvSpPr>
            <p:cNvPr id="6" name="object 6"/>
            <p:cNvSpPr/>
            <p:nvPr/>
          </p:nvSpPr>
          <p:spPr>
            <a:xfrm>
              <a:off x="5486400" y="0"/>
              <a:ext cx="2057400" cy="304800"/>
            </a:xfrm>
            <a:custGeom>
              <a:avLst/>
              <a:gdLst/>
              <a:ahLst/>
              <a:cxnLst/>
              <a:rect l="l" t="t" r="r" b="b"/>
              <a:pathLst>
                <a:path w="2057400" h="304800">
                  <a:moveTo>
                    <a:pt x="2057400" y="0"/>
                  </a:moveTo>
                  <a:lnTo>
                    <a:pt x="0" y="0"/>
                  </a:lnTo>
                  <a:lnTo>
                    <a:pt x="0" y="304800"/>
                  </a:lnTo>
                  <a:lnTo>
                    <a:pt x="2057400" y="304800"/>
                  </a:lnTo>
                  <a:lnTo>
                    <a:pt x="2057400" y="0"/>
                  </a:lnTo>
                  <a:close/>
                </a:path>
              </a:pathLst>
            </a:custGeom>
            <a:solidFill>
              <a:srgbClr val="FFFFFF"/>
            </a:solidFill>
          </p:spPr>
          <p:txBody>
            <a:bodyPr wrap="square" lIns="0" tIns="0" rIns="0" bIns="0" rtlCol="0"/>
            <a:lstStyle/>
            <a:p>
              <a:endParaRPr sz="1050"/>
            </a:p>
          </p:txBody>
        </p:sp>
      </p:grpSp>
      <p:sp>
        <p:nvSpPr>
          <p:cNvPr id="7" name="object 7"/>
          <p:cNvSpPr txBox="1"/>
          <p:nvPr/>
        </p:nvSpPr>
        <p:spPr>
          <a:xfrm>
            <a:off x="5317522" y="20193"/>
            <a:ext cx="1122521" cy="171201"/>
          </a:xfrm>
          <a:prstGeom prst="rect">
            <a:avLst/>
          </a:prstGeom>
        </p:spPr>
        <p:txBody>
          <a:bodyPr vert="horz" wrap="square" lIns="0" tIns="9525" rIns="0" bIns="0" rtlCol="0">
            <a:spAutoFit/>
          </a:bodyPr>
          <a:lstStyle/>
          <a:p>
            <a:pPr marL="9525">
              <a:spcBef>
                <a:spcPts val="75"/>
              </a:spcBef>
            </a:pPr>
            <a:r>
              <a:rPr sz="1050" dirty="0">
                <a:latin typeface="Microsoft Sans Serif"/>
                <a:cs typeface="Microsoft Sans Serif"/>
              </a:rPr>
              <a:t>espaço</a:t>
            </a:r>
            <a:r>
              <a:rPr sz="1050" spc="-53" dirty="0">
                <a:latin typeface="Microsoft Sans Serif"/>
                <a:cs typeface="Microsoft Sans Serif"/>
              </a:rPr>
              <a:t> </a:t>
            </a:r>
            <a:r>
              <a:rPr sz="1050" spc="-4" dirty="0">
                <a:latin typeface="Microsoft Sans Serif"/>
                <a:cs typeface="Microsoft Sans Serif"/>
              </a:rPr>
              <a:t>perivitelino</a:t>
            </a:r>
            <a:endParaRPr sz="1050">
              <a:latin typeface="Microsoft Sans Serif"/>
              <a:cs typeface="Microsoft Sans Serif"/>
            </a:endParaRPr>
          </a:p>
        </p:txBody>
      </p:sp>
      <p:sp>
        <p:nvSpPr>
          <p:cNvPr id="8" name="object 8"/>
          <p:cNvSpPr/>
          <p:nvPr/>
        </p:nvSpPr>
        <p:spPr>
          <a:xfrm>
            <a:off x="5314950" y="228599"/>
            <a:ext cx="2628900" cy="457200"/>
          </a:xfrm>
          <a:custGeom>
            <a:avLst/>
            <a:gdLst/>
            <a:ahLst/>
            <a:cxnLst/>
            <a:rect l="l" t="t" r="r" b="b"/>
            <a:pathLst>
              <a:path w="3505200" h="609600">
                <a:moveTo>
                  <a:pt x="1066800" y="0"/>
                </a:moveTo>
                <a:lnTo>
                  <a:pt x="0" y="0"/>
                </a:lnTo>
                <a:lnTo>
                  <a:pt x="0" y="76200"/>
                </a:lnTo>
                <a:lnTo>
                  <a:pt x="1066800" y="76200"/>
                </a:lnTo>
                <a:lnTo>
                  <a:pt x="1066800" y="0"/>
                </a:lnTo>
                <a:close/>
              </a:path>
              <a:path w="3505200" h="609600">
                <a:moveTo>
                  <a:pt x="3505200" y="304800"/>
                </a:moveTo>
                <a:lnTo>
                  <a:pt x="1447800" y="304800"/>
                </a:lnTo>
                <a:lnTo>
                  <a:pt x="1447800" y="609600"/>
                </a:lnTo>
                <a:lnTo>
                  <a:pt x="3505200" y="609600"/>
                </a:lnTo>
                <a:lnTo>
                  <a:pt x="3505200" y="304800"/>
                </a:lnTo>
                <a:close/>
              </a:path>
            </a:pathLst>
          </a:custGeom>
          <a:solidFill>
            <a:srgbClr val="FFFFFF"/>
          </a:solidFill>
        </p:spPr>
        <p:txBody>
          <a:bodyPr wrap="square" lIns="0" tIns="0" rIns="0" bIns="0" rtlCol="0"/>
          <a:lstStyle/>
          <a:p>
            <a:endParaRPr sz="1050"/>
          </a:p>
        </p:txBody>
      </p:sp>
      <p:sp>
        <p:nvSpPr>
          <p:cNvPr id="9" name="object 9"/>
          <p:cNvSpPr txBox="1"/>
          <p:nvPr/>
        </p:nvSpPr>
        <p:spPr>
          <a:xfrm>
            <a:off x="6460807" y="477583"/>
            <a:ext cx="850106" cy="171681"/>
          </a:xfrm>
          <a:prstGeom prst="rect">
            <a:avLst/>
          </a:prstGeom>
        </p:spPr>
        <p:txBody>
          <a:bodyPr vert="horz" wrap="square" lIns="0" tIns="10001" rIns="0" bIns="0" rtlCol="0">
            <a:spAutoFit/>
          </a:bodyPr>
          <a:lstStyle/>
          <a:p>
            <a:pPr marL="9525">
              <a:spcBef>
                <a:spcPts val="79"/>
              </a:spcBef>
            </a:pPr>
            <a:r>
              <a:rPr sz="1050" spc="-4" dirty="0">
                <a:latin typeface="Microsoft Sans Serif"/>
                <a:cs typeface="Microsoft Sans Serif"/>
              </a:rPr>
              <a:t>1°</a:t>
            </a:r>
            <a:r>
              <a:rPr sz="1050" spc="-23" dirty="0">
                <a:latin typeface="Microsoft Sans Serif"/>
                <a:cs typeface="Microsoft Sans Serif"/>
              </a:rPr>
              <a:t> </a:t>
            </a:r>
            <a:r>
              <a:rPr sz="1050" dirty="0">
                <a:latin typeface="Microsoft Sans Serif"/>
                <a:cs typeface="Microsoft Sans Serif"/>
              </a:rPr>
              <a:t>corpo</a:t>
            </a:r>
            <a:r>
              <a:rPr sz="1050" spc="-38" dirty="0">
                <a:latin typeface="Microsoft Sans Serif"/>
                <a:cs typeface="Microsoft Sans Serif"/>
              </a:rPr>
              <a:t> </a:t>
            </a:r>
            <a:r>
              <a:rPr sz="1050" dirty="0">
                <a:latin typeface="Microsoft Sans Serif"/>
                <a:cs typeface="Microsoft Sans Serif"/>
              </a:rPr>
              <a:t>polar</a:t>
            </a:r>
            <a:endParaRPr sz="1050">
              <a:latin typeface="Microsoft Sans Serif"/>
              <a:cs typeface="Microsoft Sans Serif"/>
            </a:endParaRPr>
          </a:p>
        </p:txBody>
      </p:sp>
      <p:sp>
        <p:nvSpPr>
          <p:cNvPr id="10" name="object 10"/>
          <p:cNvSpPr/>
          <p:nvPr/>
        </p:nvSpPr>
        <p:spPr>
          <a:xfrm>
            <a:off x="6743700" y="1028700"/>
            <a:ext cx="1200150" cy="228600"/>
          </a:xfrm>
          <a:custGeom>
            <a:avLst/>
            <a:gdLst/>
            <a:ahLst/>
            <a:cxnLst/>
            <a:rect l="l" t="t" r="r" b="b"/>
            <a:pathLst>
              <a:path w="1600200" h="304800">
                <a:moveTo>
                  <a:pt x="1600200" y="0"/>
                </a:moveTo>
                <a:lnTo>
                  <a:pt x="0" y="0"/>
                </a:lnTo>
                <a:lnTo>
                  <a:pt x="0" y="304800"/>
                </a:lnTo>
                <a:lnTo>
                  <a:pt x="1600200" y="304800"/>
                </a:lnTo>
                <a:lnTo>
                  <a:pt x="1600200" y="0"/>
                </a:lnTo>
                <a:close/>
              </a:path>
            </a:pathLst>
          </a:custGeom>
          <a:solidFill>
            <a:srgbClr val="FFFFFF"/>
          </a:solidFill>
        </p:spPr>
        <p:txBody>
          <a:bodyPr wrap="square" lIns="0" tIns="0" rIns="0" bIns="0" rtlCol="0"/>
          <a:lstStyle/>
          <a:p>
            <a:endParaRPr sz="1050"/>
          </a:p>
        </p:txBody>
      </p:sp>
      <p:sp>
        <p:nvSpPr>
          <p:cNvPr id="11" name="object 11"/>
          <p:cNvSpPr txBox="1"/>
          <p:nvPr/>
        </p:nvSpPr>
        <p:spPr>
          <a:xfrm>
            <a:off x="6803898" y="1049083"/>
            <a:ext cx="842010" cy="171681"/>
          </a:xfrm>
          <a:prstGeom prst="rect">
            <a:avLst/>
          </a:prstGeom>
        </p:spPr>
        <p:txBody>
          <a:bodyPr vert="horz" wrap="square" lIns="0" tIns="10001" rIns="0" bIns="0" rtlCol="0">
            <a:spAutoFit/>
          </a:bodyPr>
          <a:lstStyle/>
          <a:p>
            <a:pPr marL="9525">
              <a:spcBef>
                <a:spcPts val="79"/>
              </a:spcBef>
            </a:pPr>
            <a:r>
              <a:rPr sz="1050" dirty="0">
                <a:latin typeface="Microsoft Sans Serif"/>
                <a:cs typeface="Microsoft Sans Serif"/>
              </a:rPr>
              <a:t>zona</a:t>
            </a:r>
            <a:r>
              <a:rPr sz="1050" spc="-45" dirty="0">
                <a:latin typeface="Microsoft Sans Serif"/>
                <a:cs typeface="Microsoft Sans Serif"/>
              </a:rPr>
              <a:t> </a:t>
            </a:r>
            <a:r>
              <a:rPr sz="1050" spc="-4" dirty="0">
                <a:latin typeface="Microsoft Sans Serif"/>
                <a:cs typeface="Microsoft Sans Serif"/>
              </a:rPr>
              <a:t>pelúcida</a:t>
            </a:r>
            <a:endParaRPr sz="1050">
              <a:latin typeface="Microsoft Sans Serif"/>
              <a:cs typeface="Microsoft Sans Serif"/>
            </a:endParaRPr>
          </a:p>
        </p:txBody>
      </p:sp>
      <p:sp>
        <p:nvSpPr>
          <p:cNvPr id="12" name="object 12"/>
          <p:cNvSpPr/>
          <p:nvPr/>
        </p:nvSpPr>
        <p:spPr>
          <a:xfrm>
            <a:off x="6686550" y="1028699"/>
            <a:ext cx="1200150" cy="3143250"/>
          </a:xfrm>
          <a:custGeom>
            <a:avLst/>
            <a:gdLst/>
            <a:ahLst/>
            <a:cxnLst/>
            <a:rect l="l" t="t" r="r" b="b"/>
            <a:pathLst>
              <a:path w="1600200" h="4191000">
                <a:moveTo>
                  <a:pt x="76200" y="0"/>
                </a:moveTo>
                <a:lnTo>
                  <a:pt x="0" y="0"/>
                </a:lnTo>
                <a:lnTo>
                  <a:pt x="0" y="228600"/>
                </a:lnTo>
                <a:lnTo>
                  <a:pt x="76200" y="228600"/>
                </a:lnTo>
                <a:lnTo>
                  <a:pt x="76200" y="0"/>
                </a:lnTo>
                <a:close/>
              </a:path>
              <a:path w="1600200" h="4191000">
                <a:moveTo>
                  <a:pt x="1600200" y="3886200"/>
                </a:moveTo>
                <a:lnTo>
                  <a:pt x="0" y="3886200"/>
                </a:lnTo>
                <a:lnTo>
                  <a:pt x="0" y="4191000"/>
                </a:lnTo>
                <a:lnTo>
                  <a:pt x="1600200" y="4191000"/>
                </a:lnTo>
                <a:lnTo>
                  <a:pt x="1600200" y="3886200"/>
                </a:lnTo>
                <a:close/>
              </a:path>
            </a:pathLst>
          </a:custGeom>
          <a:solidFill>
            <a:srgbClr val="FFFFFF"/>
          </a:solidFill>
        </p:spPr>
        <p:txBody>
          <a:bodyPr wrap="square" lIns="0" tIns="0" rIns="0" bIns="0" rtlCol="0"/>
          <a:lstStyle/>
          <a:p>
            <a:endParaRPr sz="1050"/>
          </a:p>
        </p:txBody>
      </p:sp>
      <p:sp>
        <p:nvSpPr>
          <p:cNvPr id="13" name="object 13"/>
          <p:cNvSpPr txBox="1"/>
          <p:nvPr/>
        </p:nvSpPr>
        <p:spPr>
          <a:xfrm>
            <a:off x="6746749" y="3964496"/>
            <a:ext cx="752951" cy="171201"/>
          </a:xfrm>
          <a:prstGeom prst="rect">
            <a:avLst/>
          </a:prstGeom>
        </p:spPr>
        <p:txBody>
          <a:bodyPr vert="horz" wrap="square" lIns="0" tIns="9525" rIns="0" bIns="0" rtlCol="0">
            <a:spAutoFit/>
          </a:bodyPr>
          <a:lstStyle/>
          <a:p>
            <a:pPr marL="9525">
              <a:spcBef>
                <a:spcPts val="75"/>
              </a:spcBef>
            </a:pPr>
            <a:r>
              <a:rPr sz="1050" dirty="0">
                <a:latin typeface="Microsoft Sans Serif"/>
                <a:cs typeface="Microsoft Sans Serif"/>
              </a:rPr>
              <a:t>sptz</a:t>
            </a:r>
            <a:r>
              <a:rPr sz="1050" spc="-45" dirty="0">
                <a:latin typeface="Microsoft Sans Serif"/>
                <a:cs typeface="Microsoft Sans Serif"/>
              </a:rPr>
              <a:t> </a:t>
            </a:r>
            <a:r>
              <a:rPr sz="1050" spc="-4" dirty="0">
                <a:latin typeface="Microsoft Sans Serif"/>
                <a:cs typeface="Microsoft Sans Serif"/>
              </a:rPr>
              <a:t>excluso</a:t>
            </a:r>
            <a:endParaRPr sz="1050">
              <a:latin typeface="Microsoft Sans Serif"/>
              <a:cs typeface="Microsoft Sans Serif"/>
            </a:endParaRPr>
          </a:p>
        </p:txBody>
      </p:sp>
      <p:sp>
        <p:nvSpPr>
          <p:cNvPr id="14" name="object 14"/>
          <p:cNvSpPr/>
          <p:nvPr/>
        </p:nvSpPr>
        <p:spPr>
          <a:xfrm>
            <a:off x="2686050" y="342901"/>
            <a:ext cx="857250" cy="392906"/>
          </a:xfrm>
          <a:custGeom>
            <a:avLst/>
            <a:gdLst/>
            <a:ahLst/>
            <a:cxnLst/>
            <a:rect l="l" t="t" r="r" b="b"/>
            <a:pathLst>
              <a:path w="1143000" h="523875">
                <a:moveTo>
                  <a:pt x="1143000" y="0"/>
                </a:moveTo>
                <a:lnTo>
                  <a:pt x="0" y="0"/>
                </a:lnTo>
                <a:lnTo>
                  <a:pt x="0" y="523875"/>
                </a:lnTo>
                <a:lnTo>
                  <a:pt x="1143000" y="523875"/>
                </a:lnTo>
                <a:lnTo>
                  <a:pt x="1143000" y="0"/>
                </a:lnTo>
                <a:close/>
              </a:path>
            </a:pathLst>
          </a:custGeom>
          <a:solidFill>
            <a:srgbClr val="FFFFFF"/>
          </a:solidFill>
        </p:spPr>
        <p:txBody>
          <a:bodyPr wrap="square" lIns="0" tIns="0" rIns="0" bIns="0" rtlCol="0"/>
          <a:lstStyle/>
          <a:p>
            <a:endParaRPr sz="1050"/>
          </a:p>
        </p:txBody>
      </p:sp>
      <p:sp>
        <p:nvSpPr>
          <p:cNvPr id="15" name="object 15"/>
          <p:cNvSpPr txBox="1"/>
          <p:nvPr/>
        </p:nvSpPr>
        <p:spPr>
          <a:xfrm>
            <a:off x="2686050" y="342900"/>
            <a:ext cx="857250" cy="353462"/>
          </a:xfrm>
          <a:prstGeom prst="rect">
            <a:avLst/>
          </a:prstGeom>
        </p:spPr>
        <p:txBody>
          <a:bodyPr vert="horz" wrap="square" lIns="0" tIns="30004" rIns="0" bIns="0" rtlCol="0">
            <a:spAutoFit/>
          </a:bodyPr>
          <a:lstStyle/>
          <a:p>
            <a:pPr marL="68580">
              <a:spcBef>
                <a:spcPts val="236"/>
              </a:spcBef>
            </a:pPr>
            <a:r>
              <a:rPr sz="1050" dirty="0">
                <a:latin typeface="Microsoft Sans Serif"/>
                <a:cs typeface="Microsoft Sans Serif"/>
              </a:rPr>
              <a:t>membrana</a:t>
            </a:r>
            <a:endParaRPr sz="1050">
              <a:latin typeface="Microsoft Sans Serif"/>
              <a:cs typeface="Microsoft Sans Serif"/>
            </a:endParaRPr>
          </a:p>
          <a:p>
            <a:pPr marL="68580"/>
            <a:r>
              <a:rPr sz="1050" spc="-4" dirty="0">
                <a:latin typeface="Microsoft Sans Serif"/>
                <a:cs typeface="Microsoft Sans Serif"/>
              </a:rPr>
              <a:t>plasmática</a:t>
            </a:r>
            <a:endParaRPr sz="1050">
              <a:latin typeface="Microsoft Sans Serif"/>
              <a:cs typeface="Microsoft Sans Serif"/>
            </a:endParaRPr>
          </a:p>
        </p:txBody>
      </p:sp>
      <p:grpSp>
        <p:nvGrpSpPr>
          <p:cNvPr id="16" name="object 16"/>
          <p:cNvGrpSpPr/>
          <p:nvPr/>
        </p:nvGrpSpPr>
        <p:grpSpPr>
          <a:xfrm>
            <a:off x="1600200" y="457201"/>
            <a:ext cx="2114550" cy="3021806"/>
            <a:chOff x="609600" y="609600"/>
            <a:chExt cx="2819400" cy="4029075"/>
          </a:xfrm>
        </p:grpSpPr>
        <p:sp>
          <p:nvSpPr>
            <p:cNvPr id="17" name="object 17"/>
            <p:cNvSpPr/>
            <p:nvPr/>
          </p:nvSpPr>
          <p:spPr>
            <a:xfrm>
              <a:off x="3200400" y="609600"/>
              <a:ext cx="228600" cy="152400"/>
            </a:xfrm>
            <a:custGeom>
              <a:avLst/>
              <a:gdLst/>
              <a:ahLst/>
              <a:cxnLst/>
              <a:rect l="l" t="t" r="r" b="b"/>
              <a:pathLst>
                <a:path w="228600" h="152400">
                  <a:moveTo>
                    <a:pt x="228600" y="0"/>
                  </a:moveTo>
                  <a:lnTo>
                    <a:pt x="0" y="0"/>
                  </a:lnTo>
                  <a:lnTo>
                    <a:pt x="0" y="152400"/>
                  </a:lnTo>
                  <a:lnTo>
                    <a:pt x="228600" y="152400"/>
                  </a:lnTo>
                  <a:lnTo>
                    <a:pt x="228600" y="0"/>
                  </a:lnTo>
                  <a:close/>
                </a:path>
              </a:pathLst>
            </a:custGeom>
            <a:solidFill>
              <a:srgbClr val="FFFFFF"/>
            </a:solidFill>
          </p:spPr>
          <p:txBody>
            <a:bodyPr wrap="square" lIns="0" tIns="0" rIns="0" bIns="0" rtlCol="0"/>
            <a:lstStyle/>
            <a:p>
              <a:endParaRPr sz="1050"/>
            </a:p>
          </p:txBody>
        </p:sp>
        <p:sp>
          <p:nvSpPr>
            <p:cNvPr id="18" name="object 18"/>
            <p:cNvSpPr/>
            <p:nvPr/>
          </p:nvSpPr>
          <p:spPr>
            <a:xfrm>
              <a:off x="914400" y="4114800"/>
              <a:ext cx="1371600" cy="381000"/>
            </a:xfrm>
            <a:custGeom>
              <a:avLst/>
              <a:gdLst/>
              <a:ahLst/>
              <a:cxnLst/>
              <a:rect l="l" t="t" r="r" b="b"/>
              <a:pathLst>
                <a:path w="1371600" h="381000">
                  <a:moveTo>
                    <a:pt x="1371600" y="0"/>
                  </a:moveTo>
                  <a:lnTo>
                    <a:pt x="0" y="0"/>
                  </a:lnTo>
                  <a:lnTo>
                    <a:pt x="0" y="381000"/>
                  </a:lnTo>
                  <a:lnTo>
                    <a:pt x="1371600" y="381000"/>
                  </a:lnTo>
                  <a:lnTo>
                    <a:pt x="1371600" y="0"/>
                  </a:lnTo>
                  <a:close/>
                </a:path>
              </a:pathLst>
            </a:custGeom>
            <a:solidFill>
              <a:srgbClr val="FFFFFF"/>
            </a:solidFill>
          </p:spPr>
          <p:txBody>
            <a:bodyPr wrap="square" lIns="0" tIns="0" rIns="0" bIns="0" rtlCol="0"/>
            <a:lstStyle/>
            <a:p>
              <a:endParaRPr sz="1050"/>
            </a:p>
          </p:txBody>
        </p:sp>
        <p:sp>
          <p:nvSpPr>
            <p:cNvPr id="19" name="object 19"/>
            <p:cNvSpPr/>
            <p:nvPr/>
          </p:nvSpPr>
          <p:spPr>
            <a:xfrm>
              <a:off x="914400" y="4114800"/>
              <a:ext cx="1371600" cy="381000"/>
            </a:xfrm>
            <a:custGeom>
              <a:avLst/>
              <a:gdLst/>
              <a:ahLst/>
              <a:cxnLst/>
              <a:rect l="l" t="t" r="r" b="b"/>
              <a:pathLst>
                <a:path w="1371600" h="381000">
                  <a:moveTo>
                    <a:pt x="0" y="381000"/>
                  </a:moveTo>
                  <a:lnTo>
                    <a:pt x="1371600" y="381000"/>
                  </a:lnTo>
                  <a:lnTo>
                    <a:pt x="1371600" y="0"/>
                  </a:lnTo>
                  <a:lnTo>
                    <a:pt x="0" y="0"/>
                  </a:lnTo>
                  <a:lnTo>
                    <a:pt x="0" y="381000"/>
                  </a:lnTo>
                  <a:close/>
                </a:path>
              </a:pathLst>
            </a:custGeom>
            <a:ln w="9525">
              <a:solidFill>
                <a:srgbClr val="FFFFFF"/>
              </a:solidFill>
            </a:ln>
          </p:spPr>
          <p:txBody>
            <a:bodyPr wrap="square" lIns="0" tIns="0" rIns="0" bIns="0" rtlCol="0"/>
            <a:lstStyle/>
            <a:p>
              <a:endParaRPr sz="1050"/>
            </a:p>
          </p:txBody>
        </p:sp>
        <p:sp>
          <p:nvSpPr>
            <p:cNvPr id="20" name="object 20"/>
            <p:cNvSpPr/>
            <p:nvPr/>
          </p:nvSpPr>
          <p:spPr>
            <a:xfrm>
              <a:off x="609600" y="4114800"/>
              <a:ext cx="1600200" cy="523875"/>
            </a:xfrm>
            <a:custGeom>
              <a:avLst/>
              <a:gdLst/>
              <a:ahLst/>
              <a:cxnLst/>
              <a:rect l="l" t="t" r="r" b="b"/>
              <a:pathLst>
                <a:path w="1600200" h="523875">
                  <a:moveTo>
                    <a:pt x="1600200" y="0"/>
                  </a:moveTo>
                  <a:lnTo>
                    <a:pt x="0" y="0"/>
                  </a:lnTo>
                  <a:lnTo>
                    <a:pt x="0" y="523875"/>
                  </a:lnTo>
                  <a:lnTo>
                    <a:pt x="1600200" y="523875"/>
                  </a:lnTo>
                  <a:lnTo>
                    <a:pt x="1600200" y="0"/>
                  </a:lnTo>
                  <a:close/>
                </a:path>
              </a:pathLst>
            </a:custGeom>
            <a:solidFill>
              <a:srgbClr val="FFFFFF"/>
            </a:solidFill>
          </p:spPr>
          <p:txBody>
            <a:bodyPr wrap="square" lIns="0" tIns="0" rIns="0" bIns="0" rtlCol="0"/>
            <a:lstStyle/>
            <a:p>
              <a:endParaRPr sz="1050"/>
            </a:p>
          </p:txBody>
        </p:sp>
      </p:grpSp>
      <p:sp>
        <p:nvSpPr>
          <p:cNvPr id="21" name="object 21"/>
          <p:cNvSpPr txBox="1"/>
          <p:nvPr/>
        </p:nvSpPr>
        <p:spPr>
          <a:xfrm>
            <a:off x="3371850" y="1085850"/>
            <a:ext cx="685800" cy="353462"/>
          </a:xfrm>
          <a:prstGeom prst="rect">
            <a:avLst/>
          </a:prstGeom>
          <a:solidFill>
            <a:srgbClr val="AC0A41"/>
          </a:solidFill>
        </p:spPr>
        <p:txBody>
          <a:bodyPr vert="horz" wrap="square" lIns="0" tIns="30004" rIns="0" bIns="0" rtlCol="0">
            <a:spAutoFit/>
          </a:bodyPr>
          <a:lstStyle/>
          <a:p>
            <a:pPr marL="69056" marR="113348">
              <a:spcBef>
                <a:spcPts val="236"/>
              </a:spcBef>
            </a:pPr>
            <a:r>
              <a:rPr sz="1050" spc="-8" dirty="0">
                <a:solidFill>
                  <a:srgbClr val="FFFF00"/>
                </a:solidFill>
                <a:latin typeface="Microsoft Sans Serif"/>
                <a:cs typeface="Microsoft Sans Serif"/>
              </a:rPr>
              <a:t>glânulos  </a:t>
            </a:r>
            <a:r>
              <a:rPr sz="1050" spc="-4" dirty="0">
                <a:solidFill>
                  <a:srgbClr val="FFFF00"/>
                </a:solidFill>
                <a:latin typeface="Microsoft Sans Serif"/>
                <a:cs typeface="Microsoft Sans Serif"/>
              </a:rPr>
              <a:t>corticais</a:t>
            </a:r>
            <a:endParaRPr sz="1050">
              <a:latin typeface="Microsoft Sans Serif"/>
              <a:cs typeface="Microsoft Sans Serif"/>
            </a:endParaRPr>
          </a:p>
        </p:txBody>
      </p:sp>
      <p:sp>
        <p:nvSpPr>
          <p:cNvPr id="22" name="object 22"/>
          <p:cNvSpPr txBox="1">
            <a:spLocks noGrp="1"/>
          </p:cNvSpPr>
          <p:nvPr>
            <p:ph type="title" idx="4294967295"/>
          </p:nvPr>
        </p:nvSpPr>
        <p:spPr>
          <a:xfrm>
            <a:off x="5187950" y="863600"/>
            <a:ext cx="3956050" cy="298450"/>
          </a:xfrm>
          <a:prstGeom prst="rect">
            <a:avLst/>
          </a:prstGeom>
        </p:spPr>
        <p:txBody>
          <a:bodyPr spcFirstLastPara="1" vert="horz" wrap="square" lIns="0" tIns="9525" rIns="0" bIns="0" rtlCol="0" anchor="b" anchorCtr="0">
            <a:spAutoFit/>
          </a:bodyPr>
          <a:lstStyle/>
          <a:p>
            <a:pPr marL="9525">
              <a:spcBef>
                <a:spcPts val="75"/>
              </a:spcBef>
            </a:pPr>
            <a:r>
              <a:rPr dirty="0"/>
              <a:t>-</a:t>
            </a:r>
            <a:r>
              <a:rPr spc="11" dirty="0"/>
              <a:t> </a:t>
            </a:r>
            <a:r>
              <a:rPr spc="-8" dirty="0"/>
              <a:t>Bloqueio</a:t>
            </a:r>
            <a:r>
              <a:rPr spc="41" dirty="0"/>
              <a:t> </a:t>
            </a:r>
            <a:r>
              <a:rPr sz="1500" dirty="0"/>
              <a:t>da</a:t>
            </a:r>
            <a:r>
              <a:rPr sz="1500" spc="90" dirty="0"/>
              <a:t> </a:t>
            </a:r>
            <a:r>
              <a:rPr spc="-8" dirty="0"/>
              <a:t>polispermia</a:t>
            </a:r>
            <a:endParaRPr sz="1500"/>
          </a:p>
        </p:txBody>
      </p:sp>
      <p:sp>
        <p:nvSpPr>
          <p:cNvPr id="23" name="object 23"/>
          <p:cNvSpPr txBox="1"/>
          <p:nvPr/>
        </p:nvSpPr>
        <p:spPr>
          <a:xfrm>
            <a:off x="2171700" y="1482328"/>
            <a:ext cx="685800" cy="253435"/>
          </a:xfrm>
          <a:prstGeom prst="rect">
            <a:avLst/>
          </a:prstGeom>
          <a:solidFill>
            <a:srgbClr val="FFFFFF"/>
          </a:solidFill>
        </p:spPr>
        <p:txBody>
          <a:bodyPr vert="horz" wrap="square" lIns="0" tIns="90964" rIns="0" bIns="0" rtlCol="0">
            <a:spAutoFit/>
          </a:bodyPr>
          <a:lstStyle/>
          <a:p>
            <a:pPr marL="68580">
              <a:spcBef>
                <a:spcPts val="716"/>
              </a:spcBef>
            </a:pPr>
            <a:r>
              <a:rPr sz="1050" spc="-4" dirty="0">
                <a:latin typeface="Microsoft Sans Serif"/>
                <a:cs typeface="Microsoft Sans Serif"/>
              </a:rPr>
              <a:t>ligação</a:t>
            </a:r>
            <a:endParaRPr sz="1050">
              <a:latin typeface="Microsoft Sans Serif"/>
              <a:cs typeface="Microsoft Sans Serif"/>
            </a:endParaRPr>
          </a:p>
        </p:txBody>
      </p:sp>
      <p:sp>
        <p:nvSpPr>
          <p:cNvPr id="24" name="object 24"/>
          <p:cNvSpPr txBox="1"/>
          <p:nvPr/>
        </p:nvSpPr>
        <p:spPr>
          <a:xfrm>
            <a:off x="1659255" y="3106960"/>
            <a:ext cx="961073" cy="332783"/>
          </a:xfrm>
          <a:prstGeom prst="rect">
            <a:avLst/>
          </a:prstGeom>
        </p:spPr>
        <p:txBody>
          <a:bodyPr vert="horz" wrap="square" lIns="0" tIns="9525" rIns="0" bIns="0" rtlCol="0">
            <a:spAutoFit/>
          </a:bodyPr>
          <a:lstStyle/>
          <a:p>
            <a:pPr marL="9525">
              <a:spcBef>
                <a:spcPts val="75"/>
              </a:spcBef>
            </a:pPr>
            <a:r>
              <a:rPr sz="1050" spc="8" dirty="0">
                <a:latin typeface="Microsoft Sans Serif"/>
                <a:cs typeface="Microsoft Sans Serif"/>
              </a:rPr>
              <a:t>início</a:t>
            </a:r>
            <a:r>
              <a:rPr sz="1050" spc="-38" dirty="0">
                <a:latin typeface="Microsoft Sans Serif"/>
                <a:cs typeface="Microsoft Sans Serif"/>
              </a:rPr>
              <a:t> </a:t>
            </a:r>
            <a:r>
              <a:rPr sz="1050" dirty="0">
                <a:latin typeface="Microsoft Sans Serif"/>
                <a:cs typeface="Microsoft Sans Serif"/>
              </a:rPr>
              <a:t>da</a:t>
            </a:r>
            <a:r>
              <a:rPr sz="1050" spc="-23" dirty="0">
                <a:latin typeface="Microsoft Sans Serif"/>
                <a:cs typeface="Microsoft Sans Serif"/>
              </a:rPr>
              <a:t> </a:t>
            </a:r>
            <a:r>
              <a:rPr sz="1050" dirty="0">
                <a:latin typeface="Microsoft Sans Serif"/>
                <a:cs typeface="Microsoft Sans Serif"/>
              </a:rPr>
              <a:t>reação</a:t>
            </a:r>
            <a:endParaRPr sz="1050">
              <a:latin typeface="Microsoft Sans Serif"/>
              <a:cs typeface="Microsoft Sans Serif"/>
            </a:endParaRPr>
          </a:p>
          <a:p>
            <a:pPr marL="9525">
              <a:spcBef>
                <a:spcPts val="4"/>
              </a:spcBef>
            </a:pPr>
            <a:r>
              <a:rPr sz="1050" spc="-4" dirty="0">
                <a:latin typeface="Microsoft Sans Serif"/>
                <a:cs typeface="Microsoft Sans Serif"/>
              </a:rPr>
              <a:t>acrossomal</a:t>
            </a:r>
            <a:endParaRPr sz="1050">
              <a:latin typeface="Microsoft Sans Serif"/>
              <a:cs typeface="Microsoft Sans Serif"/>
            </a:endParaRPr>
          </a:p>
        </p:txBody>
      </p:sp>
      <p:sp>
        <p:nvSpPr>
          <p:cNvPr id="25" name="object 25"/>
          <p:cNvSpPr txBox="1"/>
          <p:nvPr/>
        </p:nvSpPr>
        <p:spPr>
          <a:xfrm>
            <a:off x="2057400" y="3768328"/>
            <a:ext cx="1032510" cy="519373"/>
          </a:xfrm>
          <a:prstGeom prst="rect">
            <a:avLst/>
          </a:prstGeom>
          <a:solidFill>
            <a:srgbClr val="FFFFFF"/>
          </a:solidFill>
        </p:spPr>
        <p:txBody>
          <a:bodyPr vert="horz" wrap="square" lIns="0" tIns="34290" rIns="0" bIns="0" rtlCol="0">
            <a:spAutoFit/>
          </a:bodyPr>
          <a:lstStyle/>
          <a:p>
            <a:pPr marL="68580" marR="237649">
              <a:spcBef>
                <a:spcPts val="270"/>
              </a:spcBef>
            </a:pPr>
            <a:r>
              <a:rPr sz="1050" dirty="0">
                <a:latin typeface="Microsoft Sans Serif"/>
                <a:cs typeface="Microsoft Sans Serif"/>
              </a:rPr>
              <a:t>continua</a:t>
            </a:r>
            <a:r>
              <a:rPr sz="1050" spc="-8" dirty="0">
                <a:latin typeface="Microsoft Sans Serif"/>
                <a:cs typeface="Microsoft Sans Serif"/>
              </a:rPr>
              <a:t>ç</a:t>
            </a:r>
            <a:r>
              <a:rPr sz="1050" spc="-11" dirty="0">
                <a:latin typeface="Microsoft Sans Serif"/>
                <a:cs typeface="Microsoft Sans Serif"/>
              </a:rPr>
              <a:t>ã</a:t>
            </a:r>
            <a:r>
              <a:rPr sz="1050" dirty="0">
                <a:latin typeface="Microsoft Sans Serif"/>
                <a:cs typeface="Microsoft Sans Serif"/>
              </a:rPr>
              <a:t>o  da reação </a:t>
            </a:r>
            <a:r>
              <a:rPr sz="1050" spc="4" dirty="0">
                <a:latin typeface="Microsoft Sans Serif"/>
                <a:cs typeface="Microsoft Sans Serif"/>
              </a:rPr>
              <a:t> </a:t>
            </a:r>
            <a:r>
              <a:rPr sz="1050" spc="-4" dirty="0">
                <a:latin typeface="Microsoft Sans Serif"/>
                <a:cs typeface="Microsoft Sans Serif"/>
              </a:rPr>
              <a:t>acrossomal</a:t>
            </a:r>
            <a:endParaRPr sz="1050">
              <a:latin typeface="Microsoft Sans Serif"/>
              <a:cs typeface="Microsoft Sans Serif"/>
            </a:endParaRPr>
          </a:p>
        </p:txBody>
      </p:sp>
      <p:grpSp>
        <p:nvGrpSpPr>
          <p:cNvPr id="26" name="object 26"/>
          <p:cNvGrpSpPr/>
          <p:nvPr/>
        </p:nvGrpSpPr>
        <p:grpSpPr>
          <a:xfrm>
            <a:off x="3486150" y="4168378"/>
            <a:ext cx="1314450" cy="235744"/>
            <a:chOff x="3124200" y="5557837"/>
            <a:chExt cx="1752600" cy="314325"/>
          </a:xfrm>
        </p:grpSpPr>
        <p:sp>
          <p:nvSpPr>
            <p:cNvPr id="27" name="object 27"/>
            <p:cNvSpPr/>
            <p:nvPr/>
          </p:nvSpPr>
          <p:spPr>
            <a:xfrm>
              <a:off x="3200400" y="5562600"/>
              <a:ext cx="1371600" cy="304800"/>
            </a:xfrm>
            <a:custGeom>
              <a:avLst/>
              <a:gdLst/>
              <a:ahLst/>
              <a:cxnLst/>
              <a:rect l="l" t="t" r="r" b="b"/>
              <a:pathLst>
                <a:path w="1371600" h="304800">
                  <a:moveTo>
                    <a:pt x="0" y="304800"/>
                  </a:moveTo>
                  <a:lnTo>
                    <a:pt x="1371600" y="304800"/>
                  </a:lnTo>
                  <a:lnTo>
                    <a:pt x="1371600" y="0"/>
                  </a:lnTo>
                  <a:lnTo>
                    <a:pt x="0" y="0"/>
                  </a:lnTo>
                  <a:lnTo>
                    <a:pt x="0" y="304800"/>
                  </a:lnTo>
                  <a:close/>
                </a:path>
              </a:pathLst>
            </a:custGeom>
            <a:ln w="9525">
              <a:solidFill>
                <a:srgbClr val="BB2C00"/>
              </a:solidFill>
            </a:ln>
          </p:spPr>
          <p:txBody>
            <a:bodyPr wrap="square" lIns="0" tIns="0" rIns="0" bIns="0" rtlCol="0"/>
            <a:lstStyle/>
            <a:p>
              <a:endParaRPr sz="1050"/>
            </a:p>
          </p:txBody>
        </p:sp>
        <p:sp>
          <p:nvSpPr>
            <p:cNvPr id="28" name="object 28"/>
            <p:cNvSpPr/>
            <p:nvPr/>
          </p:nvSpPr>
          <p:spPr>
            <a:xfrm>
              <a:off x="3124200" y="5562600"/>
              <a:ext cx="1752600" cy="304800"/>
            </a:xfrm>
            <a:custGeom>
              <a:avLst/>
              <a:gdLst/>
              <a:ahLst/>
              <a:cxnLst/>
              <a:rect l="l" t="t" r="r" b="b"/>
              <a:pathLst>
                <a:path w="1752600" h="304800">
                  <a:moveTo>
                    <a:pt x="1752600" y="0"/>
                  </a:moveTo>
                  <a:lnTo>
                    <a:pt x="0" y="0"/>
                  </a:lnTo>
                  <a:lnTo>
                    <a:pt x="0" y="304800"/>
                  </a:lnTo>
                  <a:lnTo>
                    <a:pt x="1752600" y="304800"/>
                  </a:lnTo>
                  <a:lnTo>
                    <a:pt x="1752600" y="0"/>
                  </a:lnTo>
                  <a:close/>
                </a:path>
              </a:pathLst>
            </a:custGeom>
            <a:solidFill>
              <a:srgbClr val="D70D51"/>
            </a:solidFill>
          </p:spPr>
          <p:txBody>
            <a:bodyPr wrap="square" lIns="0" tIns="0" rIns="0" bIns="0" rtlCol="0"/>
            <a:lstStyle/>
            <a:p>
              <a:endParaRPr sz="1050"/>
            </a:p>
          </p:txBody>
        </p:sp>
      </p:grpSp>
      <p:sp>
        <p:nvSpPr>
          <p:cNvPr id="29" name="object 29"/>
          <p:cNvSpPr txBox="1"/>
          <p:nvPr/>
        </p:nvSpPr>
        <p:spPr>
          <a:xfrm>
            <a:off x="3486150" y="4193057"/>
            <a:ext cx="1314450" cy="171681"/>
          </a:xfrm>
          <a:prstGeom prst="rect">
            <a:avLst/>
          </a:prstGeom>
        </p:spPr>
        <p:txBody>
          <a:bodyPr vert="horz" wrap="square" lIns="0" tIns="10001" rIns="0" bIns="0" rtlCol="0">
            <a:spAutoFit/>
          </a:bodyPr>
          <a:lstStyle/>
          <a:p>
            <a:pPr marL="69056">
              <a:spcBef>
                <a:spcPts val="79"/>
              </a:spcBef>
            </a:pPr>
            <a:r>
              <a:rPr sz="1050" dirty="0">
                <a:solidFill>
                  <a:srgbClr val="FFFF00"/>
                </a:solidFill>
                <a:latin typeface="Microsoft Sans Serif"/>
                <a:cs typeface="Microsoft Sans Serif"/>
              </a:rPr>
              <a:t>reação</a:t>
            </a:r>
            <a:r>
              <a:rPr sz="1050" spc="-38" dirty="0">
                <a:solidFill>
                  <a:srgbClr val="FFFF00"/>
                </a:solidFill>
                <a:latin typeface="Microsoft Sans Serif"/>
                <a:cs typeface="Microsoft Sans Serif"/>
              </a:rPr>
              <a:t> </a:t>
            </a:r>
            <a:r>
              <a:rPr sz="1050" spc="-4" dirty="0">
                <a:solidFill>
                  <a:srgbClr val="FFFF00"/>
                </a:solidFill>
                <a:latin typeface="Microsoft Sans Serif"/>
                <a:cs typeface="Microsoft Sans Serif"/>
              </a:rPr>
              <a:t>acrossomal</a:t>
            </a:r>
            <a:endParaRPr sz="1050">
              <a:latin typeface="Microsoft Sans Serif"/>
              <a:cs typeface="Microsoft Sans Serif"/>
            </a:endParaRPr>
          </a:p>
        </p:txBody>
      </p:sp>
      <p:grpSp>
        <p:nvGrpSpPr>
          <p:cNvPr id="30" name="object 30"/>
          <p:cNvGrpSpPr/>
          <p:nvPr/>
        </p:nvGrpSpPr>
        <p:grpSpPr>
          <a:xfrm>
            <a:off x="5160169" y="4225528"/>
            <a:ext cx="914400" cy="210979"/>
            <a:chOff x="5356225" y="5634037"/>
            <a:chExt cx="1219200" cy="281305"/>
          </a:xfrm>
        </p:grpSpPr>
        <p:sp>
          <p:nvSpPr>
            <p:cNvPr id="31" name="object 31"/>
            <p:cNvSpPr/>
            <p:nvPr/>
          </p:nvSpPr>
          <p:spPr>
            <a:xfrm>
              <a:off x="5486400" y="5638800"/>
              <a:ext cx="990600" cy="228600"/>
            </a:xfrm>
            <a:custGeom>
              <a:avLst/>
              <a:gdLst/>
              <a:ahLst/>
              <a:cxnLst/>
              <a:rect l="l" t="t" r="r" b="b"/>
              <a:pathLst>
                <a:path w="990600" h="228600">
                  <a:moveTo>
                    <a:pt x="0" y="228600"/>
                  </a:moveTo>
                  <a:lnTo>
                    <a:pt x="990600" y="228600"/>
                  </a:lnTo>
                  <a:lnTo>
                    <a:pt x="990600" y="0"/>
                  </a:lnTo>
                  <a:lnTo>
                    <a:pt x="0" y="0"/>
                  </a:lnTo>
                  <a:lnTo>
                    <a:pt x="0" y="228600"/>
                  </a:lnTo>
                  <a:close/>
                </a:path>
              </a:pathLst>
            </a:custGeom>
            <a:ln w="9525">
              <a:solidFill>
                <a:srgbClr val="BB2C00"/>
              </a:solidFill>
            </a:ln>
          </p:spPr>
          <p:txBody>
            <a:bodyPr wrap="square" lIns="0" tIns="0" rIns="0" bIns="0" rtlCol="0"/>
            <a:lstStyle/>
            <a:p>
              <a:endParaRPr sz="1050"/>
            </a:p>
          </p:txBody>
        </p:sp>
        <p:sp>
          <p:nvSpPr>
            <p:cNvPr id="32" name="object 32"/>
            <p:cNvSpPr/>
            <p:nvPr/>
          </p:nvSpPr>
          <p:spPr>
            <a:xfrm>
              <a:off x="5356225" y="5638800"/>
              <a:ext cx="1219200" cy="276225"/>
            </a:xfrm>
            <a:custGeom>
              <a:avLst/>
              <a:gdLst/>
              <a:ahLst/>
              <a:cxnLst/>
              <a:rect l="l" t="t" r="r" b="b"/>
              <a:pathLst>
                <a:path w="1219200" h="276225">
                  <a:moveTo>
                    <a:pt x="1219200" y="0"/>
                  </a:moveTo>
                  <a:lnTo>
                    <a:pt x="0" y="0"/>
                  </a:lnTo>
                  <a:lnTo>
                    <a:pt x="0" y="276225"/>
                  </a:lnTo>
                  <a:lnTo>
                    <a:pt x="1219200" y="276225"/>
                  </a:lnTo>
                  <a:lnTo>
                    <a:pt x="1219200" y="0"/>
                  </a:lnTo>
                  <a:close/>
                </a:path>
              </a:pathLst>
            </a:custGeom>
            <a:solidFill>
              <a:srgbClr val="D70D51"/>
            </a:solidFill>
          </p:spPr>
          <p:txBody>
            <a:bodyPr wrap="square" lIns="0" tIns="0" rIns="0" bIns="0" rtlCol="0"/>
            <a:lstStyle/>
            <a:p>
              <a:endParaRPr sz="1050"/>
            </a:p>
          </p:txBody>
        </p:sp>
      </p:grpSp>
      <p:sp>
        <p:nvSpPr>
          <p:cNvPr id="33" name="object 33"/>
          <p:cNvSpPr txBox="1"/>
          <p:nvPr/>
        </p:nvSpPr>
        <p:spPr>
          <a:xfrm>
            <a:off x="5160169" y="4251351"/>
            <a:ext cx="914400" cy="148117"/>
          </a:xfrm>
          <a:prstGeom prst="rect">
            <a:avLst/>
          </a:prstGeom>
        </p:spPr>
        <p:txBody>
          <a:bodyPr vert="horz" wrap="square" lIns="0" tIns="9525" rIns="0" bIns="0" rtlCol="0">
            <a:spAutoFit/>
          </a:bodyPr>
          <a:lstStyle/>
          <a:p>
            <a:pPr marL="69056">
              <a:spcBef>
                <a:spcPts val="75"/>
              </a:spcBef>
            </a:pPr>
            <a:r>
              <a:rPr sz="900" dirty="0">
                <a:solidFill>
                  <a:srgbClr val="FFFF00"/>
                </a:solidFill>
                <a:latin typeface="Microsoft Sans Serif"/>
                <a:cs typeface="Microsoft Sans Serif"/>
              </a:rPr>
              <a:t>penetração</a:t>
            </a:r>
            <a:r>
              <a:rPr sz="900" spc="-49" dirty="0">
                <a:solidFill>
                  <a:srgbClr val="FFFF00"/>
                </a:solidFill>
                <a:latin typeface="Microsoft Sans Serif"/>
                <a:cs typeface="Microsoft Sans Serif"/>
              </a:rPr>
              <a:t> </a:t>
            </a:r>
            <a:r>
              <a:rPr sz="900" dirty="0">
                <a:solidFill>
                  <a:srgbClr val="FFFF00"/>
                </a:solidFill>
                <a:latin typeface="Microsoft Sans Serif"/>
                <a:cs typeface="Microsoft Sans Serif"/>
              </a:rPr>
              <a:t>ZP</a:t>
            </a:r>
            <a:endParaRPr sz="900">
              <a:latin typeface="Microsoft Sans Serif"/>
              <a:cs typeface="Microsoft Sans Serif"/>
            </a:endParaRPr>
          </a:p>
        </p:txBody>
      </p:sp>
      <p:grpSp>
        <p:nvGrpSpPr>
          <p:cNvPr id="34" name="object 34"/>
          <p:cNvGrpSpPr/>
          <p:nvPr/>
        </p:nvGrpSpPr>
        <p:grpSpPr>
          <a:xfrm>
            <a:off x="6911578" y="1539478"/>
            <a:ext cx="978694" cy="1550194"/>
            <a:chOff x="7691437" y="2052637"/>
            <a:chExt cx="1304925" cy="2066925"/>
          </a:xfrm>
        </p:grpSpPr>
        <p:sp>
          <p:nvSpPr>
            <p:cNvPr id="35" name="object 35"/>
            <p:cNvSpPr/>
            <p:nvPr/>
          </p:nvSpPr>
          <p:spPr>
            <a:xfrm>
              <a:off x="7696200" y="3886200"/>
              <a:ext cx="1295400" cy="228600"/>
            </a:xfrm>
            <a:custGeom>
              <a:avLst/>
              <a:gdLst/>
              <a:ahLst/>
              <a:cxnLst/>
              <a:rect l="l" t="t" r="r" b="b"/>
              <a:pathLst>
                <a:path w="1295400" h="228600">
                  <a:moveTo>
                    <a:pt x="1295400" y="0"/>
                  </a:moveTo>
                  <a:lnTo>
                    <a:pt x="0" y="0"/>
                  </a:lnTo>
                  <a:lnTo>
                    <a:pt x="0" y="228600"/>
                  </a:lnTo>
                  <a:lnTo>
                    <a:pt x="1295400" y="228600"/>
                  </a:lnTo>
                  <a:lnTo>
                    <a:pt x="1295400" y="0"/>
                  </a:lnTo>
                  <a:close/>
                </a:path>
              </a:pathLst>
            </a:custGeom>
            <a:solidFill>
              <a:srgbClr val="FFFFFF"/>
            </a:solidFill>
          </p:spPr>
          <p:txBody>
            <a:bodyPr wrap="square" lIns="0" tIns="0" rIns="0" bIns="0" rtlCol="0"/>
            <a:lstStyle/>
            <a:p>
              <a:endParaRPr sz="1050"/>
            </a:p>
          </p:txBody>
        </p:sp>
        <p:sp>
          <p:nvSpPr>
            <p:cNvPr id="36" name="object 36"/>
            <p:cNvSpPr/>
            <p:nvPr/>
          </p:nvSpPr>
          <p:spPr>
            <a:xfrm>
              <a:off x="7696200" y="3886200"/>
              <a:ext cx="1295400" cy="228600"/>
            </a:xfrm>
            <a:custGeom>
              <a:avLst/>
              <a:gdLst/>
              <a:ahLst/>
              <a:cxnLst/>
              <a:rect l="l" t="t" r="r" b="b"/>
              <a:pathLst>
                <a:path w="1295400" h="228600">
                  <a:moveTo>
                    <a:pt x="0" y="228600"/>
                  </a:moveTo>
                  <a:lnTo>
                    <a:pt x="1295400" y="228600"/>
                  </a:lnTo>
                  <a:lnTo>
                    <a:pt x="1295400" y="0"/>
                  </a:lnTo>
                  <a:lnTo>
                    <a:pt x="0" y="0"/>
                  </a:lnTo>
                  <a:lnTo>
                    <a:pt x="0" y="228600"/>
                  </a:lnTo>
                  <a:close/>
                </a:path>
              </a:pathLst>
            </a:custGeom>
            <a:ln w="9525">
              <a:solidFill>
                <a:srgbClr val="FFFFFF"/>
              </a:solidFill>
            </a:ln>
          </p:spPr>
          <p:txBody>
            <a:bodyPr wrap="square" lIns="0" tIns="0" rIns="0" bIns="0" rtlCol="0"/>
            <a:lstStyle/>
            <a:p>
              <a:endParaRPr sz="1050"/>
            </a:p>
          </p:txBody>
        </p:sp>
        <p:sp>
          <p:nvSpPr>
            <p:cNvPr id="37" name="object 37"/>
            <p:cNvSpPr/>
            <p:nvPr/>
          </p:nvSpPr>
          <p:spPr>
            <a:xfrm>
              <a:off x="7696200" y="2819400"/>
              <a:ext cx="1219200" cy="381000"/>
            </a:xfrm>
            <a:custGeom>
              <a:avLst/>
              <a:gdLst/>
              <a:ahLst/>
              <a:cxnLst/>
              <a:rect l="l" t="t" r="r" b="b"/>
              <a:pathLst>
                <a:path w="1219200" h="381000">
                  <a:moveTo>
                    <a:pt x="1219200" y="0"/>
                  </a:moveTo>
                  <a:lnTo>
                    <a:pt x="0" y="0"/>
                  </a:lnTo>
                  <a:lnTo>
                    <a:pt x="0" y="381000"/>
                  </a:lnTo>
                  <a:lnTo>
                    <a:pt x="1219200" y="381000"/>
                  </a:lnTo>
                  <a:lnTo>
                    <a:pt x="1219200" y="0"/>
                  </a:lnTo>
                  <a:close/>
                </a:path>
              </a:pathLst>
            </a:custGeom>
            <a:solidFill>
              <a:srgbClr val="FFFFFF"/>
            </a:solidFill>
          </p:spPr>
          <p:txBody>
            <a:bodyPr wrap="square" lIns="0" tIns="0" rIns="0" bIns="0" rtlCol="0"/>
            <a:lstStyle/>
            <a:p>
              <a:endParaRPr sz="1050"/>
            </a:p>
          </p:txBody>
        </p:sp>
        <p:sp>
          <p:nvSpPr>
            <p:cNvPr id="38" name="object 38"/>
            <p:cNvSpPr/>
            <p:nvPr/>
          </p:nvSpPr>
          <p:spPr>
            <a:xfrm>
              <a:off x="7696200" y="2819400"/>
              <a:ext cx="1219200" cy="381000"/>
            </a:xfrm>
            <a:custGeom>
              <a:avLst/>
              <a:gdLst/>
              <a:ahLst/>
              <a:cxnLst/>
              <a:rect l="l" t="t" r="r" b="b"/>
              <a:pathLst>
                <a:path w="1219200" h="381000">
                  <a:moveTo>
                    <a:pt x="0" y="381000"/>
                  </a:moveTo>
                  <a:lnTo>
                    <a:pt x="1219200" y="381000"/>
                  </a:lnTo>
                  <a:lnTo>
                    <a:pt x="1219200" y="0"/>
                  </a:lnTo>
                  <a:lnTo>
                    <a:pt x="0" y="0"/>
                  </a:lnTo>
                  <a:lnTo>
                    <a:pt x="0" y="381000"/>
                  </a:lnTo>
                  <a:close/>
                </a:path>
              </a:pathLst>
            </a:custGeom>
            <a:ln w="9525">
              <a:solidFill>
                <a:srgbClr val="FFFFFF"/>
              </a:solidFill>
            </a:ln>
          </p:spPr>
          <p:txBody>
            <a:bodyPr wrap="square" lIns="0" tIns="0" rIns="0" bIns="0" rtlCol="0"/>
            <a:lstStyle/>
            <a:p>
              <a:endParaRPr sz="1050"/>
            </a:p>
          </p:txBody>
        </p:sp>
        <p:sp>
          <p:nvSpPr>
            <p:cNvPr id="39" name="object 39"/>
            <p:cNvSpPr/>
            <p:nvPr/>
          </p:nvSpPr>
          <p:spPr>
            <a:xfrm>
              <a:off x="7696200" y="2057400"/>
              <a:ext cx="1295400" cy="228600"/>
            </a:xfrm>
            <a:custGeom>
              <a:avLst/>
              <a:gdLst/>
              <a:ahLst/>
              <a:cxnLst/>
              <a:rect l="l" t="t" r="r" b="b"/>
              <a:pathLst>
                <a:path w="1295400" h="228600">
                  <a:moveTo>
                    <a:pt x="1295400" y="0"/>
                  </a:moveTo>
                  <a:lnTo>
                    <a:pt x="0" y="0"/>
                  </a:lnTo>
                  <a:lnTo>
                    <a:pt x="0" y="228600"/>
                  </a:lnTo>
                  <a:lnTo>
                    <a:pt x="1295400" y="228600"/>
                  </a:lnTo>
                  <a:lnTo>
                    <a:pt x="1295400" y="0"/>
                  </a:lnTo>
                  <a:close/>
                </a:path>
              </a:pathLst>
            </a:custGeom>
            <a:solidFill>
              <a:srgbClr val="FFFFFF"/>
            </a:solidFill>
          </p:spPr>
          <p:txBody>
            <a:bodyPr wrap="square" lIns="0" tIns="0" rIns="0" bIns="0" rtlCol="0"/>
            <a:lstStyle/>
            <a:p>
              <a:endParaRPr sz="1050"/>
            </a:p>
          </p:txBody>
        </p:sp>
        <p:sp>
          <p:nvSpPr>
            <p:cNvPr id="40" name="object 40"/>
            <p:cNvSpPr/>
            <p:nvPr/>
          </p:nvSpPr>
          <p:spPr>
            <a:xfrm>
              <a:off x="7696200" y="2057400"/>
              <a:ext cx="1295400" cy="228600"/>
            </a:xfrm>
            <a:custGeom>
              <a:avLst/>
              <a:gdLst/>
              <a:ahLst/>
              <a:cxnLst/>
              <a:rect l="l" t="t" r="r" b="b"/>
              <a:pathLst>
                <a:path w="1295400" h="228600">
                  <a:moveTo>
                    <a:pt x="0" y="228600"/>
                  </a:moveTo>
                  <a:lnTo>
                    <a:pt x="1295400" y="228600"/>
                  </a:lnTo>
                  <a:lnTo>
                    <a:pt x="1295400" y="0"/>
                  </a:lnTo>
                  <a:lnTo>
                    <a:pt x="0" y="0"/>
                  </a:lnTo>
                  <a:lnTo>
                    <a:pt x="0" y="228600"/>
                  </a:lnTo>
                  <a:close/>
                </a:path>
              </a:pathLst>
            </a:custGeom>
            <a:ln w="9525">
              <a:solidFill>
                <a:srgbClr val="FFFFFF"/>
              </a:solidFill>
            </a:ln>
          </p:spPr>
          <p:txBody>
            <a:bodyPr wrap="square" lIns="0" tIns="0" rIns="0" bIns="0" rtlCol="0"/>
            <a:lstStyle/>
            <a:p>
              <a:endParaRPr sz="1050"/>
            </a:p>
          </p:txBody>
        </p:sp>
      </p:grpSp>
      <p:sp>
        <p:nvSpPr>
          <p:cNvPr id="41" name="object 41"/>
          <p:cNvSpPr txBox="1"/>
          <p:nvPr/>
        </p:nvSpPr>
        <p:spPr>
          <a:xfrm>
            <a:off x="6918199" y="1506569"/>
            <a:ext cx="1086326" cy="333264"/>
          </a:xfrm>
          <a:prstGeom prst="rect">
            <a:avLst/>
          </a:prstGeom>
        </p:spPr>
        <p:txBody>
          <a:bodyPr vert="horz" wrap="square" lIns="0" tIns="10001" rIns="0" bIns="0" rtlCol="0">
            <a:spAutoFit/>
          </a:bodyPr>
          <a:lstStyle/>
          <a:p>
            <a:pPr marL="9525" marR="3810">
              <a:spcBef>
                <a:spcPts val="79"/>
              </a:spcBef>
            </a:pPr>
            <a:r>
              <a:rPr sz="1050" dirty="0">
                <a:latin typeface="Microsoft Sans Serif"/>
                <a:cs typeface="Microsoft Sans Serif"/>
              </a:rPr>
              <a:t>fusão</a:t>
            </a:r>
            <a:r>
              <a:rPr sz="1050" spc="-11" dirty="0">
                <a:latin typeface="Microsoft Sans Serif"/>
                <a:cs typeface="Microsoft Sans Serif"/>
              </a:rPr>
              <a:t> </a:t>
            </a:r>
            <a:r>
              <a:rPr sz="1050" spc="-8" dirty="0">
                <a:latin typeface="Microsoft Sans Serif"/>
                <a:cs typeface="Microsoft Sans Serif"/>
              </a:rPr>
              <a:t>m</a:t>
            </a:r>
            <a:r>
              <a:rPr sz="1050" dirty="0">
                <a:latin typeface="Microsoft Sans Serif"/>
                <a:cs typeface="Microsoft Sans Serif"/>
              </a:rPr>
              <a:t>e</a:t>
            </a:r>
            <a:r>
              <a:rPr sz="1050" spc="-8" dirty="0">
                <a:latin typeface="Microsoft Sans Serif"/>
                <a:cs typeface="Microsoft Sans Serif"/>
              </a:rPr>
              <a:t>m</a:t>
            </a:r>
            <a:r>
              <a:rPr sz="1050" dirty="0">
                <a:latin typeface="Microsoft Sans Serif"/>
                <a:cs typeface="Microsoft Sans Serif"/>
              </a:rPr>
              <a:t>branas  </a:t>
            </a:r>
            <a:r>
              <a:rPr sz="1050" spc="-4" dirty="0">
                <a:latin typeface="Microsoft Sans Serif"/>
                <a:cs typeface="Microsoft Sans Serif"/>
              </a:rPr>
              <a:t>oo</a:t>
            </a:r>
            <a:r>
              <a:rPr sz="1050" spc="-8" dirty="0">
                <a:latin typeface="Microsoft Sans Serif"/>
                <a:cs typeface="Microsoft Sans Serif"/>
              </a:rPr>
              <a:t> </a:t>
            </a:r>
            <a:r>
              <a:rPr sz="1050" dirty="0">
                <a:latin typeface="Microsoft Sans Serif"/>
                <a:cs typeface="Microsoft Sans Serif"/>
              </a:rPr>
              <a:t>+ sptz</a:t>
            </a:r>
            <a:endParaRPr sz="1050">
              <a:latin typeface="Microsoft Sans Serif"/>
              <a:cs typeface="Microsoft Sans Serif"/>
            </a:endParaRPr>
          </a:p>
        </p:txBody>
      </p:sp>
      <p:sp>
        <p:nvSpPr>
          <p:cNvPr id="42" name="object 42"/>
          <p:cNvSpPr/>
          <p:nvPr/>
        </p:nvSpPr>
        <p:spPr>
          <a:xfrm>
            <a:off x="6972300" y="2057448"/>
            <a:ext cx="914400" cy="1135856"/>
          </a:xfrm>
          <a:custGeom>
            <a:avLst/>
            <a:gdLst/>
            <a:ahLst/>
            <a:cxnLst/>
            <a:rect l="l" t="t" r="r" b="b"/>
            <a:pathLst>
              <a:path w="1219200" h="1514475">
                <a:moveTo>
                  <a:pt x="1143000" y="990536"/>
                </a:moveTo>
                <a:lnTo>
                  <a:pt x="0" y="990536"/>
                </a:lnTo>
                <a:lnTo>
                  <a:pt x="0" y="1514411"/>
                </a:lnTo>
                <a:lnTo>
                  <a:pt x="1143000" y="1514411"/>
                </a:lnTo>
                <a:lnTo>
                  <a:pt x="1143000" y="990536"/>
                </a:lnTo>
                <a:close/>
              </a:path>
              <a:path w="1219200" h="1514475">
                <a:moveTo>
                  <a:pt x="1219200" y="0"/>
                </a:moveTo>
                <a:lnTo>
                  <a:pt x="0" y="0"/>
                </a:lnTo>
                <a:lnTo>
                  <a:pt x="0" y="738187"/>
                </a:lnTo>
                <a:lnTo>
                  <a:pt x="1219200" y="738187"/>
                </a:lnTo>
                <a:lnTo>
                  <a:pt x="1219200" y="0"/>
                </a:lnTo>
                <a:close/>
              </a:path>
            </a:pathLst>
          </a:custGeom>
          <a:solidFill>
            <a:srgbClr val="FFFFFF"/>
          </a:solidFill>
        </p:spPr>
        <p:txBody>
          <a:bodyPr wrap="square" lIns="0" tIns="0" rIns="0" bIns="0" rtlCol="0"/>
          <a:lstStyle/>
          <a:p>
            <a:endParaRPr sz="1050"/>
          </a:p>
        </p:txBody>
      </p:sp>
      <p:sp>
        <p:nvSpPr>
          <p:cNvPr id="43" name="object 43"/>
          <p:cNvSpPr txBox="1"/>
          <p:nvPr/>
        </p:nvSpPr>
        <p:spPr>
          <a:xfrm>
            <a:off x="7032498" y="2078069"/>
            <a:ext cx="597218" cy="1093729"/>
          </a:xfrm>
          <a:prstGeom prst="rect">
            <a:avLst/>
          </a:prstGeom>
        </p:spPr>
        <p:txBody>
          <a:bodyPr vert="horz" wrap="square" lIns="0" tIns="10001" rIns="0" bIns="0" rtlCol="0">
            <a:spAutoFit/>
          </a:bodyPr>
          <a:lstStyle/>
          <a:p>
            <a:pPr marL="9525" marR="3810">
              <a:spcBef>
                <a:spcPts val="79"/>
              </a:spcBef>
            </a:pPr>
            <a:r>
              <a:rPr sz="1050" dirty="0">
                <a:latin typeface="Microsoft Sans Serif"/>
                <a:cs typeface="Microsoft Sans Serif"/>
              </a:rPr>
              <a:t>fusão</a:t>
            </a:r>
            <a:r>
              <a:rPr sz="1050" spc="-11" dirty="0">
                <a:latin typeface="Microsoft Sans Serif"/>
                <a:cs typeface="Microsoft Sans Serif"/>
              </a:rPr>
              <a:t> </a:t>
            </a:r>
            <a:r>
              <a:rPr sz="1050" dirty="0">
                <a:latin typeface="Microsoft Sans Serif"/>
                <a:cs typeface="Microsoft Sans Serif"/>
              </a:rPr>
              <a:t>dos  grânulos </a:t>
            </a:r>
            <a:r>
              <a:rPr sz="1050" spc="4" dirty="0">
                <a:latin typeface="Microsoft Sans Serif"/>
                <a:cs typeface="Microsoft Sans Serif"/>
              </a:rPr>
              <a:t> </a:t>
            </a:r>
            <a:r>
              <a:rPr sz="1050" spc="-4" dirty="0">
                <a:latin typeface="Microsoft Sans Serif"/>
                <a:cs typeface="Microsoft Sans Serif"/>
              </a:rPr>
              <a:t>corticais</a:t>
            </a:r>
            <a:endParaRPr sz="1050">
              <a:latin typeface="Microsoft Sans Serif"/>
              <a:cs typeface="Microsoft Sans Serif"/>
            </a:endParaRPr>
          </a:p>
          <a:p>
            <a:pPr>
              <a:lnSpc>
                <a:spcPct val="100000"/>
              </a:lnSpc>
            </a:pPr>
            <a:endParaRPr sz="1125">
              <a:latin typeface="Microsoft Sans Serif"/>
              <a:cs typeface="Microsoft Sans Serif"/>
            </a:endParaRPr>
          </a:p>
          <a:p>
            <a:pPr marL="9525" marR="156686">
              <a:spcBef>
                <a:spcPts val="795"/>
              </a:spcBef>
            </a:pPr>
            <a:r>
              <a:rPr sz="1050" dirty="0">
                <a:latin typeface="Microsoft Sans Serif"/>
                <a:cs typeface="Microsoft Sans Serif"/>
              </a:rPr>
              <a:t>reação </a:t>
            </a:r>
            <a:r>
              <a:rPr sz="1050" spc="-270" dirty="0">
                <a:latin typeface="Microsoft Sans Serif"/>
                <a:cs typeface="Microsoft Sans Serif"/>
              </a:rPr>
              <a:t> </a:t>
            </a:r>
            <a:r>
              <a:rPr sz="1050" dirty="0">
                <a:latin typeface="Microsoft Sans Serif"/>
                <a:cs typeface="Microsoft Sans Serif"/>
              </a:rPr>
              <a:t>cort</a:t>
            </a:r>
            <a:r>
              <a:rPr sz="1050" spc="-4" dirty="0">
                <a:latin typeface="Microsoft Sans Serif"/>
                <a:cs typeface="Microsoft Sans Serif"/>
              </a:rPr>
              <a:t>ical</a:t>
            </a:r>
            <a:endParaRPr sz="1050">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685800" y="1991849"/>
            <a:ext cx="7772400" cy="19818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7200" b="1" dirty="0">
                <a:solidFill>
                  <a:srgbClr val="C00000"/>
                </a:solidFill>
              </a:rPr>
              <a:t>Introdução a embriologia</a:t>
            </a:r>
          </a:p>
        </p:txBody>
      </p:sp>
      <p:sp>
        <p:nvSpPr>
          <p:cNvPr id="213" name="Google Shape;213;p1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02531" y="2568177"/>
            <a:ext cx="6599873" cy="2521744"/>
            <a:chOff x="79375" y="3424236"/>
            <a:chExt cx="8799830" cy="3362325"/>
          </a:xfrm>
        </p:grpSpPr>
        <p:pic>
          <p:nvPicPr>
            <p:cNvPr id="3" name="object 3"/>
            <p:cNvPicPr/>
            <p:nvPr/>
          </p:nvPicPr>
          <p:blipFill>
            <a:blip r:embed="rId2" cstate="print"/>
            <a:stretch>
              <a:fillRect/>
            </a:stretch>
          </p:blipFill>
          <p:spPr>
            <a:xfrm>
              <a:off x="1068885" y="3757448"/>
              <a:ext cx="7810098" cy="2662620"/>
            </a:xfrm>
            <a:prstGeom prst="rect">
              <a:avLst/>
            </a:prstGeom>
          </p:spPr>
        </p:pic>
        <p:sp>
          <p:nvSpPr>
            <p:cNvPr id="4" name="object 4"/>
            <p:cNvSpPr/>
            <p:nvPr/>
          </p:nvSpPr>
          <p:spPr>
            <a:xfrm>
              <a:off x="228600" y="3428998"/>
              <a:ext cx="3657600" cy="3352800"/>
            </a:xfrm>
            <a:custGeom>
              <a:avLst/>
              <a:gdLst/>
              <a:ahLst/>
              <a:cxnLst/>
              <a:rect l="l" t="t" r="r" b="b"/>
              <a:pathLst>
                <a:path w="3657600" h="3352800">
                  <a:moveTo>
                    <a:pt x="3657600" y="0"/>
                  </a:moveTo>
                  <a:lnTo>
                    <a:pt x="0" y="0"/>
                  </a:lnTo>
                  <a:lnTo>
                    <a:pt x="0" y="3352800"/>
                  </a:lnTo>
                  <a:lnTo>
                    <a:pt x="3657600" y="3352800"/>
                  </a:lnTo>
                  <a:lnTo>
                    <a:pt x="3657600" y="0"/>
                  </a:lnTo>
                  <a:close/>
                </a:path>
              </a:pathLst>
            </a:custGeom>
            <a:solidFill>
              <a:srgbClr val="FFFFFF"/>
            </a:solidFill>
          </p:spPr>
          <p:txBody>
            <a:bodyPr wrap="square" lIns="0" tIns="0" rIns="0" bIns="0" rtlCol="0"/>
            <a:lstStyle/>
            <a:p>
              <a:endParaRPr sz="1050"/>
            </a:p>
          </p:txBody>
        </p:sp>
        <p:sp>
          <p:nvSpPr>
            <p:cNvPr id="5" name="object 5"/>
            <p:cNvSpPr/>
            <p:nvPr/>
          </p:nvSpPr>
          <p:spPr>
            <a:xfrm>
              <a:off x="228600" y="3428998"/>
              <a:ext cx="3657600" cy="3352800"/>
            </a:xfrm>
            <a:custGeom>
              <a:avLst/>
              <a:gdLst/>
              <a:ahLst/>
              <a:cxnLst/>
              <a:rect l="l" t="t" r="r" b="b"/>
              <a:pathLst>
                <a:path w="3657600" h="3352800">
                  <a:moveTo>
                    <a:pt x="0" y="3352800"/>
                  </a:moveTo>
                  <a:lnTo>
                    <a:pt x="3657600" y="3352800"/>
                  </a:lnTo>
                  <a:lnTo>
                    <a:pt x="3657600" y="0"/>
                  </a:lnTo>
                  <a:lnTo>
                    <a:pt x="0" y="0"/>
                  </a:lnTo>
                  <a:lnTo>
                    <a:pt x="0" y="3352800"/>
                  </a:lnTo>
                  <a:close/>
                </a:path>
              </a:pathLst>
            </a:custGeom>
            <a:ln w="9525">
              <a:solidFill>
                <a:srgbClr val="FFFFFF"/>
              </a:solidFill>
            </a:ln>
          </p:spPr>
          <p:txBody>
            <a:bodyPr wrap="square" lIns="0" tIns="0" rIns="0" bIns="0" rtlCol="0"/>
            <a:lstStyle/>
            <a:p>
              <a:endParaRPr sz="1050"/>
            </a:p>
          </p:txBody>
        </p:sp>
        <p:pic>
          <p:nvPicPr>
            <p:cNvPr id="6" name="object 6"/>
            <p:cNvPicPr/>
            <p:nvPr/>
          </p:nvPicPr>
          <p:blipFill>
            <a:blip r:embed="rId3" cstate="print"/>
            <a:stretch>
              <a:fillRect/>
            </a:stretch>
          </p:blipFill>
          <p:spPr>
            <a:xfrm>
              <a:off x="79375" y="3779837"/>
              <a:ext cx="3346450" cy="2676525"/>
            </a:xfrm>
            <a:prstGeom prst="rect">
              <a:avLst/>
            </a:prstGeom>
          </p:spPr>
        </p:pic>
      </p:grpSp>
      <p:sp>
        <p:nvSpPr>
          <p:cNvPr id="7" name="object 7"/>
          <p:cNvSpPr txBox="1">
            <a:spLocks noGrp="1"/>
          </p:cNvSpPr>
          <p:nvPr>
            <p:ph type="title" idx="4294967295"/>
          </p:nvPr>
        </p:nvSpPr>
        <p:spPr>
          <a:xfrm>
            <a:off x="0" y="184150"/>
            <a:ext cx="5888038" cy="300038"/>
          </a:xfrm>
          <a:prstGeom prst="rect">
            <a:avLst/>
          </a:prstGeom>
        </p:spPr>
        <p:txBody>
          <a:bodyPr spcFirstLastPara="1" vert="horz" wrap="square" lIns="0" tIns="9525" rIns="0" bIns="0" rtlCol="0" anchor="b" anchorCtr="0">
            <a:spAutoFit/>
          </a:bodyPr>
          <a:lstStyle/>
          <a:p>
            <a:pPr marL="9525">
              <a:spcBef>
                <a:spcPts val="75"/>
              </a:spcBef>
            </a:pPr>
            <a:r>
              <a:rPr dirty="0"/>
              <a:t>-</a:t>
            </a:r>
            <a:r>
              <a:rPr spc="19" dirty="0"/>
              <a:t> </a:t>
            </a:r>
            <a:r>
              <a:rPr spc="-4" dirty="0"/>
              <a:t>Retomada</a:t>
            </a:r>
            <a:r>
              <a:rPr spc="30" dirty="0"/>
              <a:t> </a:t>
            </a:r>
            <a:r>
              <a:rPr spc="-4" dirty="0"/>
              <a:t>e</a:t>
            </a:r>
            <a:r>
              <a:rPr spc="19" dirty="0"/>
              <a:t> </a:t>
            </a:r>
            <a:r>
              <a:rPr spc="-4" dirty="0"/>
              <a:t>conclusão</a:t>
            </a:r>
            <a:r>
              <a:rPr spc="38" dirty="0"/>
              <a:t> </a:t>
            </a:r>
            <a:r>
              <a:rPr spc="-4" dirty="0"/>
              <a:t>da</a:t>
            </a:r>
            <a:r>
              <a:rPr spc="23" dirty="0"/>
              <a:t> </a:t>
            </a:r>
            <a:r>
              <a:rPr spc="-4" dirty="0"/>
              <a:t>2ª</a:t>
            </a:r>
            <a:r>
              <a:rPr spc="19" dirty="0"/>
              <a:t> </a:t>
            </a:r>
            <a:r>
              <a:rPr spc="-8" dirty="0"/>
              <a:t>divisão</a:t>
            </a:r>
            <a:r>
              <a:rPr spc="41" dirty="0"/>
              <a:t> </a:t>
            </a:r>
            <a:r>
              <a:rPr spc="-4" dirty="0"/>
              <a:t>meiótica</a:t>
            </a:r>
            <a:r>
              <a:rPr spc="30" dirty="0"/>
              <a:t> </a:t>
            </a:r>
            <a:r>
              <a:rPr spc="-4" dirty="0"/>
              <a:t>do</a:t>
            </a:r>
            <a:r>
              <a:rPr spc="19" dirty="0"/>
              <a:t> </a:t>
            </a:r>
            <a:r>
              <a:rPr spc="-4" dirty="0"/>
              <a:t>ovócito</a:t>
            </a:r>
          </a:p>
        </p:txBody>
      </p:sp>
      <p:sp>
        <p:nvSpPr>
          <p:cNvPr id="8" name="object 8"/>
          <p:cNvSpPr txBox="1"/>
          <p:nvPr/>
        </p:nvSpPr>
        <p:spPr>
          <a:xfrm>
            <a:off x="1259205" y="685609"/>
            <a:ext cx="4862989" cy="1314271"/>
          </a:xfrm>
          <a:prstGeom prst="rect">
            <a:avLst/>
          </a:prstGeom>
        </p:spPr>
        <p:txBody>
          <a:bodyPr vert="horz" wrap="square" lIns="0" tIns="1905" rIns="0" bIns="0" rtlCol="0">
            <a:spAutoFit/>
          </a:bodyPr>
          <a:lstStyle/>
          <a:p>
            <a:pPr marL="809625" marR="3810">
              <a:lnSpc>
                <a:spcPct val="103499"/>
              </a:lnSpc>
              <a:spcBef>
                <a:spcPts val="15"/>
              </a:spcBef>
            </a:pPr>
            <a:r>
              <a:rPr sz="1500" b="1" spc="-4" dirty="0">
                <a:solidFill>
                  <a:srgbClr val="FF0000"/>
                </a:solidFill>
              </a:rPr>
              <a:t>ativação </a:t>
            </a:r>
            <a:r>
              <a:rPr sz="1500" dirty="0">
                <a:latin typeface="Microsoft Sans Serif"/>
                <a:cs typeface="Microsoft Sans Serif"/>
              </a:rPr>
              <a:t>do ovócito </a:t>
            </a:r>
            <a:r>
              <a:rPr sz="1500" spc="394" dirty="0">
                <a:latin typeface="Microsoft Sans Serif"/>
                <a:cs typeface="Microsoft Sans Serif"/>
              </a:rPr>
              <a:t>– </a:t>
            </a:r>
            <a:r>
              <a:rPr sz="1500" dirty="0">
                <a:latin typeface="Microsoft Sans Serif"/>
                <a:cs typeface="Microsoft Sans Serif"/>
              </a:rPr>
              <a:t>extrusão do 2º CP </a:t>
            </a:r>
            <a:r>
              <a:rPr sz="1500" spc="4" dirty="0">
                <a:latin typeface="Microsoft Sans Serif"/>
                <a:cs typeface="Microsoft Sans Serif"/>
              </a:rPr>
              <a:t> </a:t>
            </a:r>
            <a:r>
              <a:rPr sz="1500" dirty="0">
                <a:latin typeface="Microsoft Sans Serif"/>
                <a:cs typeface="Microsoft Sans Serif"/>
              </a:rPr>
              <a:t>formação</a:t>
            </a:r>
            <a:r>
              <a:rPr sz="1500" spc="-11" dirty="0">
                <a:latin typeface="Microsoft Sans Serif"/>
                <a:cs typeface="Microsoft Sans Serif"/>
              </a:rPr>
              <a:t> </a:t>
            </a:r>
            <a:r>
              <a:rPr sz="1500" dirty="0">
                <a:latin typeface="Microsoft Sans Serif"/>
                <a:cs typeface="Microsoft Sans Serif"/>
              </a:rPr>
              <a:t>dos</a:t>
            </a:r>
            <a:r>
              <a:rPr sz="1500" spc="4" dirty="0">
                <a:latin typeface="Microsoft Sans Serif"/>
                <a:cs typeface="Microsoft Sans Serif"/>
              </a:rPr>
              <a:t> </a:t>
            </a:r>
            <a:r>
              <a:rPr sz="1500" dirty="0">
                <a:latin typeface="Microsoft Sans Serif"/>
                <a:cs typeface="Microsoft Sans Serif"/>
              </a:rPr>
              <a:t>pró-núcleos</a:t>
            </a:r>
            <a:r>
              <a:rPr sz="1500" spc="-11" dirty="0">
                <a:latin typeface="Microsoft Sans Serif"/>
                <a:cs typeface="Microsoft Sans Serif"/>
              </a:rPr>
              <a:t> </a:t>
            </a:r>
            <a:r>
              <a:rPr sz="1500" spc="-4" dirty="0">
                <a:latin typeface="Microsoft Sans Serif"/>
                <a:cs typeface="Microsoft Sans Serif"/>
              </a:rPr>
              <a:t>feminino</a:t>
            </a:r>
            <a:r>
              <a:rPr sz="1500" spc="8" dirty="0">
                <a:latin typeface="Microsoft Sans Serif"/>
                <a:cs typeface="Microsoft Sans Serif"/>
              </a:rPr>
              <a:t> </a:t>
            </a:r>
            <a:r>
              <a:rPr sz="1500" dirty="0">
                <a:latin typeface="Microsoft Sans Serif"/>
                <a:cs typeface="Microsoft Sans Serif"/>
              </a:rPr>
              <a:t>e</a:t>
            </a:r>
            <a:r>
              <a:rPr sz="1500" spc="8" dirty="0">
                <a:latin typeface="Microsoft Sans Serif"/>
                <a:cs typeface="Microsoft Sans Serif"/>
              </a:rPr>
              <a:t> </a:t>
            </a:r>
            <a:r>
              <a:rPr sz="1500" spc="-4" dirty="0">
                <a:latin typeface="Microsoft Sans Serif"/>
                <a:cs typeface="Microsoft Sans Serif"/>
              </a:rPr>
              <a:t>masculino</a:t>
            </a:r>
            <a:endParaRPr sz="1500">
              <a:latin typeface="Microsoft Sans Serif"/>
              <a:cs typeface="Microsoft Sans Serif"/>
            </a:endParaRPr>
          </a:p>
          <a:p>
            <a:pPr>
              <a:lnSpc>
                <a:spcPct val="100000"/>
              </a:lnSpc>
            </a:pPr>
            <a:endParaRPr sz="1650">
              <a:latin typeface="Microsoft Sans Serif"/>
              <a:cs typeface="Microsoft Sans Serif"/>
            </a:endParaRPr>
          </a:p>
          <a:p>
            <a:pPr>
              <a:spcBef>
                <a:spcPts val="19"/>
              </a:spcBef>
            </a:pPr>
            <a:endParaRPr sz="1988">
              <a:latin typeface="Microsoft Sans Serif"/>
              <a:cs typeface="Microsoft Sans Serif"/>
            </a:endParaRPr>
          </a:p>
          <a:p>
            <a:pPr marL="9525">
              <a:spcBef>
                <a:spcPts val="4"/>
              </a:spcBef>
              <a:tabLst>
                <a:tab pos="266224" algn="l"/>
              </a:tabLst>
            </a:pPr>
            <a:r>
              <a:rPr sz="1800" dirty="0">
                <a:latin typeface="Microsoft Sans Serif"/>
                <a:cs typeface="Microsoft Sans Serif"/>
              </a:rPr>
              <a:t>-	</a:t>
            </a:r>
            <a:r>
              <a:rPr sz="1800" spc="-4" dirty="0">
                <a:latin typeface="Microsoft Sans Serif"/>
                <a:cs typeface="Microsoft Sans Serif"/>
              </a:rPr>
              <a:t>Mitose</a:t>
            </a:r>
            <a:endParaRPr sz="1800">
              <a:latin typeface="Microsoft Sans Serif"/>
              <a:cs typeface="Microsoft Sans Serif"/>
            </a:endParaRPr>
          </a:p>
        </p:txBody>
      </p:sp>
      <p:sp>
        <p:nvSpPr>
          <p:cNvPr id="9" name="object 9"/>
          <p:cNvSpPr txBox="1"/>
          <p:nvPr/>
        </p:nvSpPr>
        <p:spPr>
          <a:xfrm>
            <a:off x="6686550" y="2857500"/>
            <a:ext cx="914400" cy="306334"/>
          </a:xfrm>
          <a:prstGeom prst="rect">
            <a:avLst/>
          </a:prstGeom>
          <a:solidFill>
            <a:srgbClr val="FFFFFF"/>
          </a:solidFill>
        </p:spPr>
        <p:txBody>
          <a:bodyPr vert="horz" wrap="square" lIns="0" tIns="29051" rIns="0" bIns="0" rtlCol="0">
            <a:spAutoFit/>
          </a:bodyPr>
          <a:lstStyle/>
          <a:p>
            <a:pPr marL="69533">
              <a:spcBef>
                <a:spcPts val="229"/>
              </a:spcBef>
            </a:pPr>
            <a:r>
              <a:rPr sz="1800" spc="-4" dirty="0">
                <a:latin typeface="Microsoft Sans Serif"/>
                <a:cs typeface="Microsoft Sans Serif"/>
              </a:rPr>
              <a:t>Mitose</a:t>
            </a:r>
            <a:endParaRPr sz="1800">
              <a:latin typeface="Microsoft Sans Serif"/>
              <a:cs typeface="Microsoft Sans Serif"/>
            </a:endParaRPr>
          </a:p>
        </p:txBody>
      </p:sp>
      <p:sp>
        <p:nvSpPr>
          <p:cNvPr id="10" name="object 10"/>
          <p:cNvSpPr txBox="1"/>
          <p:nvPr/>
        </p:nvSpPr>
        <p:spPr>
          <a:xfrm>
            <a:off x="4449509" y="4936236"/>
            <a:ext cx="3056096" cy="171201"/>
          </a:xfrm>
          <a:prstGeom prst="rect">
            <a:avLst/>
          </a:prstGeom>
        </p:spPr>
        <p:txBody>
          <a:bodyPr vert="horz" wrap="square" lIns="0" tIns="9525" rIns="0" bIns="0" rtlCol="0">
            <a:spAutoFit/>
          </a:bodyPr>
          <a:lstStyle/>
          <a:p>
            <a:pPr marL="9525">
              <a:spcBef>
                <a:spcPts val="75"/>
              </a:spcBef>
            </a:pPr>
            <a:r>
              <a:rPr sz="1050" u="heavy" spc="-4" dirty="0">
                <a:solidFill>
                  <a:srgbClr val="009999"/>
                </a:solidFill>
                <a:uFill>
                  <a:solidFill>
                    <a:srgbClr val="009999"/>
                  </a:solidFill>
                </a:uFill>
                <a:latin typeface="Microsoft Sans Serif"/>
                <a:cs typeface="Microsoft Sans Serif"/>
                <a:hlinkClick r:id="rId4"/>
              </a:rPr>
              <a:t>https://www.youtube.com/watch?v=_5OvgQW6FG4</a:t>
            </a:r>
            <a:endParaRPr sz="1050">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21</a:t>
            </a:fld>
            <a:endParaRPr lang="pt-BR"/>
          </a:p>
        </p:txBody>
      </p:sp>
      <p:sp>
        <p:nvSpPr>
          <p:cNvPr id="3" name="Espaço Reservado para Conteúdo 2">
            <a:extLst>
              <a:ext uri="{FF2B5EF4-FFF2-40B4-BE49-F238E27FC236}">
                <a16:creationId xmlns:a16="http://schemas.microsoft.com/office/drawing/2014/main" id="{85CB233D-0718-8766-9959-D353EAD50C61}"/>
              </a:ext>
            </a:extLst>
          </p:cNvPr>
          <p:cNvSpPr txBox="1">
            <a:spLocks/>
          </p:cNvSpPr>
          <p:nvPr/>
        </p:nvSpPr>
        <p:spPr>
          <a:xfrm>
            <a:off x="1072621" y="594567"/>
            <a:ext cx="7884705" cy="8312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Wingdings" panose="05000000000000000000" pitchFamily="2" charset="2"/>
              <a:buChar char="Ø"/>
            </a:pPr>
            <a:r>
              <a:rPr lang="pt-BR" altLang="pt-BR" sz="1800" dirty="0"/>
              <a:t> nos mamíferos, a fecundação é interna e os filhotes nascem frágeis e dependentes dos pais,  pois os órgãos e sistemas precisam de tempo para se tornarem  maduros; </a:t>
            </a:r>
          </a:p>
          <a:p>
            <a:pPr algn="just">
              <a:buFont typeface="Wingdings" panose="05000000000000000000" pitchFamily="2" charset="2"/>
              <a:buChar char="Ø"/>
            </a:pPr>
            <a:r>
              <a:rPr lang="pt-BR" altLang="pt-BR" sz="1800" dirty="0"/>
              <a:t> os estágios iniciais de vida ocorrem no útero materno, que possui temperatura e condições favoráveis ao desenvolvimento do ser em formação;</a:t>
            </a:r>
          </a:p>
          <a:p>
            <a:pPr algn="just">
              <a:buFont typeface="Wingdings" panose="05000000000000000000" pitchFamily="2" charset="2"/>
              <a:buChar char="Ø"/>
            </a:pPr>
            <a:r>
              <a:rPr lang="pt-BR" altLang="pt-BR" sz="1800" dirty="0"/>
              <a:t> o  desenvolvimento dos embriões depende dos anexos embrionários;</a:t>
            </a:r>
          </a:p>
          <a:p>
            <a:pPr algn="just">
              <a:buFont typeface="Wingdings" panose="05000000000000000000" pitchFamily="2" charset="2"/>
              <a:buChar char="Ø"/>
            </a:pPr>
            <a:r>
              <a:rPr lang="pt-BR" altLang="pt-BR" sz="1800" dirty="0"/>
              <a:t> a placenta é um anexo embrionário exclusiva dos mamíferos.</a:t>
            </a:r>
          </a:p>
        </p:txBody>
      </p:sp>
      <p:sp>
        <p:nvSpPr>
          <p:cNvPr id="4" name="Título 1">
            <a:extLst>
              <a:ext uri="{FF2B5EF4-FFF2-40B4-BE49-F238E27FC236}">
                <a16:creationId xmlns:a16="http://schemas.microsoft.com/office/drawing/2014/main" id="{C990567D-5C9A-8328-C0B2-CDB4E2901B33}"/>
              </a:ext>
            </a:extLst>
          </p:cNvPr>
          <p:cNvSpPr txBox="1">
            <a:spLocks/>
          </p:cNvSpPr>
          <p:nvPr/>
        </p:nvSpPr>
        <p:spPr>
          <a:xfrm>
            <a:off x="913166" y="0"/>
            <a:ext cx="8230834" cy="2922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altLang="pt-BR" sz="2000" b="1"/>
              <a:t>Aspectos gerais do desenvolvimento embrionário:</a:t>
            </a:r>
            <a:endParaRPr lang="pt-BR" altLang="pt-BR" sz="2000" b="1" dirty="0"/>
          </a:p>
        </p:txBody>
      </p:sp>
      <p:sp>
        <p:nvSpPr>
          <p:cNvPr id="5" name="Retângulo 4">
            <a:extLst>
              <a:ext uri="{FF2B5EF4-FFF2-40B4-BE49-F238E27FC236}">
                <a16:creationId xmlns:a16="http://schemas.microsoft.com/office/drawing/2014/main" id="{1C395919-9B14-85A8-C48C-C38A78825B56}"/>
              </a:ext>
            </a:extLst>
          </p:cNvPr>
          <p:cNvSpPr/>
          <p:nvPr/>
        </p:nvSpPr>
        <p:spPr>
          <a:xfrm>
            <a:off x="567811" y="2995435"/>
            <a:ext cx="7538578" cy="1444489"/>
          </a:xfrm>
          <a:prstGeom prst="rec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just">
              <a:defRPr/>
            </a:pPr>
            <a:r>
              <a:rPr lang="pt-BR" sz="1800" dirty="0"/>
              <a:t>No início do desenvolvimento embrionário, existe grande semelhança anatômica entre os embriões dos diversos tipos de vertebrados. De acordo com pesquisas em diferentes áreas da Biologia, isso fornece evidência  de que eles descendem de um mesmo ancestral.</a:t>
            </a:r>
          </a:p>
        </p:txBody>
      </p:sp>
    </p:spTree>
    <p:extLst>
      <p:ext uri="{BB962C8B-B14F-4D97-AF65-F5344CB8AC3E}">
        <p14:creationId xmlns:p14="http://schemas.microsoft.com/office/powerpoint/2010/main" val="273600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22</a:t>
            </a:fld>
            <a:endParaRPr lang="pt-BR"/>
          </a:p>
        </p:txBody>
      </p:sp>
      <p:pic>
        <p:nvPicPr>
          <p:cNvPr id="4" name="Picture 16">
            <a:extLst>
              <a:ext uri="{FF2B5EF4-FFF2-40B4-BE49-F238E27FC236}">
                <a16:creationId xmlns:a16="http://schemas.microsoft.com/office/drawing/2014/main" id="{D3959B67-21BC-27C3-FB5E-03C8992CA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920"/>
          <a:stretch>
            <a:fillRect/>
          </a:stretch>
        </p:blipFill>
        <p:spPr bwMode="auto">
          <a:xfrm>
            <a:off x="850723" y="583052"/>
            <a:ext cx="4703410" cy="408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15">
            <a:extLst>
              <a:ext uri="{FF2B5EF4-FFF2-40B4-BE49-F238E27FC236}">
                <a16:creationId xmlns:a16="http://schemas.microsoft.com/office/drawing/2014/main" id="{FAF268CA-5738-EAE0-BD74-79430C9DF3D8}"/>
              </a:ext>
            </a:extLst>
          </p:cNvPr>
          <p:cNvSpPr>
            <a:spLocks noChangeArrowheads="1"/>
          </p:cNvSpPr>
          <p:nvPr/>
        </p:nvSpPr>
        <p:spPr bwMode="auto">
          <a:xfrm>
            <a:off x="5332059" y="3790564"/>
            <a:ext cx="29612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pt-BR" altLang="pt-BR" sz="1000" dirty="0"/>
              <a:t>Imagem: Desenvolvimento embrionário de vertebrados segundo </a:t>
            </a:r>
            <a:r>
              <a:rPr lang="pt-BR" altLang="pt-BR" sz="1000" dirty="0" err="1"/>
              <a:t>Haeckel</a:t>
            </a:r>
            <a:r>
              <a:rPr lang="pt-BR" altLang="pt-BR" sz="1000" dirty="0"/>
              <a:t> / Autor desconhecido / Disponibilizado por Priscila Martins Amaral / </a:t>
            </a:r>
            <a:r>
              <a:rPr lang="pt-BR" altLang="pt-BR" sz="1000" dirty="0" err="1"/>
              <a:t>Creative</a:t>
            </a:r>
            <a:r>
              <a:rPr lang="pt-BR" altLang="pt-BR" sz="1000" dirty="0"/>
              <a:t> Commons CC0 1.0 Universal </a:t>
            </a:r>
            <a:r>
              <a:rPr lang="pt-BR" altLang="pt-BR" sz="1000" dirty="0" err="1"/>
              <a:t>Public</a:t>
            </a:r>
            <a:r>
              <a:rPr lang="pt-BR" altLang="pt-BR" sz="1000" dirty="0"/>
              <a:t> Domain </a:t>
            </a:r>
            <a:r>
              <a:rPr lang="pt-BR" altLang="pt-BR" sz="1000" dirty="0" err="1"/>
              <a:t>Dedication</a:t>
            </a:r>
            <a:endParaRPr lang="pt-BR" altLang="pt-BR" sz="1000" dirty="0"/>
          </a:p>
        </p:txBody>
      </p:sp>
      <p:sp>
        <p:nvSpPr>
          <p:cNvPr id="7" name="CaixaDeTexto 6">
            <a:extLst>
              <a:ext uri="{FF2B5EF4-FFF2-40B4-BE49-F238E27FC236}">
                <a16:creationId xmlns:a16="http://schemas.microsoft.com/office/drawing/2014/main" id="{CC4CD3C3-95E0-AD48-D040-3EF862F69FAE}"/>
              </a:ext>
            </a:extLst>
          </p:cNvPr>
          <p:cNvSpPr txBox="1"/>
          <p:nvPr/>
        </p:nvSpPr>
        <p:spPr>
          <a:xfrm>
            <a:off x="771700" y="152607"/>
            <a:ext cx="5493633" cy="338554"/>
          </a:xfrm>
          <a:prstGeom prst="rect">
            <a:avLst/>
          </a:prstGeom>
          <a:noFill/>
        </p:spPr>
        <p:txBody>
          <a:bodyPr wrap="square" rtlCol="0">
            <a:spAutoFit/>
          </a:bodyPr>
          <a:lstStyle/>
          <a:p>
            <a:pPr marR="0" algn="l" rtl="0" fontAlgn="t">
              <a:spcBef>
                <a:spcPts val="0"/>
              </a:spcBef>
              <a:spcAft>
                <a:spcPts val="0"/>
              </a:spcAft>
            </a:pPr>
            <a:r>
              <a:rPr lang="pt-BR" sz="1600" b="0" i="0" u="none" strike="noStrike" dirty="0">
                <a:solidFill>
                  <a:srgbClr val="212A2E"/>
                </a:solidFill>
                <a:effectLst/>
                <a:latin typeface="Arial" panose="020B0604020202020204" pitchFamily="34" charset="0"/>
              </a:rPr>
              <a:t> peixe salamandra tartaruga galinha coelho </a:t>
            </a:r>
            <a:r>
              <a:rPr lang="pt-BR" sz="1600" b="1" i="0" u="none" strike="noStrike" dirty="0">
                <a:solidFill>
                  <a:srgbClr val="212A2E"/>
                </a:solidFill>
                <a:effectLst/>
                <a:latin typeface="Arial" panose="020B0604020202020204" pitchFamily="34" charset="0"/>
              </a:rPr>
              <a:t>homem</a:t>
            </a:r>
            <a:endParaRPr lang="pt-BR" sz="1200" dirty="0"/>
          </a:p>
        </p:txBody>
      </p:sp>
    </p:spTree>
    <p:extLst>
      <p:ext uri="{BB962C8B-B14F-4D97-AF65-F5344CB8AC3E}">
        <p14:creationId xmlns:p14="http://schemas.microsoft.com/office/powerpoint/2010/main" val="139483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23</a:t>
            </a:fld>
            <a:endParaRPr lang="pt-BR"/>
          </a:p>
        </p:txBody>
      </p:sp>
      <p:sp>
        <p:nvSpPr>
          <p:cNvPr id="3" name="Título 1">
            <a:extLst>
              <a:ext uri="{FF2B5EF4-FFF2-40B4-BE49-F238E27FC236}">
                <a16:creationId xmlns:a16="http://schemas.microsoft.com/office/drawing/2014/main" id="{545F33BB-904A-711E-1457-DF6EB4173D47}"/>
              </a:ext>
            </a:extLst>
          </p:cNvPr>
          <p:cNvSpPr txBox="1">
            <a:spLocks/>
          </p:cNvSpPr>
          <p:nvPr/>
        </p:nvSpPr>
        <p:spPr>
          <a:xfrm>
            <a:off x="890847" y="102835"/>
            <a:ext cx="7362305" cy="4628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altLang="pt-BR" sz="1800" b="1"/>
              <a:t>Aspectos gerais do desenvolvimento embrionário</a:t>
            </a:r>
            <a:endParaRPr lang="pt-BR" altLang="pt-BR" sz="1800" b="1" dirty="0"/>
          </a:p>
        </p:txBody>
      </p:sp>
      <p:sp>
        <p:nvSpPr>
          <p:cNvPr id="4" name="Espaço Reservado para Conteúdo 2">
            <a:extLst>
              <a:ext uri="{FF2B5EF4-FFF2-40B4-BE49-F238E27FC236}">
                <a16:creationId xmlns:a16="http://schemas.microsoft.com/office/drawing/2014/main" id="{655234C1-44B7-77B3-40FB-24DDD4EDEA89}"/>
              </a:ext>
            </a:extLst>
          </p:cNvPr>
          <p:cNvSpPr txBox="1">
            <a:spLocks/>
          </p:cNvSpPr>
          <p:nvPr/>
        </p:nvSpPr>
        <p:spPr>
          <a:xfrm>
            <a:off x="1168653" y="823560"/>
            <a:ext cx="7103179" cy="7569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Arial" panose="020B0604020202020204" pitchFamily="34" charset="0"/>
              <a:buNone/>
            </a:pPr>
            <a:r>
              <a:rPr lang="pt-BR" altLang="pt-BR" sz="1600" dirty="0"/>
              <a:t>A partir da fecundação e da formação do zigoto, observa-se as maiores transformações pelas quais um ser vivo passa em toda a sua vida.</a:t>
            </a:r>
          </a:p>
          <a:p>
            <a:pPr algn="just">
              <a:buFont typeface="Arial" panose="020B0604020202020204" pitchFamily="34" charset="0"/>
              <a:buNone/>
            </a:pPr>
            <a:r>
              <a:rPr lang="pt-BR" altLang="pt-BR" sz="1600" dirty="0"/>
              <a:t>As  mudanças decorrem basicamente de três  processos importantes:</a:t>
            </a:r>
          </a:p>
        </p:txBody>
      </p:sp>
      <p:sp>
        <p:nvSpPr>
          <p:cNvPr id="9" name="CaixaDeTexto 8">
            <a:extLst>
              <a:ext uri="{FF2B5EF4-FFF2-40B4-BE49-F238E27FC236}">
                <a16:creationId xmlns:a16="http://schemas.microsoft.com/office/drawing/2014/main" id="{559E46C2-9EE1-AB2C-D854-883AE9883DCF}"/>
              </a:ext>
            </a:extLst>
          </p:cNvPr>
          <p:cNvSpPr txBox="1"/>
          <p:nvPr/>
        </p:nvSpPr>
        <p:spPr>
          <a:xfrm>
            <a:off x="1629467" y="2381231"/>
            <a:ext cx="5415265" cy="1569660"/>
          </a:xfrm>
          <a:prstGeom prst="rect">
            <a:avLst/>
          </a:prstGeom>
          <a:noFill/>
        </p:spPr>
        <p:txBody>
          <a:bodyPr wrap="none" rtlCol="0">
            <a:spAutoFit/>
          </a:bodyPr>
          <a:lstStyle/>
          <a:p>
            <a:pPr marL="285750" indent="-285750" algn="just">
              <a:buFont typeface="Arial" panose="020B0604020202020204" pitchFamily="34" charset="0"/>
              <a:buChar char="•"/>
            </a:pPr>
            <a:r>
              <a:rPr lang="pt-BR" sz="3200" u="sng" dirty="0"/>
              <a:t>Segmentação ou clivagem;</a:t>
            </a:r>
          </a:p>
          <a:p>
            <a:pPr marL="285750" indent="-285750" algn="just">
              <a:buFont typeface="Arial" panose="020B0604020202020204" pitchFamily="34" charset="0"/>
              <a:buChar char="•"/>
            </a:pPr>
            <a:r>
              <a:rPr lang="pt-BR" sz="3200" u="sng" dirty="0" err="1"/>
              <a:t>Gastrulação</a:t>
            </a:r>
            <a:r>
              <a:rPr lang="pt-BR" sz="3200" u="sng" dirty="0"/>
              <a:t> e </a:t>
            </a:r>
            <a:r>
              <a:rPr lang="pt-BR" sz="3200" u="sng" dirty="0" err="1"/>
              <a:t>neurulação</a:t>
            </a:r>
            <a:r>
              <a:rPr lang="pt-BR" sz="3200" u="sng" dirty="0"/>
              <a:t>;</a:t>
            </a:r>
          </a:p>
          <a:p>
            <a:pPr marL="285750" indent="-285750" algn="just">
              <a:buFont typeface="Arial" panose="020B0604020202020204" pitchFamily="34" charset="0"/>
              <a:buChar char="•"/>
            </a:pPr>
            <a:r>
              <a:rPr lang="pt-BR" sz="3200" u="sng" dirty="0"/>
              <a:t>Organogênese.</a:t>
            </a:r>
          </a:p>
        </p:txBody>
      </p:sp>
    </p:spTree>
    <p:extLst>
      <p:ext uri="{BB962C8B-B14F-4D97-AF65-F5344CB8AC3E}">
        <p14:creationId xmlns:p14="http://schemas.microsoft.com/office/powerpoint/2010/main" val="109464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24</a:t>
            </a:fld>
            <a:endParaRPr lang="pt-BR"/>
          </a:p>
        </p:txBody>
      </p:sp>
      <p:pic>
        <p:nvPicPr>
          <p:cNvPr id="5" name="Imagem 4">
            <a:extLst>
              <a:ext uri="{FF2B5EF4-FFF2-40B4-BE49-F238E27FC236}">
                <a16:creationId xmlns:a16="http://schemas.microsoft.com/office/drawing/2014/main" id="{773EC3DC-E036-0290-239C-7553BF0AE1B9}"/>
              </a:ext>
            </a:extLst>
          </p:cNvPr>
          <p:cNvPicPr>
            <a:picLocks noChangeAspect="1"/>
          </p:cNvPicPr>
          <p:nvPr/>
        </p:nvPicPr>
        <p:blipFill>
          <a:blip r:embed="rId2"/>
          <a:stretch>
            <a:fillRect/>
          </a:stretch>
        </p:blipFill>
        <p:spPr>
          <a:xfrm>
            <a:off x="859794" y="0"/>
            <a:ext cx="7221736" cy="5143125"/>
          </a:xfrm>
          <a:prstGeom prst="rect">
            <a:avLst/>
          </a:prstGeom>
        </p:spPr>
      </p:pic>
    </p:spTree>
    <p:extLst>
      <p:ext uri="{BB962C8B-B14F-4D97-AF65-F5344CB8AC3E}">
        <p14:creationId xmlns:p14="http://schemas.microsoft.com/office/powerpoint/2010/main" val="110012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25</a:t>
            </a:fld>
            <a:endParaRPr lang="pt-BR"/>
          </a:p>
        </p:txBody>
      </p:sp>
      <p:pic>
        <p:nvPicPr>
          <p:cNvPr id="4" name="Imagem 3">
            <a:extLst>
              <a:ext uri="{FF2B5EF4-FFF2-40B4-BE49-F238E27FC236}">
                <a16:creationId xmlns:a16="http://schemas.microsoft.com/office/drawing/2014/main" id="{8FD92F2B-BA6E-E1A4-3A62-3E1C22F723AA}"/>
              </a:ext>
            </a:extLst>
          </p:cNvPr>
          <p:cNvPicPr>
            <a:picLocks noChangeAspect="1"/>
          </p:cNvPicPr>
          <p:nvPr/>
        </p:nvPicPr>
        <p:blipFill>
          <a:blip r:embed="rId2"/>
          <a:stretch>
            <a:fillRect/>
          </a:stretch>
        </p:blipFill>
        <p:spPr>
          <a:xfrm>
            <a:off x="762572" y="508000"/>
            <a:ext cx="7618856" cy="4323644"/>
          </a:xfrm>
          <a:prstGeom prst="rect">
            <a:avLst/>
          </a:prstGeom>
        </p:spPr>
      </p:pic>
    </p:spTree>
    <p:extLst>
      <p:ext uri="{BB962C8B-B14F-4D97-AF65-F5344CB8AC3E}">
        <p14:creationId xmlns:p14="http://schemas.microsoft.com/office/powerpoint/2010/main" val="303223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26</a:t>
            </a:fld>
            <a:endParaRPr lang="pt-BR"/>
          </a:p>
        </p:txBody>
      </p:sp>
      <p:pic>
        <p:nvPicPr>
          <p:cNvPr id="4" name="Imagem 3">
            <a:extLst>
              <a:ext uri="{FF2B5EF4-FFF2-40B4-BE49-F238E27FC236}">
                <a16:creationId xmlns:a16="http://schemas.microsoft.com/office/drawing/2014/main" id="{C20BE3E6-3024-62D4-B8E9-342AF4AF9E45}"/>
              </a:ext>
            </a:extLst>
          </p:cNvPr>
          <p:cNvPicPr>
            <a:picLocks noChangeAspect="1"/>
          </p:cNvPicPr>
          <p:nvPr/>
        </p:nvPicPr>
        <p:blipFill>
          <a:blip r:embed="rId2"/>
          <a:stretch>
            <a:fillRect/>
          </a:stretch>
        </p:blipFill>
        <p:spPr>
          <a:xfrm>
            <a:off x="1540890" y="1018228"/>
            <a:ext cx="5875912" cy="4125272"/>
          </a:xfrm>
          <a:prstGeom prst="rect">
            <a:avLst/>
          </a:prstGeom>
        </p:spPr>
      </p:pic>
      <p:sp>
        <p:nvSpPr>
          <p:cNvPr id="5" name="CaixaDeTexto 4">
            <a:extLst>
              <a:ext uri="{FF2B5EF4-FFF2-40B4-BE49-F238E27FC236}">
                <a16:creationId xmlns:a16="http://schemas.microsoft.com/office/drawing/2014/main" id="{079E141E-86E3-4612-7243-D65E0DC6D573}"/>
              </a:ext>
            </a:extLst>
          </p:cNvPr>
          <p:cNvSpPr txBox="1"/>
          <p:nvPr/>
        </p:nvSpPr>
        <p:spPr>
          <a:xfrm>
            <a:off x="3004724" y="282223"/>
            <a:ext cx="2948243" cy="400110"/>
          </a:xfrm>
          <a:prstGeom prst="rect">
            <a:avLst/>
          </a:prstGeom>
          <a:noFill/>
        </p:spPr>
        <p:txBody>
          <a:bodyPr wrap="none" rtlCol="0">
            <a:spAutoFit/>
          </a:bodyPr>
          <a:lstStyle/>
          <a:p>
            <a:r>
              <a:rPr lang="pt-BR" sz="2000" b="1" dirty="0"/>
              <a:t>Folhetos embrionários</a:t>
            </a:r>
          </a:p>
        </p:txBody>
      </p:sp>
    </p:spTree>
    <p:extLst>
      <p:ext uri="{BB962C8B-B14F-4D97-AF65-F5344CB8AC3E}">
        <p14:creationId xmlns:p14="http://schemas.microsoft.com/office/powerpoint/2010/main" val="1443780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27</a:t>
            </a:fld>
            <a:endParaRPr lang="pt-BR"/>
          </a:p>
        </p:txBody>
      </p:sp>
      <p:sp>
        <p:nvSpPr>
          <p:cNvPr id="3" name="Título 2">
            <a:extLst>
              <a:ext uri="{FF2B5EF4-FFF2-40B4-BE49-F238E27FC236}">
                <a16:creationId xmlns:a16="http://schemas.microsoft.com/office/drawing/2014/main" id="{FD859493-9304-85F9-119A-4BA2D2430AB8}"/>
              </a:ext>
            </a:extLst>
          </p:cNvPr>
          <p:cNvSpPr>
            <a:spLocks noGrp="1"/>
          </p:cNvSpPr>
          <p:nvPr/>
        </p:nvSpPr>
        <p:spPr bwMode="auto">
          <a:xfrm>
            <a:off x="457200" y="307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altLang="pt-BR" sz="4000" b="1"/>
              <a:t>Organogênese</a:t>
            </a:r>
          </a:p>
        </p:txBody>
      </p:sp>
      <p:grpSp>
        <p:nvGrpSpPr>
          <p:cNvPr id="4" name="Grupo 6">
            <a:extLst>
              <a:ext uri="{FF2B5EF4-FFF2-40B4-BE49-F238E27FC236}">
                <a16:creationId xmlns:a16="http://schemas.microsoft.com/office/drawing/2014/main" id="{6A1320C5-097B-B573-2E06-745ADC47DAF8}"/>
              </a:ext>
            </a:extLst>
          </p:cNvPr>
          <p:cNvGrpSpPr>
            <a:grpSpLocks/>
          </p:cNvGrpSpPr>
          <p:nvPr/>
        </p:nvGrpSpPr>
        <p:grpSpPr bwMode="auto">
          <a:xfrm>
            <a:off x="468313" y="1595438"/>
            <a:ext cx="8207375" cy="3240088"/>
            <a:chOff x="467544" y="1988840"/>
            <a:chExt cx="8208912" cy="3240360"/>
          </a:xfrm>
        </p:grpSpPr>
        <p:sp>
          <p:nvSpPr>
            <p:cNvPr id="5" name="Retângulo 4">
              <a:extLst>
                <a:ext uri="{FF2B5EF4-FFF2-40B4-BE49-F238E27FC236}">
                  <a16:creationId xmlns:a16="http://schemas.microsoft.com/office/drawing/2014/main" id="{A5EA1807-3ACB-598C-8812-088C1B434FD4}"/>
                </a:ext>
              </a:extLst>
            </p:cNvPr>
            <p:cNvSpPr/>
            <p:nvPr/>
          </p:nvSpPr>
          <p:spPr>
            <a:xfrm>
              <a:off x="467544" y="1988840"/>
              <a:ext cx="8208912" cy="1439983"/>
            </a:xfrm>
            <a:prstGeom prst="rect">
              <a:avLst/>
            </a:prstGeom>
          </p:spPr>
          <p:style>
            <a:lnRef idx="3">
              <a:schemeClr val="lt1"/>
            </a:lnRef>
            <a:fillRef idx="1">
              <a:schemeClr val="accent6"/>
            </a:fillRef>
            <a:effectRef idx="1">
              <a:schemeClr val="accent6"/>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pt-BR" sz="2400" dirty="0">
                  <a:solidFill>
                    <a:schemeClr val="tx1"/>
                  </a:solidFill>
                </a:rPr>
                <a:t>A terceira fase do desenvolvimento embrionário é a </a:t>
              </a:r>
              <a:r>
                <a:rPr lang="pt-BR" sz="2400" b="1" dirty="0">
                  <a:solidFill>
                    <a:schemeClr val="tx1"/>
                  </a:solidFill>
                </a:rPr>
                <a:t>organogênese</a:t>
              </a:r>
              <a:r>
                <a:rPr lang="pt-BR" sz="2400" dirty="0">
                  <a:solidFill>
                    <a:schemeClr val="tx1"/>
                  </a:solidFill>
                </a:rPr>
                <a:t>, que se caracteriza pela diferenciação de órgãos a partir dos folhetos embrionários formados na gastrulação.</a:t>
              </a:r>
            </a:p>
          </p:txBody>
        </p:sp>
        <p:sp>
          <p:nvSpPr>
            <p:cNvPr id="6" name="Retângulo 5">
              <a:extLst>
                <a:ext uri="{FF2B5EF4-FFF2-40B4-BE49-F238E27FC236}">
                  <a16:creationId xmlns:a16="http://schemas.microsoft.com/office/drawing/2014/main" id="{1774E601-02BA-E6E0-DE95-8959313661C0}"/>
                </a:ext>
              </a:extLst>
            </p:cNvPr>
            <p:cNvSpPr/>
            <p:nvPr/>
          </p:nvSpPr>
          <p:spPr>
            <a:xfrm>
              <a:off x="467544" y="3789217"/>
              <a:ext cx="8208912" cy="1439983"/>
            </a:xfrm>
            <a:prstGeom prst="rect">
              <a:avLst/>
            </a:prstGeom>
          </p:spPr>
          <p:style>
            <a:lnRef idx="3">
              <a:schemeClr val="lt1"/>
            </a:lnRef>
            <a:fillRef idx="1">
              <a:schemeClr val="accent3"/>
            </a:fillRef>
            <a:effectRef idx="1">
              <a:schemeClr val="accent3"/>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pt-BR" sz="2400" dirty="0">
                  <a:solidFill>
                    <a:schemeClr val="tx1"/>
                  </a:solidFill>
                </a:rPr>
                <a:t>A fase inicial da organogênese: a </a:t>
              </a:r>
              <a:r>
                <a:rPr lang="pt-BR" sz="2400" b="1" dirty="0">
                  <a:solidFill>
                    <a:schemeClr val="tx1"/>
                  </a:solidFill>
                </a:rPr>
                <a:t>neurulação</a:t>
              </a:r>
              <a:r>
                <a:rPr lang="pt-BR" sz="2400" dirty="0">
                  <a:solidFill>
                    <a:schemeClr val="tx1"/>
                  </a:solidFill>
                </a:rPr>
                <a:t>. Após a neurulação, os folhetos embrionários (tecidos do corpo), continuam a se diferenciar e ocorre formação da cavidade celomática .</a:t>
              </a:r>
            </a:p>
          </p:txBody>
        </p:sp>
      </p:grpSp>
    </p:spTree>
    <p:extLst>
      <p:ext uri="{BB962C8B-B14F-4D97-AF65-F5344CB8AC3E}">
        <p14:creationId xmlns:p14="http://schemas.microsoft.com/office/powerpoint/2010/main" val="610834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28</a:t>
            </a:fld>
            <a:endParaRPr lang="pt-BR"/>
          </a:p>
        </p:txBody>
      </p:sp>
      <p:pic>
        <p:nvPicPr>
          <p:cNvPr id="4" name="Imagem 3">
            <a:extLst>
              <a:ext uri="{FF2B5EF4-FFF2-40B4-BE49-F238E27FC236}">
                <a16:creationId xmlns:a16="http://schemas.microsoft.com/office/drawing/2014/main" id="{1398476B-7DA5-157B-DF21-E300B1519E63}"/>
              </a:ext>
            </a:extLst>
          </p:cNvPr>
          <p:cNvPicPr>
            <a:picLocks noChangeAspect="1"/>
          </p:cNvPicPr>
          <p:nvPr/>
        </p:nvPicPr>
        <p:blipFill rotWithShape="1">
          <a:blip r:embed="rId2"/>
          <a:srcRect b="7119"/>
          <a:stretch/>
        </p:blipFill>
        <p:spPr>
          <a:xfrm>
            <a:off x="1298550" y="135756"/>
            <a:ext cx="6546900" cy="5007744"/>
          </a:xfrm>
          <a:prstGeom prst="rect">
            <a:avLst/>
          </a:prstGeom>
        </p:spPr>
      </p:pic>
    </p:spTree>
    <p:extLst>
      <p:ext uri="{BB962C8B-B14F-4D97-AF65-F5344CB8AC3E}">
        <p14:creationId xmlns:p14="http://schemas.microsoft.com/office/powerpoint/2010/main" val="3690982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0030E5B-241D-5D18-7BCA-7597D6B188D5}"/>
              </a:ext>
            </a:extLst>
          </p:cNvPr>
          <p:cNvSpPr>
            <a:spLocks noGrp="1"/>
          </p:cNvSpPr>
          <p:nvPr>
            <p:ph type="subTitle" idx="1"/>
          </p:nvPr>
        </p:nvSpPr>
        <p:spPr/>
        <p:txBody>
          <a:bodyPr/>
          <a:lstStyle/>
          <a:p>
            <a:r>
              <a:rPr lang="pt-BR" sz="4000" dirty="0">
                <a:solidFill>
                  <a:schemeClr val="accent6">
                    <a:lumMod val="75000"/>
                  </a:schemeClr>
                </a:solidFill>
              </a:rPr>
              <a:t>Dúvidas?</a:t>
            </a:r>
          </a:p>
        </p:txBody>
      </p:sp>
      <p:sp>
        <p:nvSpPr>
          <p:cNvPr id="4" name="Espaço Reservado para Número de Slide 3">
            <a:extLst>
              <a:ext uri="{FF2B5EF4-FFF2-40B4-BE49-F238E27FC236}">
                <a16:creationId xmlns:a16="http://schemas.microsoft.com/office/drawing/2014/main" id="{7FFC1BA3-9C5F-97AF-122F-345A91BBB53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29</a:t>
            </a:fld>
            <a:endParaRPr lang="pt-BR"/>
          </a:p>
        </p:txBody>
      </p:sp>
    </p:spTree>
    <p:extLst>
      <p:ext uri="{BB962C8B-B14F-4D97-AF65-F5344CB8AC3E}">
        <p14:creationId xmlns:p14="http://schemas.microsoft.com/office/powerpoint/2010/main" val="194002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8966734C-EC70-3CB4-54F0-A88100376D8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3</a:t>
            </a:fld>
            <a:endParaRPr lang="pt-BR"/>
          </a:p>
        </p:txBody>
      </p:sp>
      <p:sp>
        <p:nvSpPr>
          <p:cNvPr id="3" name="Espaço Reservado para Conteúdo 2">
            <a:extLst>
              <a:ext uri="{FF2B5EF4-FFF2-40B4-BE49-F238E27FC236}">
                <a16:creationId xmlns:a16="http://schemas.microsoft.com/office/drawing/2014/main" id="{B305C543-FA2C-164E-AFCD-4668DA25CFD2}"/>
              </a:ext>
            </a:extLst>
          </p:cNvPr>
          <p:cNvSpPr txBox="1">
            <a:spLocks/>
          </p:cNvSpPr>
          <p:nvPr/>
        </p:nvSpPr>
        <p:spPr>
          <a:xfrm>
            <a:off x="1117726" y="354542"/>
            <a:ext cx="5489399" cy="149267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Arial" panose="020B0604020202020204" pitchFamily="34" charset="0"/>
              <a:buNone/>
            </a:pPr>
            <a:r>
              <a:rPr lang="pt-BR" altLang="pt-BR" sz="1600" dirty="0"/>
              <a:t>Tentando compreender o processo de formação de um novo ser, filósofos,  pesquisadores e cientistas contribuíram com suas ideias e  traçaram uma trajetória de descobertas  desafiadoras. Até que se conhecessem os gametas, surgiram diferentes maneiras de explicar como  acontece o desenvolvimento embrionário. </a:t>
            </a:r>
          </a:p>
        </p:txBody>
      </p:sp>
      <p:sp>
        <p:nvSpPr>
          <p:cNvPr id="4" name="Retângulo 3">
            <a:extLst>
              <a:ext uri="{FF2B5EF4-FFF2-40B4-BE49-F238E27FC236}">
                <a16:creationId xmlns:a16="http://schemas.microsoft.com/office/drawing/2014/main" id="{AA1972BB-CE24-EDAC-B8CC-7CE60482D296}"/>
              </a:ext>
            </a:extLst>
          </p:cNvPr>
          <p:cNvSpPr/>
          <p:nvPr/>
        </p:nvSpPr>
        <p:spPr>
          <a:xfrm>
            <a:off x="1366081" y="2244081"/>
            <a:ext cx="3689174" cy="2507544"/>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pt-BR" dirty="0">
              <a:solidFill>
                <a:schemeClr val="tx1"/>
              </a:solidFill>
            </a:endParaRPr>
          </a:p>
          <a:p>
            <a:pPr algn="just">
              <a:defRPr/>
            </a:pPr>
            <a:r>
              <a:rPr lang="pt-BR" dirty="0">
                <a:solidFill>
                  <a:schemeClr val="tx1"/>
                </a:solidFill>
              </a:rPr>
              <a:t>Aristóteles (384-322 </a:t>
            </a:r>
            <a:r>
              <a:rPr lang="pt-BR" dirty="0" err="1">
                <a:solidFill>
                  <a:schemeClr val="tx1"/>
                </a:solidFill>
              </a:rPr>
              <a:t>a.C.</a:t>
            </a:r>
            <a:r>
              <a:rPr lang="pt-BR" dirty="0">
                <a:solidFill>
                  <a:schemeClr val="tx1"/>
                </a:solidFill>
              </a:rPr>
              <a:t>) defendia a ideia de que  o fluxo menstrual era a contribuição da mulher para a formação do novo ser, enquanto o homem fornecia o esperma, considerado o  “princípio  masculino”. </a:t>
            </a:r>
          </a:p>
          <a:p>
            <a:pPr algn="just">
              <a:defRPr/>
            </a:pPr>
            <a:r>
              <a:rPr lang="pt-BR" dirty="0">
                <a:solidFill>
                  <a:schemeClr val="tx1"/>
                </a:solidFill>
              </a:rPr>
              <a:t>No século  XVIII, a ideia do </a:t>
            </a:r>
            <a:r>
              <a:rPr lang="pt-BR" dirty="0" err="1">
                <a:solidFill>
                  <a:schemeClr val="tx1"/>
                </a:solidFill>
              </a:rPr>
              <a:t>preformismo</a:t>
            </a:r>
            <a:r>
              <a:rPr lang="pt-BR" dirty="0">
                <a:solidFill>
                  <a:schemeClr val="tx1"/>
                </a:solidFill>
              </a:rPr>
              <a:t>, que defendia a existência de um ser pré-formado no gameta, foi  aceita por muitos pesquisadores.</a:t>
            </a:r>
          </a:p>
        </p:txBody>
      </p:sp>
      <p:sp>
        <p:nvSpPr>
          <p:cNvPr id="5" name="Retângulo 9">
            <a:extLst>
              <a:ext uri="{FF2B5EF4-FFF2-40B4-BE49-F238E27FC236}">
                <a16:creationId xmlns:a16="http://schemas.microsoft.com/office/drawing/2014/main" id="{7DB17488-3753-9C7C-C4B8-8DF66A690ECC}"/>
              </a:ext>
            </a:extLst>
          </p:cNvPr>
          <p:cNvSpPr>
            <a:spLocks noChangeArrowheads="1"/>
          </p:cNvSpPr>
          <p:nvPr/>
        </p:nvSpPr>
        <p:spPr bwMode="auto">
          <a:xfrm rot="10800000" flipV="1">
            <a:off x="6626452" y="1100881"/>
            <a:ext cx="1721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900" dirty="0"/>
              <a:t>Desenho do homúnculo: base das ideias </a:t>
            </a:r>
            <a:r>
              <a:rPr lang="pt-BR" altLang="pt-BR" sz="900" dirty="0" err="1"/>
              <a:t>preformistas</a:t>
            </a:r>
            <a:r>
              <a:rPr lang="pt-BR" altLang="pt-BR" sz="900" dirty="0"/>
              <a:t>.</a:t>
            </a:r>
          </a:p>
        </p:txBody>
      </p:sp>
      <p:pic>
        <p:nvPicPr>
          <p:cNvPr id="6" name="Picture 8" descr="http://de.academic.ru/pictures/dewiki/49/100px-homunculuslarge.png">
            <a:extLst>
              <a:ext uri="{FF2B5EF4-FFF2-40B4-BE49-F238E27FC236}">
                <a16:creationId xmlns:a16="http://schemas.microsoft.com/office/drawing/2014/main" id="{3F9CA3F2-B866-50D2-579C-E1F070767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010" y="1554432"/>
            <a:ext cx="798282" cy="319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8">
            <a:extLst>
              <a:ext uri="{FF2B5EF4-FFF2-40B4-BE49-F238E27FC236}">
                <a16:creationId xmlns:a16="http://schemas.microsoft.com/office/drawing/2014/main" id="{759A0009-8E47-ED50-1C41-FB349DB5F175}"/>
              </a:ext>
            </a:extLst>
          </p:cNvPr>
          <p:cNvSpPr>
            <a:spLocks noChangeArrowheads="1"/>
          </p:cNvSpPr>
          <p:nvPr/>
        </p:nvSpPr>
        <p:spPr bwMode="auto">
          <a:xfrm rot="5400000" flipV="1">
            <a:off x="6241123" y="3179863"/>
            <a:ext cx="316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900" dirty="0"/>
              <a:t>Imagem: </a:t>
            </a:r>
            <a:r>
              <a:rPr lang="pt-BR" altLang="pt-BR" sz="900" dirty="0" err="1"/>
              <a:t>Homunculus</a:t>
            </a:r>
            <a:r>
              <a:rPr lang="pt-BR" altLang="pt-BR" sz="900" dirty="0"/>
              <a:t> - Nicolaas </a:t>
            </a:r>
            <a:r>
              <a:rPr lang="pt-BR" altLang="pt-BR" sz="900" dirty="0" err="1"/>
              <a:t>Hartsoeker's</a:t>
            </a:r>
            <a:r>
              <a:rPr lang="pt-BR" altLang="pt-BR" sz="900" dirty="0"/>
              <a:t> / disponibilizada por </a:t>
            </a:r>
            <a:r>
              <a:rPr lang="pt-BR" altLang="pt-BR" sz="900" dirty="0" err="1"/>
              <a:t>Liangent</a:t>
            </a:r>
            <a:r>
              <a:rPr lang="pt-BR" altLang="pt-BR" sz="900" dirty="0"/>
              <a:t> / United States </a:t>
            </a:r>
            <a:r>
              <a:rPr lang="pt-BR" altLang="pt-BR" sz="900" dirty="0" err="1"/>
              <a:t>Public</a:t>
            </a:r>
            <a:r>
              <a:rPr lang="pt-BR" altLang="pt-BR" sz="900" dirty="0"/>
              <a:t> Domain</a:t>
            </a:r>
          </a:p>
        </p:txBody>
      </p:sp>
    </p:spTree>
    <p:extLst>
      <p:ext uri="{BB962C8B-B14F-4D97-AF65-F5344CB8AC3E}">
        <p14:creationId xmlns:p14="http://schemas.microsoft.com/office/powerpoint/2010/main" val="423460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77D8178-DA6E-C9E7-E381-BA64DA289D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a:t>
            </a:fld>
            <a:endParaRPr lang="pt-BR"/>
          </a:p>
        </p:txBody>
      </p:sp>
      <p:sp>
        <p:nvSpPr>
          <p:cNvPr id="6" name="Retângulo 5">
            <a:extLst>
              <a:ext uri="{FF2B5EF4-FFF2-40B4-BE49-F238E27FC236}">
                <a16:creationId xmlns:a16="http://schemas.microsoft.com/office/drawing/2014/main" id="{6D09C7B2-B20E-AC8E-E0D5-F1541A264811}"/>
              </a:ext>
            </a:extLst>
          </p:cNvPr>
          <p:cNvSpPr/>
          <p:nvPr/>
        </p:nvSpPr>
        <p:spPr>
          <a:xfrm>
            <a:off x="596194" y="1506656"/>
            <a:ext cx="4608512" cy="20161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r>
              <a:rPr lang="pt-BR" sz="2000" dirty="0">
                <a:solidFill>
                  <a:schemeClr val="tx1"/>
                </a:solidFill>
              </a:rPr>
              <a:t>Willian Harvey (1578-1657), médico inglês, descobriu que todos os animais se originavam a partir de um ovo. </a:t>
            </a:r>
          </a:p>
        </p:txBody>
      </p:sp>
      <p:sp>
        <p:nvSpPr>
          <p:cNvPr id="8" name="Retângulo 5">
            <a:extLst>
              <a:ext uri="{FF2B5EF4-FFF2-40B4-BE49-F238E27FC236}">
                <a16:creationId xmlns:a16="http://schemas.microsoft.com/office/drawing/2014/main" id="{5F1A779A-FAE5-A832-9D39-85118F44F541}"/>
              </a:ext>
            </a:extLst>
          </p:cNvPr>
          <p:cNvSpPr>
            <a:spLocks noChangeArrowheads="1"/>
          </p:cNvSpPr>
          <p:nvPr/>
        </p:nvSpPr>
        <p:spPr bwMode="auto">
          <a:xfrm rot="16200000">
            <a:off x="6443575" y="2464594"/>
            <a:ext cx="460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Autor desconhecido / disponibilizada por Evengard /  GNU Free Documentation License</a:t>
            </a:r>
          </a:p>
        </p:txBody>
      </p:sp>
      <p:sp>
        <p:nvSpPr>
          <p:cNvPr id="10" name="Retângulo 6">
            <a:extLst>
              <a:ext uri="{FF2B5EF4-FFF2-40B4-BE49-F238E27FC236}">
                <a16:creationId xmlns:a16="http://schemas.microsoft.com/office/drawing/2014/main" id="{35546982-F810-A121-EA22-0B54849DC5DA}"/>
              </a:ext>
            </a:extLst>
          </p:cNvPr>
          <p:cNvSpPr>
            <a:spLocks noChangeArrowheads="1"/>
          </p:cNvSpPr>
          <p:nvPr/>
        </p:nvSpPr>
        <p:spPr bwMode="auto">
          <a:xfrm>
            <a:off x="3796419" y="0"/>
            <a:ext cx="3311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pt-BR" altLang="pt-BR" sz="1200"/>
              <a:t>Willian Harvey (1578-1657)</a:t>
            </a:r>
          </a:p>
        </p:txBody>
      </p:sp>
      <p:pic>
        <p:nvPicPr>
          <p:cNvPr id="12" name="Picture 8" descr="File:William Harvey-Foto.jpg">
            <a:extLst>
              <a:ext uri="{FF2B5EF4-FFF2-40B4-BE49-F238E27FC236}">
                <a16:creationId xmlns:a16="http://schemas.microsoft.com/office/drawing/2014/main" id="{44F4A5DD-6EC8-4D48-E81C-28B49C002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281" y="360363"/>
            <a:ext cx="33115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02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69571AD-467D-F4DC-1C5F-A179221A9D6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5</a:t>
            </a:fld>
            <a:endParaRPr lang="pt-BR"/>
          </a:p>
        </p:txBody>
      </p:sp>
      <p:sp>
        <p:nvSpPr>
          <p:cNvPr id="3" name="Título 2">
            <a:extLst>
              <a:ext uri="{FF2B5EF4-FFF2-40B4-BE49-F238E27FC236}">
                <a16:creationId xmlns:a16="http://schemas.microsoft.com/office/drawing/2014/main" id="{5DE025DA-6E8F-C074-B3C8-D6700C892A02}"/>
              </a:ext>
            </a:extLst>
          </p:cNvPr>
          <p:cNvSpPr>
            <a:spLocks noGrp="1"/>
          </p:cNvSpPr>
          <p:nvPr/>
        </p:nvSpPr>
        <p:spPr bwMode="auto">
          <a:xfrm>
            <a:off x="555889" y="8009"/>
            <a:ext cx="8557715" cy="9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altLang="pt-BR" sz="2000" b="1" dirty="0"/>
              <a:t>Primeiras ideias sobre desenvolvimento</a:t>
            </a:r>
          </a:p>
        </p:txBody>
      </p:sp>
      <p:graphicFrame>
        <p:nvGraphicFramePr>
          <p:cNvPr id="4" name="Diagrama 3">
            <a:extLst>
              <a:ext uri="{FF2B5EF4-FFF2-40B4-BE49-F238E27FC236}">
                <a16:creationId xmlns:a16="http://schemas.microsoft.com/office/drawing/2014/main" id="{46A77D8E-F6D8-FEA3-E41E-8E6457D8ADFF}"/>
              </a:ext>
            </a:extLst>
          </p:cNvPr>
          <p:cNvGraphicFramePr/>
          <p:nvPr>
            <p:extLst>
              <p:ext uri="{D42A27DB-BD31-4B8C-83A1-F6EECF244321}">
                <p14:modId xmlns:p14="http://schemas.microsoft.com/office/powerpoint/2010/main" val="656222677"/>
              </p:ext>
            </p:extLst>
          </p:nvPr>
        </p:nvGraphicFramePr>
        <p:xfrm>
          <a:off x="954472" y="903111"/>
          <a:ext cx="7760550" cy="3447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a:extLst>
              <a:ext uri="{FF2B5EF4-FFF2-40B4-BE49-F238E27FC236}">
                <a16:creationId xmlns:a16="http://schemas.microsoft.com/office/drawing/2014/main" id="{BD764B50-8761-F11A-325C-5B7EE35B9D76}"/>
              </a:ext>
            </a:extLst>
          </p:cNvPr>
          <p:cNvSpPr>
            <a:spLocks noChangeArrowheads="1"/>
          </p:cNvSpPr>
          <p:nvPr/>
        </p:nvSpPr>
        <p:spPr bwMode="auto">
          <a:xfrm>
            <a:off x="555889" y="4350200"/>
            <a:ext cx="81947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buFont typeface="Arial" panose="020B0604020202020204" pitchFamily="34" charset="0"/>
              <a:buNone/>
            </a:pPr>
            <a:r>
              <a:rPr lang="pt-BR" altLang="pt-BR" sz="700"/>
              <a:t>	Imagens: (a) </a:t>
            </a:r>
            <a:r>
              <a:rPr lang="it-IT" altLang="pt-BR" sz="700"/>
              <a:t>Busto di Aristotele conservato a Palazzo Altaemps, Roma.</a:t>
            </a:r>
            <a:r>
              <a:rPr lang="pt-BR" altLang="pt-BR" sz="700"/>
              <a:t>/f</a:t>
            </a:r>
            <a:r>
              <a:rPr lang="en-US" altLang="pt-BR" sz="700"/>
              <a:t>oto: Giovanni Dall'Orto/The use of this image is free for any purpose</a:t>
            </a:r>
            <a:r>
              <a:rPr lang="pt-BR" altLang="pt-BR" sz="700"/>
              <a:t>; (b) William Harvey, 1627./imagem disponibilizada por Daniel Mytens/National Portrait Gallery, London/United States Public Domain. </a:t>
            </a:r>
            <a:r>
              <a:rPr lang="en-US" altLang="pt-BR" sz="700"/>
              <a:t>; (c) Marcello Malpighi, 1911./L.C. Miall. The History of Biology. Watts and Co./United States Public Domain.</a:t>
            </a:r>
            <a:endParaRPr lang="pt-BR" altLang="pt-BR" sz="700"/>
          </a:p>
        </p:txBody>
      </p:sp>
    </p:spTree>
    <p:extLst>
      <p:ext uri="{BB962C8B-B14F-4D97-AF65-F5344CB8AC3E}">
        <p14:creationId xmlns:p14="http://schemas.microsoft.com/office/powerpoint/2010/main" val="256474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BD2F5704-85B5-B8E1-A08B-65FC676E6BF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6</a:t>
            </a:fld>
            <a:endParaRPr lang="pt-BR"/>
          </a:p>
        </p:txBody>
      </p:sp>
      <p:sp>
        <p:nvSpPr>
          <p:cNvPr id="3" name="Google Shape;233;p18">
            <a:extLst>
              <a:ext uri="{FF2B5EF4-FFF2-40B4-BE49-F238E27FC236}">
                <a16:creationId xmlns:a16="http://schemas.microsoft.com/office/drawing/2014/main" id="{646E1150-30D8-E4D0-1B92-B4238F9EC69C}"/>
              </a:ext>
            </a:extLst>
          </p:cNvPr>
          <p:cNvSpPr txBox="1">
            <a:spLocks/>
          </p:cNvSpPr>
          <p:nvPr/>
        </p:nvSpPr>
        <p:spPr>
          <a:xfrm>
            <a:off x="1321563" y="998078"/>
            <a:ext cx="7257992" cy="2786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spcBef>
                <a:spcPts val="600"/>
              </a:spcBef>
              <a:buFont typeface="+mj-lt"/>
              <a:buAutoNum type="arabicPeriod"/>
            </a:pPr>
            <a:r>
              <a:rPr lang="pt-BR" sz="3600">
                <a:solidFill>
                  <a:srgbClr val="002060"/>
                </a:solidFill>
              </a:rPr>
              <a:t>Gametogênese;</a:t>
            </a:r>
          </a:p>
          <a:p>
            <a:pPr indent="-457200">
              <a:spcBef>
                <a:spcPts val="600"/>
              </a:spcBef>
              <a:buFont typeface="+mj-lt"/>
              <a:buAutoNum type="arabicPeriod"/>
            </a:pPr>
            <a:r>
              <a:rPr lang="pt-BR" sz="3600">
                <a:solidFill>
                  <a:srgbClr val="002060"/>
                </a:solidFill>
              </a:rPr>
              <a:t>Fecundação;</a:t>
            </a:r>
          </a:p>
          <a:p>
            <a:pPr indent="-457200">
              <a:spcBef>
                <a:spcPts val="600"/>
              </a:spcBef>
              <a:buFont typeface="+mj-lt"/>
              <a:buAutoNum type="arabicPeriod"/>
            </a:pPr>
            <a:r>
              <a:rPr lang="pt-BR" sz="3600">
                <a:solidFill>
                  <a:srgbClr val="002060"/>
                </a:solidFill>
              </a:rPr>
              <a:t>Desenvolvimento embrionário;</a:t>
            </a:r>
          </a:p>
          <a:p>
            <a:pPr indent="-457200">
              <a:spcBef>
                <a:spcPts val="600"/>
              </a:spcBef>
              <a:buFont typeface="+mj-lt"/>
              <a:buAutoNum type="arabicPeriod"/>
            </a:pPr>
            <a:r>
              <a:rPr lang="pt-BR" sz="3600">
                <a:solidFill>
                  <a:srgbClr val="002060"/>
                </a:solidFill>
              </a:rPr>
              <a:t>Desenvolvimento fetal;</a:t>
            </a:r>
          </a:p>
          <a:p>
            <a:pPr indent="-457200">
              <a:spcBef>
                <a:spcPts val="600"/>
              </a:spcBef>
              <a:buFont typeface="+mj-lt"/>
              <a:buAutoNum type="arabicPeriod"/>
            </a:pPr>
            <a:r>
              <a:rPr lang="pt-BR" sz="3600">
                <a:solidFill>
                  <a:srgbClr val="002060"/>
                </a:solidFill>
              </a:rPr>
              <a:t>Malformações fetais e teratogenia.</a:t>
            </a:r>
          </a:p>
          <a:p>
            <a:pPr indent="-457200">
              <a:spcBef>
                <a:spcPts val="600"/>
              </a:spcBef>
              <a:buFont typeface="+mj-lt"/>
              <a:buAutoNum type="arabicPeriod"/>
            </a:pPr>
            <a:endParaRPr lang="pt-BR" sz="3600" dirty="0">
              <a:solidFill>
                <a:srgbClr val="002060"/>
              </a:solidFill>
            </a:endParaRPr>
          </a:p>
        </p:txBody>
      </p:sp>
    </p:spTree>
    <p:extLst>
      <p:ext uri="{BB962C8B-B14F-4D97-AF65-F5344CB8AC3E}">
        <p14:creationId xmlns:p14="http://schemas.microsoft.com/office/powerpoint/2010/main" val="85940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961518B-2710-2193-0119-BF280BDB38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7</a:t>
            </a:fld>
            <a:endParaRPr lang="pt-BR"/>
          </a:p>
        </p:txBody>
      </p:sp>
      <p:sp>
        <p:nvSpPr>
          <p:cNvPr id="3" name="Título 1">
            <a:extLst>
              <a:ext uri="{FF2B5EF4-FFF2-40B4-BE49-F238E27FC236}">
                <a16:creationId xmlns:a16="http://schemas.microsoft.com/office/drawing/2014/main" id="{9A95B20D-4712-BB9D-8E79-B0DB713B4FC4}"/>
              </a:ext>
            </a:extLst>
          </p:cNvPr>
          <p:cNvSpPr txBox="1">
            <a:spLocks/>
          </p:cNvSpPr>
          <p:nvPr/>
        </p:nvSpPr>
        <p:spPr>
          <a:xfrm>
            <a:off x="1173289" y="421487"/>
            <a:ext cx="4998094" cy="4417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altLang="pt-BR" sz="1800" b="1" dirty="0"/>
              <a:t>A descoberta dos gametas</a:t>
            </a:r>
          </a:p>
        </p:txBody>
      </p:sp>
      <p:sp>
        <p:nvSpPr>
          <p:cNvPr id="4" name="Espaço Reservado para Conteúdo 2">
            <a:extLst>
              <a:ext uri="{FF2B5EF4-FFF2-40B4-BE49-F238E27FC236}">
                <a16:creationId xmlns:a16="http://schemas.microsoft.com/office/drawing/2014/main" id="{000F3A2B-8566-6F9E-24B8-30C13B1A7972}"/>
              </a:ext>
            </a:extLst>
          </p:cNvPr>
          <p:cNvSpPr txBox="1">
            <a:spLocks/>
          </p:cNvSpPr>
          <p:nvPr/>
        </p:nvSpPr>
        <p:spPr>
          <a:xfrm>
            <a:off x="1173289" y="1770714"/>
            <a:ext cx="3899782" cy="220891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Arial" panose="020B0604020202020204" pitchFamily="34" charset="0"/>
              <a:buNone/>
            </a:pPr>
            <a:r>
              <a:rPr lang="pt-BR" altLang="pt-BR" sz="1600"/>
              <a:t>A partir da metade do século XIX, foi estabelecida a Teoria celular, contribuindo assim para a compreensão das células responsáveis pela reprodução: </a:t>
            </a:r>
            <a:r>
              <a:rPr lang="pt-BR" altLang="pt-BR" sz="1600" b="1"/>
              <a:t>os gametas</a:t>
            </a:r>
            <a:r>
              <a:rPr lang="pt-BR" altLang="pt-BR" sz="1600"/>
              <a:t>.</a:t>
            </a:r>
          </a:p>
          <a:p>
            <a:pPr algn="just">
              <a:buFont typeface="Arial" panose="020B0604020202020204" pitchFamily="34" charset="0"/>
              <a:buNone/>
            </a:pPr>
            <a:r>
              <a:rPr lang="pt-BR" altLang="pt-BR" sz="1600"/>
              <a:t>As  avanços da citologia e da microscopia permitiram, ainda, descobrir  o processo de divisão celular. A partir de então, consolidou-se a ideia de que, nos seres de reprodução sexuada, a vida se inicia a partir da </a:t>
            </a:r>
            <a:r>
              <a:rPr lang="pt-BR" altLang="pt-BR" sz="1600" b="1"/>
              <a:t>fecundação</a:t>
            </a:r>
            <a:r>
              <a:rPr lang="pt-BR" altLang="pt-BR" sz="1600"/>
              <a:t> e com a formação do </a:t>
            </a:r>
            <a:r>
              <a:rPr lang="pt-BR" altLang="pt-BR" sz="1600" b="1"/>
              <a:t>zigoto</a:t>
            </a:r>
            <a:r>
              <a:rPr lang="pt-BR" altLang="pt-BR" sz="1600"/>
              <a:t>.  </a:t>
            </a:r>
            <a:endParaRPr lang="pt-BR" altLang="pt-BR" sz="1600" dirty="0"/>
          </a:p>
        </p:txBody>
      </p:sp>
      <p:sp>
        <p:nvSpPr>
          <p:cNvPr id="5" name="Retângulo 4">
            <a:extLst>
              <a:ext uri="{FF2B5EF4-FFF2-40B4-BE49-F238E27FC236}">
                <a16:creationId xmlns:a16="http://schemas.microsoft.com/office/drawing/2014/main" id="{595B55C9-DD98-1A10-7063-94865A2E6612}"/>
              </a:ext>
            </a:extLst>
          </p:cNvPr>
          <p:cNvSpPr/>
          <p:nvPr/>
        </p:nvSpPr>
        <p:spPr>
          <a:xfrm>
            <a:off x="1044987" y="1051577"/>
            <a:ext cx="4351102" cy="441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i="1" dirty="0">
                <a:solidFill>
                  <a:schemeClr val="tx1"/>
                </a:solidFill>
              </a:rPr>
              <a:t>Como uma única célula é capaz de se constituir em um ser vivo tão complexo ?</a:t>
            </a:r>
          </a:p>
        </p:txBody>
      </p:sp>
      <p:sp>
        <p:nvSpPr>
          <p:cNvPr id="6" name="Retângulo 8">
            <a:extLst>
              <a:ext uri="{FF2B5EF4-FFF2-40B4-BE49-F238E27FC236}">
                <a16:creationId xmlns:a16="http://schemas.microsoft.com/office/drawing/2014/main" id="{4DF85F77-0D8F-FF32-27D9-7448DD105FB0}"/>
              </a:ext>
            </a:extLst>
          </p:cNvPr>
          <p:cNvSpPr>
            <a:spLocks noChangeArrowheads="1"/>
          </p:cNvSpPr>
          <p:nvPr/>
        </p:nvSpPr>
        <p:spPr bwMode="auto">
          <a:xfrm>
            <a:off x="5656561" y="4385326"/>
            <a:ext cx="3485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800"/>
              <a:t>Imagem: Óvulo  e espermatozoide / autoria de ScienceGenetics / disponibilizado por ScienceGenetics /   GNU Free Documentation License</a:t>
            </a:r>
          </a:p>
        </p:txBody>
      </p:sp>
      <p:sp>
        <p:nvSpPr>
          <p:cNvPr id="7" name="Retângulo 9">
            <a:extLst>
              <a:ext uri="{FF2B5EF4-FFF2-40B4-BE49-F238E27FC236}">
                <a16:creationId xmlns:a16="http://schemas.microsoft.com/office/drawing/2014/main" id="{D7480E71-C35D-B6EE-2965-5CE2C009FF1C}"/>
              </a:ext>
            </a:extLst>
          </p:cNvPr>
          <p:cNvSpPr>
            <a:spLocks noChangeArrowheads="1"/>
          </p:cNvSpPr>
          <p:nvPr/>
        </p:nvSpPr>
        <p:spPr bwMode="auto">
          <a:xfrm>
            <a:off x="5705255" y="1278589"/>
            <a:ext cx="32921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50"/>
              <a:t>Fecundação: união de gametas </a:t>
            </a:r>
          </a:p>
        </p:txBody>
      </p:sp>
      <p:pic>
        <p:nvPicPr>
          <p:cNvPr id="8" name="Picture 11" descr="File:06fertilizado.jpg">
            <a:extLst>
              <a:ext uri="{FF2B5EF4-FFF2-40B4-BE49-F238E27FC236}">
                <a16:creationId xmlns:a16="http://schemas.microsoft.com/office/drawing/2014/main" id="{18DA30CA-E828-7C67-DB6E-39E799C8F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30"/>
          <a:stretch>
            <a:fillRect/>
          </a:stretch>
        </p:blipFill>
        <p:spPr bwMode="auto">
          <a:xfrm>
            <a:off x="5705255" y="1627839"/>
            <a:ext cx="3292116" cy="236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9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48614" y="36378"/>
            <a:ext cx="7778044" cy="530226"/>
          </a:xfrm>
          <a:prstGeom prst="rect">
            <a:avLst/>
          </a:prstGeom>
        </p:spPr>
        <p:txBody>
          <a:bodyPr spcFirstLastPara="1" vert="horz" wrap="square" lIns="0" tIns="10001" rIns="0" bIns="0" rtlCol="0" anchor="b" anchorCtr="0">
            <a:spAutoFit/>
          </a:bodyPr>
          <a:lstStyle/>
          <a:p>
            <a:pPr marL="9525">
              <a:spcBef>
                <a:spcPts val="79"/>
              </a:spcBef>
            </a:pPr>
            <a:r>
              <a:rPr sz="3300" b="1" dirty="0">
                <a:solidFill>
                  <a:srgbClr val="FF0000"/>
                </a:solidFill>
              </a:rPr>
              <a:t>A</a:t>
            </a:r>
            <a:r>
              <a:rPr lang="pt-BR" sz="3300" b="1" dirty="0">
                <a:solidFill>
                  <a:srgbClr val="FF0000"/>
                </a:solidFill>
              </a:rPr>
              <a:t>s</a:t>
            </a:r>
            <a:r>
              <a:rPr sz="3300" b="1" spc="26" dirty="0">
                <a:solidFill>
                  <a:srgbClr val="FF0000"/>
                </a:solidFill>
              </a:rPr>
              <a:t> </a:t>
            </a:r>
            <a:r>
              <a:rPr sz="3300" b="1" dirty="0">
                <a:solidFill>
                  <a:srgbClr val="FF0000"/>
                </a:solidFill>
              </a:rPr>
              <a:t>vantagens</a:t>
            </a:r>
            <a:r>
              <a:rPr sz="3300" b="1" spc="30" dirty="0">
                <a:solidFill>
                  <a:srgbClr val="FF0000"/>
                </a:solidFill>
              </a:rPr>
              <a:t> </a:t>
            </a:r>
            <a:r>
              <a:rPr sz="3300" b="1" dirty="0">
                <a:solidFill>
                  <a:srgbClr val="FF0000"/>
                </a:solidFill>
              </a:rPr>
              <a:t>do</a:t>
            </a:r>
            <a:r>
              <a:rPr sz="3300" b="1" spc="26" dirty="0">
                <a:solidFill>
                  <a:srgbClr val="FF0000"/>
                </a:solidFill>
              </a:rPr>
              <a:t> </a:t>
            </a:r>
            <a:r>
              <a:rPr sz="3300" b="1" dirty="0">
                <a:solidFill>
                  <a:srgbClr val="FF0000"/>
                </a:solidFill>
              </a:rPr>
              <a:t>sexo</a:t>
            </a:r>
          </a:p>
        </p:txBody>
      </p:sp>
      <p:pic>
        <p:nvPicPr>
          <p:cNvPr id="3" name="object 3"/>
          <p:cNvPicPr/>
          <p:nvPr/>
        </p:nvPicPr>
        <p:blipFill>
          <a:blip r:embed="rId2" cstate="print"/>
          <a:stretch>
            <a:fillRect/>
          </a:stretch>
        </p:blipFill>
        <p:spPr>
          <a:xfrm>
            <a:off x="5994845" y="2971799"/>
            <a:ext cx="1560862" cy="2078831"/>
          </a:xfrm>
          <a:prstGeom prst="rect">
            <a:avLst/>
          </a:prstGeom>
        </p:spPr>
      </p:pic>
      <p:grpSp>
        <p:nvGrpSpPr>
          <p:cNvPr id="4" name="object 4"/>
          <p:cNvGrpSpPr/>
          <p:nvPr/>
        </p:nvGrpSpPr>
        <p:grpSpPr>
          <a:xfrm>
            <a:off x="1451372" y="3298031"/>
            <a:ext cx="4354354" cy="1714500"/>
            <a:chOff x="411162" y="4397375"/>
            <a:chExt cx="5805805" cy="2286000"/>
          </a:xfrm>
        </p:grpSpPr>
        <p:pic>
          <p:nvPicPr>
            <p:cNvPr id="5" name="object 5"/>
            <p:cNvPicPr/>
            <p:nvPr/>
          </p:nvPicPr>
          <p:blipFill>
            <a:blip r:embed="rId3" cstate="print"/>
            <a:stretch>
              <a:fillRect/>
            </a:stretch>
          </p:blipFill>
          <p:spPr>
            <a:xfrm>
              <a:off x="3168650" y="4397375"/>
              <a:ext cx="3048000" cy="2286000"/>
            </a:xfrm>
            <a:prstGeom prst="rect">
              <a:avLst/>
            </a:prstGeom>
          </p:spPr>
        </p:pic>
        <p:pic>
          <p:nvPicPr>
            <p:cNvPr id="6" name="object 6"/>
            <p:cNvPicPr/>
            <p:nvPr/>
          </p:nvPicPr>
          <p:blipFill>
            <a:blip r:embed="rId4" cstate="print"/>
            <a:stretch>
              <a:fillRect/>
            </a:stretch>
          </p:blipFill>
          <p:spPr>
            <a:xfrm>
              <a:off x="411162" y="4397375"/>
              <a:ext cx="2647950" cy="2286000"/>
            </a:xfrm>
            <a:prstGeom prst="rect">
              <a:avLst/>
            </a:prstGeom>
          </p:spPr>
        </p:pic>
      </p:grpSp>
      <p:pic>
        <p:nvPicPr>
          <p:cNvPr id="7" name="object 7"/>
          <p:cNvPicPr/>
          <p:nvPr/>
        </p:nvPicPr>
        <p:blipFill>
          <a:blip r:embed="rId5" cstate="print"/>
          <a:stretch>
            <a:fillRect/>
          </a:stretch>
        </p:blipFill>
        <p:spPr>
          <a:xfrm>
            <a:off x="1684734" y="1200054"/>
            <a:ext cx="2112169" cy="1415701"/>
          </a:xfrm>
          <a:prstGeom prst="rect">
            <a:avLst/>
          </a:prstGeom>
        </p:spPr>
      </p:pic>
      <p:pic>
        <p:nvPicPr>
          <p:cNvPr id="8" name="object 8"/>
          <p:cNvPicPr/>
          <p:nvPr/>
        </p:nvPicPr>
        <p:blipFill>
          <a:blip r:embed="rId6" cstate="print"/>
          <a:stretch>
            <a:fillRect/>
          </a:stretch>
        </p:blipFill>
        <p:spPr>
          <a:xfrm>
            <a:off x="5342382" y="1194150"/>
            <a:ext cx="2144268" cy="1421606"/>
          </a:xfrm>
          <a:prstGeom prst="rect">
            <a:avLst/>
          </a:prstGeom>
        </p:spPr>
      </p:pic>
      <p:sp>
        <p:nvSpPr>
          <p:cNvPr id="9" name="object 9"/>
          <p:cNvSpPr txBox="1"/>
          <p:nvPr/>
        </p:nvSpPr>
        <p:spPr>
          <a:xfrm>
            <a:off x="2144077" y="943032"/>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0" name="object 10"/>
          <p:cNvSpPr txBox="1"/>
          <p:nvPr/>
        </p:nvSpPr>
        <p:spPr>
          <a:xfrm>
            <a:off x="3299270" y="943032"/>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1" name="object 11"/>
          <p:cNvSpPr txBox="1"/>
          <p:nvPr/>
        </p:nvSpPr>
        <p:spPr>
          <a:xfrm>
            <a:off x="6088189" y="922972"/>
            <a:ext cx="405289" cy="217367"/>
          </a:xfrm>
          <a:prstGeom prst="rect">
            <a:avLst/>
          </a:prstGeom>
        </p:spPr>
        <p:txBody>
          <a:bodyPr vert="horz" wrap="square" lIns="0" tIns="9525" rIns="0" bIns="0" rtlCol="0">
            <a:spAutoFit/>
          </a:bodyPr>
          <a:lstStyle/>
          <a:p>
            <a:pPr marL="9525">
              <a:spcBef>
                <a:spcPts val="75"/>
              </a:spcBef>
            </a:pPr>
            <a:r>
              <a:rPr sz="1350" spc="-4" dirty="0">
                <a:latin typeface="Microsoft Sans Serif"/>
                <a:cs typeface="Microsoft Sans Serif"/>
              </a:rPr>
              <a:t>n</a:t>
            </a:r>
            <a:r>
              <a:rPr sz="1350" spc="-19" dirty="0">
                <a:latin typeface="Microsoft Sans Serif"/>
                <a:cs typeface="Microsoft Sans Serif"/>
              </a:rPr>
              <a:t> </a:t>
            </a:r>
            <a:r>
              <a:rPr sz="1350" dirty="0">
                <a:latin typeface="Microsoft Sans Serif"/>
                <a:cs typeface="Microsoft Sans Serif"/>
              </a:rPr>
              <a:t>+</a:t>
            </a:r>
            <a:r>
              <a:rPr sz="1350" spc="-15" dirty="0">
                <a:latin typeface="Microsoft Sans Serif"/>
                <a:cs typeface="Microsoft Sans Serif"/>
              </a:rPr>
              <a:t> </a:t>
            </a:r>
            <a:r>
              <a:rPr sz="1350" spc="-4" dirty="0">
                <a:latin typeface="Microsoft Sans Serif"/>
                <a:cs typeface="Microsoft Sans Serif"/>
              </a:rPr>
              <a:t>n</a:t>
            </a:r>
            <a:endParaRPr sz="1350">
              <a:latin typeface="Microsoft Sans Serif"/>
              <a:cs typeface="Microsoft Sans Serif"/>
            </a:endParaRPr>
          </a:p>
        </p:txBody>
      </p:sp>
      <p:sp>
        <p:nvSpPr>
          <p:cNvPr id="12" name="object 12"/>
          <p:cNvSpPr txBox="1"/>
          <p:nvPr/>
        </p:nvSpPr>
        <p:spPr>
          <a:xfrm>
            <a:off x="7615905" y="3336988"/>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3" name="object 13"/>
          <p:cNvSpPr txBox="1"/>
          <p:nvPr/>
        </p:nvSpPr>
        <p:spPr>
          <a:xfrm>
            <a:off x="4225766" y="3765613"/>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4" name="object 14"/>
          <p:cNvSpPr txBox="1"/>
          <p:nvPr/>
        </p:nvSpPr>
        <p:spPr>
          <a:xfrm>
            <a:off x="1510437" y="3476149"/>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5" name="object 15"/>
          <p:cNvSpPr txBox="1"/>
          <p:nvPr/>
        </p:nvSpPr>
        <p:spPr>
          <a:xfrm>
            <a:off x="2986088" y="3488055"/>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grpSp>
        <p:nvGrpSpPr>
          <p:cNvPr id="16" name="object 16"/>
          <p:cNvGrpSpPr/>
          <p:nvPr/>
        </p:nvGrpSpPr>
        <p:grpSpPr>
          <a:xfrm>
            <a:off x="3675507" y="561975"/>
            <a:ext cx="1765935" cy="533400"/>
            <a:chOff x="3376676" y="749300"/>
            <a:chExt cx="2354580" cy="711200"/>
          </a:xfrm>
        </p:grpSpPr>
        <p:sp>
          <p:nvSpPr>
            <p:cNvPr id="17" name="object 17"/>
            <p:cNvSpPr/>
            <p:nvPr/>
          </p:nvSpPr>
          <p:spPr>
            <a:xfrm>
              <a:off x="4441825" y="762000"/>
              <a:ext cx="1276350" cy="685800"/>
            </a:xfrm>
            <a:custGeom>
              <a:avLst/>
              <a:gdLst/>
              <a:ahLst/>
              <a:cxnLst/>
              <a:rect l="l" t="t" r="r" b="b"/>
              <a:pathLst>
                <a:path w="1276350" h="685800">
                  <a:moveTo>
                    <a:pt x="171450" y="0"/>
                  </a:moveTo>
                  <a:lnTo>
                    <a:pt x="0" y="0"/>
                  </a:lnTo>
                  <a:lnTo>
                    <a:pt x="57285" y="1007"/>
                  </a:lnTo>
                  <a:lnTo>
                    <a:pt x="113896" y="4000"/>
                  </a:lnTo>
                  <a:lnTo>
                    <a:pt x="169741" y="8932"/>
                  </a:lnTo>
                  <a:lnTo>
                    <a:pt x="224728" y="15756"/>
                  </a:lnTo>
                  <a:lnTo>
                    <a:pt x="278766" y="24426"/>
                  </a:lnTo>
                  <a:lnTo>
                    <a:pt x="331762" y="34897"/>
                  </a:lnTo>
                  <a:lnTo>
                    <a:pt x="383627" y="47121"/>
                  </a:lnTo>
                  <a:lnTo>
                    <a:pt x="434267" y="61052"/>
                  </a:lnTo>
                  <a:lnTo>
                    <a:pt x="483591" y="76645"/>
                  </a:lnTo>
                  <a:lnTo>
                    <a:pt x="531508" y="93854"/>
                  </a:lnTo>
                  <a:lnTo>
                    <a:pt x="577925" y="112631"/>
                  </a:lnTo>
                  <a:lnTo>
                    <a:pt x="622752" y="132930"/>
                  </a:lnTo>
                  <a:lnTo>
                    <a:pt x="665897" y="154706"/>
                  </a:lnTo>
                  <a:lnTo>
                    <a:pt x="707267" y="177912"/>
                  </a:lnTo>
                  <a:lnTo>
                    <a:pt x="746772" y="202503"/>
                  </a:lnTo>
                  <a:lnTo>
                    <a:pt x="784319" y="228430"/>
                  </a:lnTo>
                  <a:lnTo>
                    <a:pt x="819818" y="255650"/>
                  </a:lnTo>
                  <a:lnTo>
                    <a:pt x="853176" y="284114"/>
                  </a:lnTo>
                  <a:lnTo>
                    <a:pt x="884301" y="313778"/>
                  </a:lnTo>
                  <a:lnTo>
                    <a:pt x="913103" y="344594"/>
                  </a:lnTo>
                  <a:lnTo>
                    <a:pt x="939489" y="376517"/>
                  </a:lnTo>
                  <a:lnTo>
                    <a:pt x="963369" y="409500"/>
                  </a:lnTo>
                  <a:lnTo>
                    <a:pt x="984649" y="443498"/>
                  </a:lnTo>
                  <a:lnTo>
                    <a:pt x="1003239" y="478463"/>
                  </a:lnTo>
                  <a:lnTo>
                    <a:pt x="1019048" y="514350"/>
                  </a:lnTo>
                  <a:lnTo>
                    <a:pt x="933323" y="514350"/>
                  </a:lnTo>
                  <a:lnTo>
                    <a:pt x="1138301" y="685800"/>
                  </a:lnTo>
                  <a:lnTo>
                    <a:pt x="1276223" y="514350"/>
                  </a:lnTo>
                  <a:lnTo>
                    <a:pt x="1190498" y="514350"/>
                  </a:lnTo>
                  <a:lnTo>
                    <a:pt x="1174689" y="478463"/>
                  </a:lnTo>
                  <a:lnTo>
                    <a:pt x="1156099" y="443498"/>
                  </a:lnTo>
                  <a:lnTo>
                    <a:pt x="1134819" y="409500"/>
                  </a:lnTo>
                  <a:lnTo>
                    <a:pt x="1110939" y="376517"/>
                  </a:lnTo>
                  <a:lnTo>
                    <a:pt x="1084553" y="344594"/>
                  </a:lnTo>
                  <a:lnTo>
                    <a:pt x="1055751" y="313778"/>
                  </a:lnTo>
                  <a:lnTo>
                    <a:pt x="1024626" y="284114"/>
                  </a:lnTo>
                  <a:lnTo>
                    <a:pt x="991268" y="255650"/>
                  </a:lnTo>
                  <a:lnTo>
                    <a:pt x="955769" y="228430"/>
                  </a:lnTo>
                  <a:lnTo>
                    <a:pt x="918222" y="202503"/>
                  </a:lnTo>
                  <a:lnTo>
                    <a:pt x="878717" y="177912"/>
                  </a:lnTo>
                  <a:lnTo>
                    <a:pt x="837347" y="154706"/>
                  </a:lnTo>
                  <a:lnTo>
                    <a:pt x="794202" y="132930"/>
                  </a:lnTo>
                  <a:lnTo>
                    <a:pt x="749375" y="112631"/>
                  </a:lnTo>
                  <a:lnTo>
                    <a:pt x="702958" y="93854"/>
                  </a:lnTo>
                  <a:lnTo>
                    <a:pt x="655041" y="76645"/>
                  </a:lnTo>
                  <a:lnTo>
                    <a:pt x="605717" y="61052"/>
                  </a:lnTo>
                  <a:lnTo>
                    <a:pt x="555077" y="47121"/>
                  </a:lnTo>
                  <a:lnTo>
                    <a:pt x="503212" y="34897"/>
                  </a:lnTo>
                  <a:lnTo>
                    <a:pt x="450216" y="24426"/>
                  </a:lnTo>
                  <a:lnTo>
                    <a:pt x="396178" y="15756"/>
                  </a:lnTo>
                  <a:lnTo>
                    <a:pt x="341191" y="8932"/>
                  </a:lnTo>
                  <a:lnTo>
                    <a:pt x="285346" y="4000"/>
                  </a:lnTo>
                  <a:lnTo>
                    <a:pt x="228735" y="1007"/>
                  </a:lnTo>
                  <a:lnTo>
                    <a:pt x="171450" y="0"/>
                  </a:lnTo>
                  <a:close/>
                </a:path>
              </a:pathLst>
            </a:custGeom>
            <a:solidFill>
              <a:srgbClr val="BADFE2"/>
            </a:solidFill>
          </p:spPr>
          <p:txBody>
            <a:bodyPr wrap="square" lIns="0" tIns="0" rIns="0" bIns="0" rtlCol="0"/>
            <a:lstStyle/>
            <a:p>
              <a:endParaRPr sz="1050"/>
            </a:p>
          </p:txBody>
        </p:sp>
        <p:sp>
          <p:nvSpPr>
            <p:cNvPr id="18" name="object 18"/>
            <p:cNvSpPr/>
            <p:nvPr/>
          </p:nvSpPr>
          <p:spPr>
            <a:xfrm>
              <a:off x="3389376" y="762000"/>
              <a:ext cx="1138555" cy="685800"/>
            </a:xfrm>
            <a:custGeom>
              <a:avLst/>
              <a:gdLst/>
              <a:ahLst/>
              <a:cxnLst/>
              <a:rect l="l" t="t" r="r" b="b"/>
              <a:pathLst>
                <a:path w="1138554" h="685800">
                  <a:moveTo>
                    <a:pt x="1052449" y="0"/>
                  </a:moveTo>
                  <a:lnTo>
                    <a:pt x="994701" y="1014"/>
                  </a:lnTo>
                  <a:lnTo>
                    <a:pt x="937768" y="4024"/>
                  </a:lnTo>
                  <a:lnTo>
                    <a:pt x="881729" y="8977"/>
                  </a:lnTo>
                  <a:lnTo>
                    <a:pt x="826665" y="15819"/>
                  </a:lnTo>
                  <a:lnTo>
                    <a:pt x="772656" y="24500"/>
                  </a:lnTo>
                  <a:lnTo>
                    <a:pt x="719783" y="34966"/>
                  </a:lnTo>
                  <a:lnTo>
                    <a:pt x="668124" y="47166"/>
                  </a:lnTo>
                  <a:lnTo>
                    <a:pt x="617762" y="61046"/>
                  </a:lnTo>
                  <a:lnTo>
                    <a:pt x="568775" y="76555"/>
                  </a:lnTo>
                  <a:lnTo>
                    <a:pt x="521245" y="93641"/>
                  </a:lnTo>
                  <a:lnTo>
                    <a:pt x="475251" y="112250"/>
                  </a:lnTo>
                  <a:lnTo>
                    <a:pt x="430874" y="132331"/>
                  </a:lnTo>
                  <a:lnTo>
                    <a:pt x="388194" y="153832"/>
                  </a:lnTo>
                  <a:lnTo>
                    <a:pt x="347290" y="176700"/>
                  </a:lnTo>
                  <a:lnTo>
                    <a:pt x="308244" y="200882"/>
                  </a:lnTo>
                  <a:lnTo>
                    <a:pt x="271136" y="226326"/>
                  </a:lnTo>
                  <a:lnTo>
                    <a:pt x="236046" y="252981"/>
                  </a:lnTo>
                  <a:lnTo>
                    <a:pt x="203053" y="280793"/>
                  </a:lnTo>
                  <a:lnTo>
                    <a:pt x="172239" y="309711"/>
                  </a:lnTo>
                  <a:lnTo>
                    <a:pt x="143684" y="339682"/>
                  </a:lnTo>
                  <a:lnTo>
                    <a:pt x="117467" y="370654"/>
                  </a:lnTo>
                  <a:lnTo>
                    <a:pt x="93669" y="402574"/>
                  </a:lnTo>
                  <a:lnTo>
                    <a:pt x="72370" y="435390"/>
                  </a:lnTo>
                  <a:lnTo>
                    <a:pt x="53651" y="469050"/>
                  </a:lnTo>
                  <a:lnTo>
                    <a:pt x="24273" y="538692"/>
                  </a:lnTo>
                  <a:lnTo>
                    <a:pt x="6175" y="611082"/>
                  </a:lnTo>
                  <a:lnTo>
                    <a:pt x="0" y="685800"/>
                  </a:lnTo>
                  <a:lnTo>
                    <a:pt x="171450" y="685800"/>
                  </a:lnTo>
                  <a:lnTo>
                    <a:pt x="173045" y="647775"/>
                  </a:lnTo>
                  <a:lnTo>
                    <a:pt x="177778" y="610264"/>
                  </a:lnTo>
                  <a:lnTo>
                    <a:pt x="196335" y="537016"/>
                  </a:lnTo>
                  <a:lnTo>
                    <a:pt x="209997" y="501392"/>
                  </a:lnTo>
                  <a:lnTo>
                    <a:pt x="226475" y="466511"/>
                  </a:lnTo>
                  <a:lnTo>
                    <a:pt x="245687" y="432429"/>
                  </a:lnTo>
                  <a:lnTo>
                    <a:pt x="267553" y="399203"/>
                  </a:lnTo>
                  <a:lnTo>
                    <a:pt x="291993" y="366891"/>
                  </a:lnTo>
                  <a:lnTo>
                    <a:pt x="318926" y="335550"/>
                  </a:lnTo>
                  <a:lnTo>
                    <a:pt x="348272" y="305235"/>
                  </a:lnTo>
                  <a:lnTo>
                    <a:pt x="379949" y="276006"/>
                  </a:lnTo>
                  <a:lnTo>
                    <a:pt x="413877" y="247917"/>
                  </a:lnTo>
                  <a:lnTo>
                    <a:pt x="449976" y="221027"/>
                  </a:lnTo>
                  <a:lnTo>
                    <a:pt x="488166" y="195392"/>
                  </a:lnTo>
                  <a:lnTo>
                    <a:pt x="528365" y="171070"/>
                  </a:lnTo>
                  <a:lnTo>
                    <a:pt x="570493" y="148116"/>
                  </a:lnTo>
                  <a:lnTo>
                    <a:pt x="614469" y="126589"/>
                  </a:lnTo>
                  <a:lnTo>
                    <a:pt x="660213" y="106545"/>
                  </a:lnTo>
                  <a:lnTo>
                    <a:pt x="707645" y="88040"/>
                  </a:lnTo>
                  <a:lnTo>
                    <a:pt x="756683" y="71133"/>
                  </a:lnTo>
                  <a:lnTo>
                    <a:pt x="807248" y="55880"/>
                  </a:lnTo>
                  <a:lnTo>
                    <a:pt x="859258" y="42338"/>
                  </a:lnTo>
                  <a:lnTo>
                    <a:pt x="912633" y="30564"/>
                  </a:lnTo>
                  <a:lnTo>
                    <a:pt x="967293" y="20615"/>
                  </a:lnTo>
                  <a:lnTo>
                    <a:pt x="1023157" y="12547"/>
                  </a:lnTo>
                  <a:lnTo>
                    <a:pt x="1080144" y="6418"/>
                  </a:lnTo>
                  <a:lnTo>
                    <a:pt x="1138174" y="2286"/>
                  </a:lnTo>
                  <a:lnTo>
                    <a:pt x="1116742" y="1285"/>
                  </a:lnTo>
                  <a:lnTo>
                    <a:pt x="1095311" y="571"/>
                  </a:lnTo>
                  <a:lnTo>
                    <a:pt x="1073880" y="142"/>
                  </a:lnTo>
                  <a:lnTo>
                    <a:pt x="1052449" y="0"/>
                  </a:lnTo>
                  <a:close/>
                </a:path>
              </a:pathLst>
            </a:custGeom>
            <a:solidFill>
              <a:srgbClr val="95B4B6"/>
            </a:solidFill>
          </p:spPr>
          <p:txBody>
            <a:bodyPr wrap="square" lIns="0" tIns="0" rIns="0" bIns="0" rtlCol="0"/>
            <a:lstStyle/>
            <a:p>
              <a:endParaRPr sz="1050"/>
            </a:p>
          </p:txBody>
        </p:sp>
        <p:sp>
          <p:nvSpPr>
            <p:cNvPr id="19" name="object 19"/>
            <p:cNvSpPr/>
            <p:nvPr/>
          </p:nvSpPr>
          <p:spPr>
            <a:xfrm>
              <a:off x="3389376" y="762000"/>
              <a:ext cx="2329180" cy="685800"/>
            </a:xfrm>
            <a:custGeom>
              <a:avLst/>
              <a:gdLst/>
              <a:ahLst/>
              <a:cxnLst/>
              <a:rect l="l" t="t" r="r" b="b"/>
              <a:pathLst>
                <a:path w="2329179" h="685800">
                  <a:moveTo>
                    <a:pt x="1138174" y="2286"/>
                  </a:moveTo>
                  <a:lnTo>
                    <a:pt x="1080144" y="6418"/>
                  </a:lnTo>
                  <a:lnTo>
                    <a:pt x="1023157" y="12547"/>
                  </a:lnTo>
                  <a:lnTo>
                    <a:pt x="967293" y="20615"/>
                  </a:lnTo>
                  <a:lnTo>
                    <a:pt x="912633" y="30564"/>
                  </a:lnTo>
                  <a:lnTo>
                    <a:pt x="859258" y="42338"/>
                  </a:lnTo>
                  <a:lnTo>
                    <a:pt x="807248" y="55880"/>
                  </a:lnTo>
                  <a:lnTo>
                    <a:pt x="756683" y="71133"/>
                  </a:lnTo>
                  <a:lnTo>
                    <a:pt x="707645" y="88040"/>
                  </a:lnTo>
                  <a:lnTo>
                    <a:pt x="660213" y="106545"/>
                  </a:lnTo>
                  <a:lnTo>
                    <a:pt x="614469" y="126589"/>
                  </a:lnTo>
                  <a:lnTo>
                    <a:pt x="570493" y="148116"/>
                  </a:lnTo>
                  <a:lnTo>
                    <a:pt x="528365" y="171070"/>
                  </a:lnTo>
                  <a:lnTo>
                    <a:pt x="488166" y="195392"/>
                  </a:lnTo>
                  <a:lnTo>
                    <a:pt x="449976" y="221027"/>
                  </a:lnTo>
                  <a:lnTo>
                    <a:pt x="413877" y="247917"/>
                  </a:lnTo>
                  <a:lnTo>
                    <a:pt x="379949" y="276006"/>
                  </a:lnTo>
                  <a:lnTo>
                    <a:pt x="348272" y="305235"/>
                  </a:lnTo>
                  <a:lnTo>
                    <a:pt x="318926" y="335550"/>
                  </a:lnTo>
                  <a:lnTo>
                    <a:pt x="291993" y="366891"/>
                  </a:lnTo>
                  <a:lnTo>
                    <a:pt x="267553" y="399203"/>
                  </a:lnTo>
                  <a:lnTo>
                    <a:pt x="245687" y="432429"/>
                  </a:lnTo>
                  <a:lnTo>
                    <a:pt x="226475" y="466511"/>
                  </a:lnTo>
                  <a:lnTo>
                    <a:pt x="209997" y="501392"/>
                  </a:lnTo>
                  <a:lnTo>
                    <a:pt x="196335" y="537016"/>
                  </a:lnTo>
                  <a:lnTo>
                    <a:pt x="177778" y="610264"/>
                  </a:lnTo>
                  <a:lnTo>
                    <a:pt x="171450" y="685800"/>
                  </a:lnTo>
                  <a:lnTo>
                    <a:pt x="0" y="685800"/>
                  </a:lnTo>
                  <a:lnTo>
                    <a:pt x="6175" y="611082"/>
                  </a:lnTo>
                  <a:lnTo>
                    <a:pt x="24273" y="538692"/>
                  </a:lnTo>
                  <a:lnTo>
                    <a:pt x="53651" y="469050"/>
                  </a:lnTo>
                  <a:lnTo>
                    <a:pt x="72370" y="435390"/>
                  </a:lnTo>
                  <a:lnTo>
                    <a:pt x="93669" y="402574"/>
                  </a:lnTo>
                  <a:lnTo>
                    <a:pt x="117467" y="370654"/>
                  </a:lnTo>
                  <a:lnTo>
                    <a:pt x="143684" y="339682"/>
                  </a:lnTo>
                  <a:lnTo>
                    <a:pt x="172239" y="309711"/>
                  </a:lnTo>
                  <a:lnTo>
                    <a:pt x="203053" y="280793"/>
                  </a:lnTo>
                  <a:lnTo>
                    <a:pt x="236046" y="252981"/>
                  </a:lnTo>
                  <a:lnTo>
                    <a:pt x="271136" y="226326"/>
                  </a:lnTo>
                  <a:lnTo>
                    <a:pt x="308244" y="200882"/>
                  </a:lnTo>
                  <a:lnTo>
                    <a:pt x="347290" y="176700"/>
                  </a:lnTo>
                  <a:lnTo>
                    <a:pt x="388194" y="153832"/>
                  </a:lnTo>
                  <a:lnTo>
                    <a:pt x="430874" y="132331"/>
                  </a:lnTo>
                  <a:lnTo>
                    <a:pt x="475251" y="112250"/>
                  </a:lnTo>
                  <a:lnTo>
                    <a:pt x="521245" y="93641"/>
                  </a:lnTo>
                  <a:lnTo>
                    <a:pt x="568775" y="76555"/>
                  </a:lnTo>
                  <a:lnTo>
                    <a:pt x="617762" y="61046"/>
                  </a:lnTo>
                  <a:lnTo>
                    <a:pt x="668124" y="47166"/>
                  </a:lnTo>
                  <a:lnTo>
                    <a:pt x="719783" y="34966"/>
                  </a:lnTo>
                  <a:lnTo>
                    <a:pt x="772656" y="24500"/>
                  </a:lnTo>
                  <a:lnTo>
                    <a:pt x="826665" y="15819"/>
                  </a:lnTo>
                  <a:lnTo>
                    <a:pt x="881729" y="8977"/>
                  </a:lnTo>
                  <a:lnTo>
                    <a:pt x="937768" y="4024"/>
                  </a:lnTo>
                  <a:lnTo>
                    <a:pt x="994701" y="1014"/>
                  </a:lnTo>
                  <a:lnTo>
                    <a:pt x="1052449" y="0"/>
                  </a:lnTo>
                  <a:lnTo>
                    <a:pt x="1223899" y="0"/>
                  </a:lnTo>
                  <a:lnTo>
                    <a:pt x="1281184" y="1007"/>
                  </a:lnTo>
                  <a:lnTo>
                    <a:pt x="1337795" y="4000"/>
                  </a:lnTo>
                  <a:lnTo>
                    <a:pt x="1393640" y="8932"/>
                  </a:lnTo>
                  <a:lnTo>
                    <a:pt x="1448627" y="15756"/>
                  </a:lnTo>
                  <a:lnTo>
                    <a:pt x="1502665" y="24426"/>
                  </a:lnTo>
                  <a:lnTo>
                    <a:pt x="1555661" y="34897"/>
                  </a:lnTo>
                  <a:lnTo>
                    <a:pt x="1607526" y="47121"/>
                  </a:lnTo>
                  <a:lnTo>
                    <a:pt x="1658166" y="61052"/>
                  </a:lnTo>
                  <a:lnTo>
                    <a:pt x="1707490" y="76645"/>
                  </a:lnTo>
                  <a:lnTo>
                    <a:pt x="1755407" y="93854"/>
                  </a:lnTo>
                  <a:lnTo>
                    <a:pt x="1801824" y="112631"/>
                  </a:lnTo>
                  <a:lnTo>
                    <a:pt x="1846651" y="132930"/>
                  </a:lnTo>
                  <a:lnTo>
                    <a:pt x="1889796" y="154706"/>
                  </a:lnTo>
                  <a:lnTo>
                    <a:pt x="1931166" y="177912"/>
                  </a:lnTo>
                  <a:lnTo>
                    <a:pt x="1970671" y="202503"/>
                  </a:lnTo>
                  <a:lnTo>
                    <a:pt x="2008218" y="228430"/>
                  </a:lnTo>
                  <a:lnTo>
                    <a:pt x="2043717" y="255650"/>
                  </a:lnTo>
                  <a:lnTo>
                    <a:pt x="2077075" y="284114"/>
                  </a:lnTo>
                  <a:lnTo>
                    <a:pt x="2108200" y="313778"/>
                  </a:lnTo>
                  <a:lnTo>
                    <a:pt x="2137002" y="344594"/>
                  </a:lnTo>
                  <a:lnTo>
                    <a:pt x="2163388" y="376517"/>
                  </a:lnTo>
                  <a:lnTo>
                    <a:pt x="2187268" y="409500"/>
                  </a:lnTo>
                  <a:lnTo>
                    <a:pt x="2208548" y="443498"/>
                  </a:lnTo>
                  <a:lnTo>
                    <a:pt x="2227138" y="478463"/>
                  </a:lnTo>
                  <a:lnTo>
                    <a:pt x="2242947" y="514350"/>
                  </a:lnTo>
                  <a:lnTo>
                    <a:pt x="2328672" y="514350"/>
                  </a:lnTo>
                  <a:lnTo>
                    <a:pt x="2190750" y="685800"/>
                  </a:lnTo>
                  <a:lnTo>
                    <a:pt x="1985772" y="514350"/>
                  </a:lnTo>
                  <a:lnTo>
                    <a:pt x="2071497" y="514350"/>
                  </a:lnTo>
                  <a:lnTo>
                    <a:pt x="2055688" y="478463"/>
                  </a:lnTo>
                  <a:lnTo>
                    <a:pt x="2037098" y="443498"/>
                  </a:lnTo>
                  <a:lnTo>
                    <a:pt x="2015818" y="409500"/>
                  </a:lnTo>
                  <a:lnTo>
                    <a:pt x="1991938" y="376517"/>
                  </a:lnTo>
                  <a:lnTo>
                    <a:pt x="1965552" y="344594"/>
                  </a:lnTo>
                  <a:lnTo>
                    <a:pt x="1936750" y="313778"/>
                  </a:lnTo>
                  <a:lnTo>
                    <a:pt x="1905625" y="284114"/>
                  </a:lnTo>
                  <a:lnTo>
                    <a:pt x="1872267" y="255650"/>
                  </a:lnTo>
                  <a:lnTo>
                    <a:pt x="1836768" y="228430"/>
                  </a:lnTo>
                  <a:lnTo>
                    <a:pt x="1799221" y="202503"/>
                  </a:lnTo>
                  <a:lnTo>
                    <a:pt x="1759716" y="177912"/>
                  </a:lnTo>
                  <a:lnTo>
                    <a:pt x="1718346" y="154706"/>
                  </a:lnTo>
                  <a:lnTo>
                    <a:pt x="1675201" y="132930"/>
                  </a:lnTo>
                  <a:lnTo>
                    <a:pt x="1630374" y="112631"/>
                  </a:lnTo>
                  <a:lnTo>
                    <a:pt x="1583957" y="93854"/>
                  </a:lnTo>
                  <a:lnTo>
                    <a:pt x="1536040" y="76645"/>
                  </a:lnTo>
                  <a:lnTo>
                    <a:pt x="1486716" y="61052"/>
                  </a:lnTo>
                  <a:lnTo>
                    <a:pt x="1436076" y="47121"/>
                  </a:lnTo>
                  <a:lnTo>
                    <a:pt x="1384211" y="34897"/>
                  </a:lnTo>
                  <a:lnTo>
                    <a:pt x="1331215" y="24426"/>
                  </a:lnTo>
                  <a:lnTo>
                    <a:pt x="1277177" y="15756"/>
                  </a:lnTo>
                  <a:lnTo>
                    <a:pt x="1222190" y="8932"/>
                  </a:lnTo>
                  <a:lnTo>
                    <a:pt x="1166345" y="4000"/>
                  </a:lnTo>
                  <a:lnTo>
                    <a:pt x="1109734" y="1007"/>
                  </a:lnTo>
                  <a:lnTo>
                    <a:pt x="1052449" y="0"/>
                  </a:lnTo>
                </a:path>
              </a:pathLst>
            </a:custGeom>
            <a:ln w="25400">
              <a:solidFill>
                <a:srgbClr val="88A3A7"/>
              </a:solidFill>
            </a:ln>
          </p:spPr>
          <p:txBody>
            <a:bodyPr wrap="square" lIns="0" tIns="0" rIns="0" bIns="0" rtlCol="0"/>
            <a:lstStyle/>
            <a:p>
              <a:endParaRPr sz="1050"/>
            </a:p>
          </p:txBody>
        </p:sp>
      </p:grpSp>
      <p:sp>
        <p:nvSpPr>
          <p:cNvPr id="20" name="object 20"/>
          <p:cNvSpPr txBox="1"/>
          <p:nvPr/>
        </p:nvSpPr>
        <p:spPr>
          <a:xfrm>
            <a:off x="4248150" y="991934"/>
            <a:ext cx="610552" cy="217367"/>
          </a:xfrm>
          <a:prstGeom prst="rect">
            <a:avLst/>
          </a:prstGeom>
        </p:spPr>
        <p:txBody>
          <a:bodyPr vert="horz" wrap="square" lIns="0" tIns="9525" rIns="0" bIns="0" rtlCol="0">
            <a:spAutoFit/>
          </a:bodyPr>
          <a:lstStyle/>
          <a:p>
            <a:pPr marL="9525">
              <a:spcBef>
                <a:spcPts val="75"/>
              </a:spcBef>
            </a:pPr>
            <a:r>
              <a:rPr sz="1350" b="1" spc="-4" dirty="0"/>
              <a:t>meiose</a:t>
            </a:r>
            <a:endParaRPr sz="1350"/>
          </a:p>
        </p:txBody>
      </p:sp>
      <p:grpSp>
        <p:nvGrpSpPr>
          <p:cNvPr id="21" name="object 21"/>
          <p:cNvGrpSpPr/>
          <p:nvPr/>
        </p:nvGrpSpPr>
        <p:grpSpPr>
          <a:xfrm>
            <a:off x="4475607" y="1304925"/>
            <a:ext cx="133350" cy="247650"/>
            <a:chOff x="4443476" y="1739900"/>
            <a:chExt cx="177800" cy="330200"/>
          </a:xfrm>
        </p:grpSpPr>
        <p:sp>
          <p:nvSpPr>
            <p:cNvPr id="22" name="object 22"/>
            <p:cNvSpPr/>
            <p:nvPr/>
          </p:nvSpPr>
          <p:spPr>
            <a:xfrm>
              <a:off x="4456176" y="1752600"/>
              <a:ext cx="152400" cy="304800"/>
            </a:xfrm>
            <a:custGeom>
              <a:avLst/>
              <a:gdLst/>
              <a:ahLst/>
              <a:cxnLst/>
              <a:rect l="l" t="t" r="r" b="b"/>
              <a:pathLst>
                <a:path w="152400" h="304800">
                  <a:moveTo>
                    <a:pt x="114300" y="0"/>
                  </a:moveTo>
                  <a:lnTo>
                    <a:pt x="38100" y="0"/>
                  </a:lnTo>
                  <a:lnTo>
                    <a:pt x="38100" y="228600"/>
                  </a:lnTo>
                  <a:lnTo>
                    <a:pt x="0" y="228600"/>
                  </a:lnTo>
                  <a:lnTo>
                    <a:pt x="76200" y="304800"/>
                  </a:lnTo>
                  <a:lnTo>
                    <a:pt x="152400" y="228600"/>
                  </a:lnTo>
                  <a:lnTo>
                    <a:pt x="114300" y="228600"/>
                  </a:lnTo>
                  <a:lnTo>
                    <a:pt x="114300" y="0"/>
                  </a:lnTo>
                  <a:close/>
                </a:path>
              </a:pathLst>
            </a:custGeom>
            <a:solidFill>
              <a:srgbClr val="BADFE2"/>
            </a:solidFill>
          </p:spPr>
          <p:txBody>
            <a:bodyPr wrap="square" lIns="0" tIns="0" rIns="0" bIns="0" rtlCol="0"/>
            <a:lstStyle/>
            <a:p>
              <a:endParaRPr sz="1050"/>
            </a:p>
          </p:txBody>
        </p:sp>
        <p:sp>
          <p:nvSpPr>
            <p:cNvPr id="23" name="object 23"/>
            <p:cNvSpPr/>
            <p:nvPr/>
          </p:nvSpPr>
          <p:spPr>
            <a:xfrm>
              <a:off x="4456176" y="1752600"/>
              <a:ext cx="152400" cy="304800"/>
            </a:xfrm>
            <a:custGeom>
              <a:avLst/>
              <a:gdLst/>
              <a:ahLst/>
              <a:cxnLst/>
              <a:rect l="l" t="t" r="r" b="b"/>
              <a:pathLst>
                <a:path w="152400" h="304800">
                  <a:moveTo>
                    <a:pt x="0" y="228600"/>
                  </a:moveTo>
                  <a:lnTo>
                    <a:pt x="38100" y="228600"/>
                  </a:lnTo>
                  <a:lnTo>
                    <a:pt x="38100" y="0"/>
                  </a:lnTo>
                  <a:lnTo>
                    <a:pt x="114300" y="0"/>
                  </a:lnTo>
                  <a:lnTo>
                    <a:pt x="114300" y="228600"/>
                  </a:lnTo>
                  <a:lnTo>
                    <a:pt x="152400" y="228600"/>
                  </a:lnTo>
                  <a:lnTo>
                    <a:pt x="76200" y="304800"/>
                  </a:lnTo>
                  <a:lnTo>
                    <a:pt x="0" y="228600"/>
                  </a:lnTo>
                  <a:close/>
                </a:path>
              </a:pathLst>
            </a:custGeom>
            <a:ln w="25400">
              <a:solidFill>
                <a:srgbClr val="88A3A7"/>
              </a:solidFill>
            </a:ln>
          </p:spPr>
          <p:txBody>
            <a:bodyPr wrap="square" lIns="0" tIns="0" rIns="0" bIns="0" rtlCol="0"/>
            <a:lstStyle/>
            <a:p>
              <a:endParaRPr sz="1050"/>
            </a:p>
          </p:txBody>
        </p:sp>
      </p:grpSp>
      <p:sp>
        <p:nvSpPr>
          <p:cNvPr id="24" name="object 24"/>
          <p:cNvSpPr txBox="1"/>
          <p:nvPr/>
        </p:nvSpPr>
        <p:spPr>
          <a:xfrm>
            <a:off x="4201764" y="1735170"/>
            <a:ext cx="713899" cy="217367"/>
          </a:xfrm>
          <a:prstGeom prst="rect">
            <a:avLst/>
          </a:prstGeom>
        </p:spPr>
        <p:txBody>
          <a:bodyPr vert="horz" wrap="square" lIns="0" tIns="9525" rIns="0" bIns="0" rtlCol="0">
            <a:spAutoFit/>
          </a:bodyPr>
          <a:lstStyle/>
          <a:p>
            <a:pPr marL="9525">
              <a:spcBef>
                <a:spcPts val="75"/>
              </a:spcBef>
            </a:pPr>
            <a:r>
              <a:rPr sz="1350" b="1" spc="-4" dirty="0"/>
              <a:t>gam</a:t>
            </a:r>
            <a:r>
              <a:rPr sz="1350" b="1" spc="-11" dirty="0"/>
              <a:t>e</a:t>
            </a:r>
            <a:r>
              <a:rPr sz="1350" b="1" spc="-4" dirty="0"/>
              <a:t>tas</a:t>
            </a:r>
            <a:endParaRPr sz="1350"/>
          </a:p>
        </p:txBody>
      </p:sp>
      <p:grpSp>
        <p:nvGrpSpPr>
          <p:cNvPr id="25" name="object 25"/>
          <p:cNvGrpSpPr/>
          <p:nvPr/>
        </p:nvGrpSpPr>
        <p:grpSpPr>
          <a:xfrm>
            <a:off x="2099025" y="3019425"/>
            <a:ext cx="3219926" cy="268129"/>
            <a:chOff x="1274699" y="4025900"/>
            <a:chExt cx="4293235" cy="357505"/>
          </a:xfrm>
        </p:grpSpPr>
        <p:sp>
          <p:nvSpPr>
            <p:cNvPr id="26" name="object 26"/>
            <p:cNvSpPr/>
            <p:nvPr/>
          </p:nvSpPr>
          <p:spPr>
            <a:xfrm>
              <a:off x="1287399" y="4038600"/>
              <a:ext cx="4267835" cy="332105"/>
            </a:xfrm>
            <a:custGeom>
              <a:avLst/>
              <a:gdLst/>
              <a:ahLst/>
              <a:cxnLst/>
              <a:rect l="l" t="t" r="r" b="b"/>
              <a:pathLst>
                <a:path w="4267835" h="332104">
                  <a:moveTo>
                    <a:pt x="165988" y="0"/>
                  </a:moveTo>
                  <a:lnTo>
                    <a:pt x="0" y="165862"/>
                  </a:lnTo>
                  <a:lnTo>
                    <a:pt x="165988" y="331724"/>
                  </a:lnTo>
                  <a:lnTo>
                    <a:pt x="165988" y="248793"/>
                  </a:lnTo>
                  <a:lnTo>
                    <a:pt x="4267327" y="248793"/>
                  </a:lnTo>
                  <a:lnTo>
                    <a:pt x="4267327" y="82931"/>
                  </a:lnTo>
                  <a:lnTo>
                    <a:pt x="165988" y="82931"/>
                  </a:lnTo>
                  <a:lnTo>
                    <a:pt x="165988" y="0"/>
                  </a:lnTo>
                  <a:close/>
                </a:path>
              </a:pathLst>
            </a:custGeom>
            <a:solidFill>
              <a:srgbClr val="BADFE2"/>
            </a:solidFill>
          </p:spPr>
          <p:txBody>
            <a:bodyPr wrap="square" lIns="0" tIns="0" rIns="0" bIns="0" rtlCol="0"/>
            <a:lstStyle/>
            <a:p>
              <a:endParaRPr sz="1050"/>
            </a:p>
          </p:txBody>
        </p:sp>
        <p:sp>
          <p:nvSpPr>
            <p:cNvPr id="27" name="object 27"/>
            <p:cNvSpPr/>
            <p:nvPr/>
          </p:nvSpPr>
          <p:spPr>
            <a:xfrm>
              <a:off x="1287399" y="4038600"/>
              <a:ext cx="4267835" cy="332105"/>
            </a:xfrm>
            <a:custGeom>
              <a:avLst/>
              <a:gdLst/>
              <a:ahLst/>
              <a:cxnLst/>
              <a:rect l="l" t="t" r="r" b="b"/>
              <a:pathLst>
                <a:path w="4267835" h="332104">
                  <a:moveTo>
                    <a:pt x="4267327" y="82931"/>
                  </a:moveTo>
                  <a:lnTo>
                    <a:pt x="165988" y="82931"/>
                  </a:lnTo>
                  <a:lnTo>
                    <a:pt x="165988" y="0"/>
                  </a:lnTo>
                  <a:lnTo>
                    <a:pt x="0" y="165862"/>
                  </a:lnTo>
                  <a:lnTo>
                    <a:pt x="165988" y="331724"/>
                  </a:lnTo>
                  <a:lnTo>
                    <a:pt x="165988" y="248793"/>
                  </a:lnTo>
                  <a:lnTo>
                    <a:pt x="4267327" y="248793"/>
                  </a:lnTo>
                  <a:lnTo>
                    <a:pt x="4267327" y="82931"/>
                  </a:lnTo>
                  <a:close/>
                </a:path>
              </a:pathLst>
            </a:custGeom>
            <a:ln w="25400">
              <a:solidFill>
                <a:srgbClr val="88A3A7"/>
              </a:solidFill>
            </a:ln>
          </p:spPr>
          <p:txBody>
            <a:bodyPr wrap="square" lIns="0" tIns="0" rIns="0" bIns="0" rtlCol="0"/>
            <a:lstStyle/>
            <a:p>
              <a:endParaRPr sz="1050"/>
            </a:p>
          </p:txBody>
        </p:sp>
      </p:grpSp>
      <p:sp>
        <p:nvSpPr>
          <p:cNvPr id="28" name="object 28"/>
          <p:cNvSpPr txBox="1"/>
          <p:nvPr/>
        </p:nvSpPr>
        <p:spPr>
          <a:xfrm>
            <a:off x="5246179" y="2858034"/>
            <a:ext cx="571500" cy="217367"/>
          </a:xfrm>
          <a:prstGeom prst="rect">
            <a:avLst/>
          </a:prstGeom>
        </p:spPr>
        <p:txBody>
          <a:bodyPr vert="horz" wrap="square" lIns="0" tIns="9525" rIns="0" bIns="0" rtlCol="0">
            <a:spAutoFit/>
          </a:bodyPr>
          <a:lstStyle/>
          <a:p>
            <a:pPr marL="9525">
              <a:spcBef>
                <a:spcPts val="75"/>
              </a:spcBef>
            </a:pPr>
            <a:r>
              <a:rPr sz="1350" b="1" spc="-8" dirty="0"/>
              <a:t>m</a:t>
            </a:r>
            <a:r>
              <a:rPr sz="1350" b="1" dirty="0"/>
              <a:t>ito</a:t>
            </a:r>
            <a:r>
              <a:rPr sz="1350" b="1" spc="-8" dirty="0"/>
              <a:t>s</a:t>
            </a:r>
            <a:r>
              <a:rPr sz="1350" b="1" dirty="0"/>
              <a:t>e</a:t>
            </a:r>
            <a:endParaRPr sz="1350"/>
          </a:p>
        </p:txBody>
      </p:sp>
      <p:sp>
        <p:nvSpPr>
          <p:cNvPr id="29" name="object 29"/>
          <p:cNvSpPr txBox="1"/>
          <p:nvPr/>
        </p:nvSpPr>
        <p:spPr>
          <a:xfrm>
            <a:off x="1539011" y="2809304"/>
            <a:ext cx="1484948" cy="217367"/>
          </a:xfrm>
          <a:prstGeom prst="rect">
            <a:avLst/>
          </a:prstGeom>
        </p:spPr>
        <p:txBody>
          <a:bodyPr vert="horz" wrap="square" lIns="0" tIns="9525" rIns="0" bIns="0" rtlCol="0">
            <a:spAutoFit/>
          </a:bodyPr>
          <a:lstStyle/>
          <a:p>
            <a:pPr marL="9525">
              <a:spcBef>
                <a:spcPts val="75"/>
              </a:spcBef>
            </a:pPr>
            <a:r>
              <a:rPr sz="1350" b="1" spc="-4" dirty="0"/>
              <a:t>células</a:t>
            </a:r>
            <a:r>
              <a:rPr sz="1350" b="1" spc="-34" dirty="0"/>
              <a:t> </a:t>
            </a:r>
            <a:r>
              <a:rPr sz="1350" b="1" spc="-4" dirty="0"/>
              <a:t>somáticas</a:t>
            </a:r>
            <a:endParaRPr sz="13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200650" y="1314355"/>
            <a:ext cx="1921669" cy="1491901"/>
          </a:xfrm>
          <a:prstGeom prst="rect">
            <a:avLst/>
          </a:prstGeom>
        </p:spPr>
      </p:pic>
      <p:pic>
        <p:nvPicPr>
          <p:cNvPr id="4" name="object 4"/>
          <p:cNvPicPr/>
          <p:nvPr/>
        </p:nvPicPr>
        <p:blipFill>
          <a:blip r:embed="rId3" cstate="print"/>
          <a:stretch>
            <a:fillRect/>
          </a:stretch>
        </p:blipFill>
        <p:spPr>
          <a:xfrm>
            <a:off x="2201334" y="1028604"/>
            <a:ext cx="1562099" cy="1846707"/>
          </a:xfrm>
          <a:prstGeom prst="rect">
            <a:avLst/>
          </a:prstGeom>
        </p:spPr>
      </p:pic>
      <p:pic>
        <p:nvPicPr>
          <p:cNvPr id="5" name="object 5"/>
          <p:cNvPicPr/>
          <p:nvPr/>
        </p:nvPicPr>
        <p:blipFill>
          <a:blip r:embed="rId4" cstate="print"/>
          <a:stretch>
            <a:fillRect/>
          </a:stretch>
        </p:blipFill>
        <p:spPr>
          <a:xfrm>
            <a:off x="3646933" y="3080147"/>
            <a:ext cx="1593056" cy="1593056"/>
          </a:xfrm>
          <a:prstGeom prst="rect">
            <a:avLst/>
          </a:prstGeom>
        </p:spPr>
      </p:pic>
      <p:sp>
        <p:nvSpPr>
          <p:cNvPr id="6" name="object 6"/>
          <p:cNvSpPr txBox="1"/>
          <p:nvPr/>
        </p:nvSpPr>
        <p:spPr>
          <a:xfrm>
            <a:off x="3980211" y="3890581"/>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7" name="object 7"/>
          <p:cNvSpPr txBox="1"/>
          <p:nvPr/>
        </p:nvSpPr>
        <p:spPr>
          <a:xfrm>
            <a:off x="4624673" y="3444144"/>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pic>
        <p:nvPicPr>
          <p:cNvPr id="8" name="object 8"/>
          <p:cNvPicPr/>
          <p:nvPr/>
        </p:nvPicPr>
        <p:blipFill>
          <a:blip r:embed="rId5" cstate="print"/>
          <a:stretch>
            <a:fillRect/>
          </a:stretch>
        </p:blipFill>
        <p:spPr>
          <a:xfrm>
            <a:off x="1977628" y="3064669"/>
            <a:ext cx="1593056" cy="1593056"/>
          </a:xfrm>
          <a:prstGeom prst="rect">
            <a:avLst/>
          </a:prstGeom>
        </p:spPr>
      </p:pic>
      <p:sp>
        <p:nvSpPr>
          <p:cNvPr id="9" name="object 9"/>
          <p:cNvSpPr txBox="1"/>
          <p:nvPr/>
        </p:nvSpPr>
        <p:spPr>
          <a:xfrm>
            <a:off x="2781205" y="4060926"/>
            <a:ext cx="114776" cy="217367"/>
          </a:xfrm>
          <a:prstGeom prst="rect">
            <a:avLst/>
          </a:prstGeom>
        </p:spPr>
        <p:txBody>
          <a:bodyPr vert="horz" wrap="square" lIns="0" tIns="9525" rIns="0" bIns="0" rtlCol="0">
            <a:spAutoFit/>
          </a:bodyPr>
          <a:lstStyle/>
          <a:p>
            <a:pPr marL="9525">
              <a:spcBef>
                <a:spcPts val="75"/>
              </a:spcBef>
            </a:pPr>
            <a:r>
              <a:rPr sz="1350" spc="-4" dirty="0">
                <a:latin typeface="Microsoft Sans Serif"/>
                <a:cs typeface="Microsoft Sans Serif"/>
              </a:rPr>
              <a:t>n</a:t>
            </a:r>
            <a:endParaRPr sz="1350">
              <a:latin typeface="Microsoft Sans Serif"/>
              <a:cs typeface="Microsoft Sans Serif"/>
            </a:endParaRPr>
          </a:p>
        </p:txBody>
      </p:sp>
      <p:sp>
        <p:nvSpPr>
          <p:cNvPr id="10" name="object 10"/>
          <p:cNvSpPr txBox="1"/>
          <p:nvPr/>
        </p:nvSpPr>
        <p:spPr>
          <a:xfrm>
            <a:off x="3318224" y="3688271"/>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11" name="object 11"/>
          <p:cNvSpPr txBox="1"/>
          <p:nvPr/>
        </p:nvSpPr>
        <p:spPr>
          <a:xfrm>
            <a:off x="2833593" y="3457194"/>
            <a:ext cx="114776" cy="217367"/>
          </a:xfrm>
          <a:prstGeom prst="rect">
            <a:avLst/>
          </a:prstGeom>
        </p:spPr>
        <p:txBody>
          <a:bodyPr vert="horz" wrap="square" lIns="0" tIns="9525" rIns="0" bIns="0" rtlCol="0">
            <a:spAutoFit/>
          </a:bodyPr>
          <a:lstStyle/>
          <a:p>
            <a:pPr marL="9525">
              <a:spcBef>
                <a:spcPts val="75"/>
              </a:spcBef>
            </a:pPr>
            <a:r>
              <a:rPr sz="1350" spc="-4" dirty="0">
                <a:latin typeface="Microsoft Sans Serif"/>
                <a:cs typeface="Microsoft Sans Serif"/>
              </a:rPr>
              <a:t>n</a:t>
            </a:r>
            <a:endParaRPr sz="1350">
              <a:latin typeface="Microsoft Sans Serif"/>
              <a:cs typeface="Microsoft Sans Serif"/>
            </a:endParaRPr>
          </a:p>
        </p:txBody>
      </p:sp>
      <p:grpSp>
        <p:nvGrpSpPr>
          <p:cNvPr id="12" name="object 12"/>
          <p:cNvGrpSpPr/>
          <p:nvPr/>
        </p:nvGrpSpPr>
        <p:grpSpPr>
          <a:xfrm>
            <a:off x="1247775" y="1876426"/>
            <a:ext cx="1927860" cy="2316956"/>
            <a:chOff x="139700" y="2501900"/>
            <a:chExt cx="2570480" cy="3089275"/>
          </a:xfrm>
        </p:grpSpPr>
        <p:sp>
          <p:nvSpPr>
            <p:cNvPr id="13" name="object 13"/>
            <p:cNvSpPr/>
            <p:nvPr/>
          </p:nvSpPr>
          <p:spPr>
            <a:xfrm>
              <a:off x="2562225" y="4765675"/>
              <a:ext cx="128905" cy="806450"/>
            </a:xfrm>
            <a:custGeom>
              <a:avLst/>
              <a:gdLst/>
              <a:ahLst/>
              <a:cxnLst/>
              <a:rect l="l" t="t" r="r" b="b"/>
              <a:pathLst>
                <a:path w="128905" h="806450">
                  <a:moveTo>
                    <a:pt x="0" y="0"/>
                  </a:moveTo>
                  <a:lnTo>
                    <a:pt x="25042" y="845"/>
                  </a:lnTo>
                  <a:lnTo>
                    <a:pt x="45466" y="3143"/>
                  </a:lnTo>
                  <a:lnTo>
                    <a:pt x="59221" y="6536"/>
                  </a:lnTo>
                  <a:lnTo>
                    <a:pt x="64262" y="10668"/>
                  </a:lnTo>
                  <a:lnTo>
                    <a:pt x="64262" y="392556"/>
                  </a:lnTo>
                  <a:lnTo>
                    <a:pt x="69322" y="396688"/>
                  </a:lnTo>
                  <a:lnTo>
                    <a:pt x="83121" y="400081"/>
                  </a:lnTo>
                  <a:lnTo>
                    <a:pt x="103588" y="402379"/>
                  </a:lnTo>
                  <a:lnTo>
                    <a:pt x="128650" y="403225"/>
                  </a:lnTo>
                  <a:lnTo>
                    <a:pt x="103588" y="404070"/>
                  </a:lnTo>
                  <a:lnTo>
                    <a:pt x="83121" y="406368"/>
                  </a:lnTo>
                  <a:lnTo>
                    <a:pt x="69322" y="409761"/>
                  </a:lnTo>
                  <a:lnTo>
                    <a:pt x="64262" y="413893"/>
                  </a:lnTo>
                  <a:lnTo>
                    <a:pt x="64262" y="795782"/>
                  </a:lnTo>
                  <a:lnTo>
                    <a:pt x="59221" y="799913"/>
                  </a:lnTo>
                  <a:lnTo>
                    <a:pt x="45466" y="803306"/>
                  </a:lnTo>
                  <a:lnTo>
                    <a:pt x="25042" y="805604"/>
                  </a:lnTo>
                  <a:lnTo>
                    <a:pt x="0" y="806450"/>
                  </a:lnTo>
                </a:path>
              </a:pathLst>
            </a:custGeom>
            <a:ln w="38100">
              <a:solidFill>
                <a:srgbClr val="000000"/>
              </a:solidFill>
            </a:ln>
          </p:spPr>
          <p:txBody>
            <a:bodyPr wrap="square" lIns="0" tIns="0" rIns="0" bIns="0" rtlCol="0"/>
            <a:lstStyle/>
            <a:p>
              <a:endParaRPr sz="1050"/>
            </a:p>
          </p:txBody>
        </p:sp>
        <p:sp>
          <p:nvSpPr>
            <p:cNvPr id="14" name="object 14"/>
            <p:cNvSpPr/>
            <p:nvPr/>
          </p:nvSpPr>
          <p:spPr>
            <a:xfrm>
              <a:off x="152400" y="3562350"/>
              <a:ext cx="914400" cy="1357630"/>
            </a:xfrm>
            <a:custGeom>
              <a:avLst/>
              <a:gdLst/>
              <a:ahLst/>
              <a:cxnLst/>
              <a:rect l="l" t="t" r="r" b="b"/>
              <a:pathLst>
                <a:path w="914400" h="1357629">
                  <a:moveTo>
                    <a:pt x="0" y="0"/>
                  </a:moveTo>
                  <a:lnTo>
                    <a:pt x="0" y="228600"/>
                  </a:lnTo>
                  <a:lnTo>
                    <a:pt x="1072" y="279547"/>
                  </a:lnTo>
                  <a:lnTo>
                    <a:pt x="4259" y="329968"/>
                  </a:lnTo>
                  <a:lnTo>
                    <a:pt x="9517" y="379796"/>
                  </a:lnTo>
                  <a:lnTo>
                    <a:pt x="16802" y="428966"/>
                  </a:lnTo>
                  <a:lnTo>
                    <a:pt x="26071" y="477414"/>
                  </a:lnTo>
                  <a:lnTo>
                    <a:pt x="37279" y="525076"/>
                  </a:lnTo>
                  <a:lnTo>
                    <a:pt x="50383" y="571884"/>
                  </a:lnTo>
                  <a:lnTo>
                    <a:pt x="65338" y="617776"/>
                  </a:lnTo>
                  <a:lnTo>
                    <a:pt x="82102" y="662686"/>
                  </a:lnTo>
                  <a:lnTo>
                    <a:pt x="100630" y="706549"/>
                  </a:lnTo>
                  <a:lnTo>
                    <a:pt x="120877" y="749301"/>
                  </a:lnTo>
                  <a:lnTo>
                    <a:pt x="142802" y="790876"/>
                  </a:lnTo>
                  <a:lnTo>
                    <a:pt x="166359" y="831209"/>
                  </a:lnTo>
                  <a:lnTo>
                    <a:pt x="191504" y="870235"/>
                  </a:lnTo>
                  <a:lnTo>
                    <a:pt x="218195" y="907890"/>
                  </a:lnTo>
                  <a:lnTo>
                    <a:pt x="246386" y="944109"/>
                  </a:lnTo>
                  <a:lnTo>
                    <a:pt x="276035" y="978827"/>
                  </a:lnTo>
                  <a:lnTo>
                    <a:pt x="307097" y="1011979"/>
                  </a:lnTo>
                  <a:lnTo>
                    <a:pt x="339528" y="1043499"/>
                  </a:lnTo>
                  <a:lnTo>
                    <a:pt x="373285" y="1073324"/>
                  </a:lnTo>
                  <a:lnTo>
                    <a:pt x="408324" y="1101387"/>
                  </a:lnTo>
                  <a:lnTo>
                    <a:pt x="444600" y="1127625"/>
                  </a:lnTo>
                  <a:lnTo>
                    <a:pt x="482071" y="1151972"/>
                  </a:lnTo>
                  <a:lnTo>
                    <a:pt x="520692" y="1174364"/>
                  </a:lnTo>
                  <a:lnTo>
                    <a:pt x="560419" y="1194735"/>
                  </a:lnTo>
                  <a:lnTo>
                    <a:pt x="601208" y="1213020"/>
                  </a:lnTo>
                  <a:lnTo>
                    <a:pt x="643017" y="1229156"/>
                  </a:lnTo>
                  <a:lnTo>
                    <a:pt x="685800" y="1243076"/>
                  </a:lnTo>
                  <a:lnTo>
                    <a:pt x="685800" y="1357376"/>
                  </a:lnTo>
                  <a:lnTo>
                    <a:pt x="914400" y="1162050"/>
                  </a:lnTo>
                  <a:lnTo>
                    <a:pt x="685800" y="900176"/>
                  </a:lnTo>
                  <a:lnTo>
                    <a:pt x="685800" y="1014476"/>
                  </a:lnTo>
                  <a:lnTo>
                    <a:pt x="643017" y="1000556"/>
                  </a:lnTo>
                  <a:lnTo>
                    <a:pt x="601208" y="984420"/>
                  </a:lnTo>
                  <a:lnTo>
                    <a:pt x="560419" y="966135"/>
                  </a:lnTo>
                  <a:lnTo>
                    <a:pt x="520692" y="945764"/>
                  </a:lnTo>
                  <a:lnTo>
                    <a:pt x="482071" y="923372"/>
                  </a:lnTo>
                  <a:lnTo>
                    <a:pt x="444600" y="899025"/>
                  </a:lnTo>
                  <a:lnTo>
                    <a:pt x="408324" y="872787"/>
                  </a:lnTo>
                  <a:lnTo>
                    <a:pt x="373285" y="844724"/>
                  </a:lnTo>
                  <a:lnTo>
                    <a:pt x="339528" y="814899"/>
                  </a:lnTo>
                  <a:lnTo>
                    <a:pt x="307097" y="783379"/>
                  </a:lnTo>
                  <a:lnTo>
                    <a:pt x="276035" y="750227"/>
                  </a:lnTo>
                  <a:lnTo>
                    <a:pt x="246386" y="715509"/>
                  </a:lnTo>
                  <a:lnTo>
                    <a:pt x="218195" y="679290"/>
                  </a:lnTo>
                  <a:lnTo>
                    <a:pt x="191504" y="641635"/>
                  </a:lnTo>
                  <a:lnTo>
                    <a:pt x="166359" y="602609"/>
                  </a:lnTo>
                  <a:lnTo>
                    <a:pt x="142802" y="562276"/>
                  </a:lnTo>
                  <a:lnTo>
                    <a:pt x="120877" y="520701"/>
                  </a:lnTo>
                  <a:lnTo>
                    <a:pt x="100630" y="477949"/>
                  </a:lnTo>
                  <a:lnTo>
                    <a:pt x="82102" y="434086"/>
                  </a:lnTo>
                  <a:lnTo>
                    <a:pt x="65338" y="389176"/>
                  </a:lnTo>
                  <a:lnTo>
                    <a:pt x="50383" y="343284"/>
                  </a:lnTo>
                  <a:lnTo>
                    <a:pt x="37279" y="296476"/>
                  </a:lnTo>
                  <a:lnTo>
                    <a:pt x="26071" y="248814"/>
                  </a:lnTo>
                  <a:lnTo>
                    <a:pt x="16802" y="200366"/>
                  </a:lnTo>
                  <a:lnTo>
                    <a:pt x="9517" y="151196"/>
                  </a:lnTo>
                  <a:lnTo>
                    <a:pt x="4259" y="101368"/>
                  </a:lnTo>
                  <a:lnTo>
                    <a:pt x="1072" y="50947"/>
                  </a:lnTo>
                  <a:lnTo>
                    <a:pt x="0" y="0"/>
                  </a:lnTo>
                  <a:close/>
                </a:path>
              </a:pathLst>
            </a:custGeom>
            <a:solidFill>
              <a:srgbClr val="BADFE2"/>
            </a:solidFill>
          </p:spPr>
          <p:txBody>
            <a:bodyPr wrap="square" lIns="0" tIns="0" rIns="0" bIns="0" rtlCol="0"/>
            <a:lstStyle/>
            <a:p>
              <a:endParaRPr sz="1050"/>
            </a:p>
          </p:txBody>
        </p:sp>
        <p:sp>
          <p:nvSpPr>
            <p:cNvPr id="15" name="object 15"/>
            <p:cNvSpPr/>
            <p:nvPr/>
          </p:nvSpPr>
          <p:spPr>
            <a:xfrm>
              <a:off x="152414" y="2514600"/>
              <a:ext cx="914400" cy="1162050"/>
            </a:xfrm>
            <a:custGeom>
              <a:avLst/>
              <a:gdLst/>
              <a:ahLst/>
              <a:cxnLst/>
              <a:rect l="l" t="t" r="r" b="b"/>
              <a:pathLst>
                <a:path w="914400" h="1162050">
                  <a:moveTo>
                    <a:pt x="914385" y="0"/>
                  </a:moveTo>
                  <a:lnTo>
                    <a:pt x="864434" y="1539"/>
                  </a:lnTo>
                  <a:lnTo>
                    <a:pt x="814627" y="6223"/>
                  </a:lnTo>
                  <a:lnTo>
                    <a:pt x="770703" y="12961"/>
                  </a:lnTo>
                  <a:lnTo>
                    <a:pt x="727546" y="21997"/>
                  </a:lnTo>
                  <a:lnTo>
                    <a:pt x="685200" y="33271"/>
                  </a:lnTo>
                  <a:lnTo>
                    <a:pt x="643706" y="46722"/>
                  </a:lnTo>
                  <a:lnTo>
                    <a:pt x="603106" y="62289"/>
                  </a:lnTo>
                  <a:lnTo>
                    <a:pt x="563444" y="79911"/>
                  </a:lnTo>
                  <a:lnTo>
                    <a:pt x="524761" y="99529"/>
                  </a:lnTo>
                  <a:lnTo>
                    <a:pt x="487100" y="121081"/>
                  </a:lnTo>
                  <a:lnTo>
                    <a:pt x="450503" y="144507"/>
                  </a:lnTo>
                  <a:lnTo>
                    <a:pt x="415013" y="169747"/>
                  </a:lnTo>
                  <a:lnTo>
                    <a:pt x="380672" y="196739"/>
                  </a:lnTo>
                  <a:lnTo>
                    <a:pt x="347522" y="225424"/>
                  </a:lnTo>
                  <a:lnTo>
                    <a:pt x="315606" y="255740"/>
                  </a:lnTo>
                  <a:lnTo>
                    <a:pt x="284967" y="287628"/>
                  </a:lnTo>
                  <a:lnTo>
                    <a:pt x="255645" y="321026"/>
                  </a:lnTo>
                  <a:lnTo>
                    <a:pt x="227685" y="355874"/>
                  </a:lnTo>
                  <a:lnTo>
                    <a:pt x="201128" y="392112"/>
                  </a:lnTo>
                  <a:lnTo>
                    <a:pt x="176017" y="429679"/>
                  </a:lnTo>
                  <a:lnTo>
                    <a:pt x="152394" y="468513"/>
                  </a:lnTo>
                  <a:lnTo>
                    <a:pt x="130302" y="508556"/>
                  </a:lnTo>
                  <a:lnTo>
                    <a:pt x="109782" y="549746"/>
                  </a:lnTo>
                  <a:lnTo>
                    <a:pt x="90877" y="592022"/>
                  </a:lnTo>
                  <a:lnTo>
                    <a:pt x="73631" y="635325"/>
                  </a:lnTo>
                  <a:lnTo>
                    <a:pt x="58084" y="679593"/>
                  </a:lnTo>
                  <a:lnTo>
                    <a:pt x="44280" y="724765"/>
                  </a:lnTo>
                  <a:lnTo>
                    <a:pt x="32261" y="770783"/>
                  </a:lnTo>
                  <a:lnTo>
                    <a:pt x="22068" y="817584"/>
                  </a:lnTo>
                  <a:lnTo>
                    <a:pt x="13746" y="865108"/>
                  </a:lnTo>
                  <a:lnTo>
                    <a:pt x="7335" y="913295"/>
                  </a:lnTo>
                  <a:lnTo>
                    <a:pt x="2879" y="962084"/>
                  </a:lnTo>
                  <a:lnTo>
                    <a:pt x="420" y="1011414"/>
                  </a:lnTo>
                  <a:lnTo>
                    <a:pt x="0" y="1061226"/>
                  </a:lnTo>
                  <a:lnTo>
                    <a:pt x="1661" y="1111458"/>
                  </a:lnTo>
                  <a:lnTo>
                    <a:pt x="5446" y="1162050"/>
                  </a:lnTo>
                  <a:lnTo>
                    <a:pt x="11424" y="1111051"/>
                  </a:lnTo>
                  <a:lnTo>
                    <a:pt x="19477" y="1060913"/>
                  </a:lnTo>
                  <a:lnTo>
                    <a:pt x="29550" y="1011691"/>
                  </a:lnTo>
                  <a:lnTo>
                    <a:pt x="41590" y="963440"/>
                  </a:lnTo>
                  <a:lnTo>
                    <a:pt x="55543" y="916214"/>
                  </a:lnTo>
                  <a:lnTo>
                    <a:pt x="71356" y="870069"/>
                  </a:lnTo>
                  <a:lnTo>
                    <a:pt x="88975" y="825059"/>
                  </a:lnTo>
                  <a:lnTo>
                    <a:pt x="108347" y="781241"/>
                  </a:lnTo>
                  <a:lnTo>
                    <a:pt x="129418" y="738668"/>
                  </a:lnTo>
                  <a:lnTo>
                    <a:pt x="152134" y="697396"/>
                  </a:lnTo>
                  <a:lnTo>
                    <a:pt x="176442" y="657479"/>
                  </a:lnTo>
                  <a:lnTo>
                    <a:pt x="202288" y="618974"/>
                  </a:lnTo>
                  <a:lnTo>
                    <a:pt x="229620" y="581934"/>
                  </a:lnTo>
                  <a:lnTo>
                    <a:pt x="258382" y="546415"/>
                  </a:lnTo>
                  <a:lnTo>
                    <a:pt x="288522" y="512472"/>
                  </a:lnTo>
                  <a:lnTo>
                    <a:pt x="319985" y="480160"/>
                  </a:lnTo>
                  <a:lnTo>
                    <a:pt x="352719" y="449534"/>
                  </a:lnTo>
                  <a:lnTo>
                    <a:pt x="386670" y="420649"/>
                  </a:lnTo>
                  <a:lnTo>
                    <a:pt x="421785" y="393560"/>
                  </a:lnTo>
                  <a:lnTo>
                    <a:pt x="458009" y="368322"/>
                  </a:lnTo>
                  <a:lnTo>
                    <a:pt x="495288" y="344989"/>
                  </a:lnTo>
                  <a:lnTo>
                    <a:pt x="533571" y="323618"/>
                  </a:lnTo>
                  <a:lnTo>
                    <a:pt x="572802" y="304263"/>
                  </a:lnTo>
                  <a:lnTo>
                    <a:pt x="612929" y="286978"/>
                  </a:lnTo>
                  <a:lnTo>
                    <a:pt x="653897" y="271820"/>
                  </a:lnTo>
                  <a:lnTo>
                    <a:pt x="695654" y="258843"/>
                  </a:lnTo>
                  <a:lnTo>
                    <a:pt x="738145" y="248102"/>
                  </a:lnTo>
                  <a:lnTo>
                    <a:pt x="781318" y="239652"/>
                  </a:lnTo>
                  <a:lnTo>
                    <a:pt x="825117" y="233549"/>
                  </a:lnTo>
                  <a:lnTo>
                    <a:pt x="869491" y="229846"/>
                  </a:lnTo>
                  <a:lnTo>
                    <a:pt x="914385" y="228600"/>
                  </a:lnTo>
                  <a:lnTo>
                    <a:pt x="914385" y="0"/>
                  </a:lnTo>
                  <a:close/>
                </a:path>
              </a:pathLst>
            </a:custGeom>
            <a:solidFill>
              <a:srgbClr val="95B4B6"/>
            </a:solidFill>
          </p:spPr>
          <p:txBody>
            <a:bodyPr wrap="square" lIns="0" tIns="0" rIns="0" bIns="0" rtlCol="0"/>
            <a:lstStyle/>
            <a:p>
              <a:endParaRPr sz="1050"/>
            </a:p>
          </p:txBody>
        </p:sp>
        <p:sp>
          <p:nvSpPr>
            <p:cNvPr id="16" name="object 16"/>
            <p:cNvSpPr/>
            <p:nvPr/>
          </p:nvSpPr>
          <p:spPr>
            <a:xfrm>
              <a:off x="152400" y="2514600"/>
              <a:ext cx="914400" cy="2405380"/>
            </a:xfrm>
            <a:custGeom>
              <a:avLst/>
              <a:gdLst/>
              <a:ahLst/>
              <a:cxnLst/>
              <a:rect l="l" t="t" r="r" b="b"/>
              <a:pathLst>
                <a:path w="914400" h="2405379">
                  <a:moveTo>
                    <a:pt x="0" y="1047750"/>
                  </a:moveTo>
                  <a:lnTo>
                    <a:pt x="1072" y="1098697"/>
                  </a:lnTo>
                  <a:lnTo>
                    <a:pt x="4259" y="1149118"/>
                  </a:lnTo>
                  <a:lnTo>
                    <a:pt x="9517" y="1198946"/>
                  </a:lnTo>
                  <a:lnTo>
                    <a:pt x="16802" y="1248116"/>
                  </a:lnTo>
                  <a:lnTo>
                    <a:pt x="26071" y="1296564"/>
                  </a:lnTo>
                  <a:lnTo>
                    <a:pt x="37279" y="1344226"/>
                  </a:lnTo>
                  <a:lnTo>
                    <a:pt x="50383" y="1391034"/>
                  </a:lnTo>
                  <a:lnTo>
                    <a:pt x="65338" y="1436926"/>
                  </a:lnTo>
                  <a:lnTo>
                    <a:pt x="82102" y="1481836"/>
                  </a:lnTo>
                  <a:lnTo>
                    <a:pt x="100630" y="1525699"/>
                  </a:lnTo>
                  <a:lnTo>
                    <a:pt x="120877" y="1568451"/>
                  </a:lnTo>
                  <a:lnTo>
                    <a:pt x="142802" y="1610026"/>
                  </a:lnTo>
                  <a:lnTo>
                    <a:pt x="166359" y="1650359"/>
                  </a:lnTo>
                  <a:lnTo>
                    <a:pt x="191504" y="1689385"/>
                  </a:lnTo>
                  <a:lnTo>
                    <a:pt x="218195" y="1727040"/>
                  </a:lnTo>
                  <a:lnTo>
                    <a:pt x="246386" y="1763259"/>
                  </a:lnTo>
                  <a:lnTo>
                    <a:pt x="276035" y="1797977"/>
                  </a:lnTo>
                  <a:lnTo>
                    <a:pt x="307097" y="1831129"/>
                  </a:lnTo>
                  <a:lnTo>
                    <a:pt x="339528" y="1862649"/>
                  </a:lnTo>
                  <a:lnTo>
                    <a:pt x="373285" y="1892474"/>
                  </a:lnTo>
                  <a:lnTo>
                    <a:pt x="408324" y="1920537"/>
                  </a:lnTo>
                  <a:lnTo>
                    <a:pt x="444600" y="1946775"/>
                  </a:lnTo>
                  <a:lnTo>
                    <a:pt x="482071" y="1971122"/>
                  </a:lnTo>
                  <a:lnTo>
                    <a:pt x="520692" y="1993514"/>
                  </a:lnTo>
                  <a:lnTo>
                    <a:pt x="560419" y="2013885"/>
                  </a:lnTo>
                  <a:lnTo>
                    <a:pt x="601208" y="2032170"/>
                  </a:lnTo>
                  <a:lnTo>
                    <a:pt x="643017" y="2048306"/>
                  </a:lnTo>
                  <a:lnTo>
                    <a:pt x="685800" y="2062226"/>
                  </a:lnTo>
                  <a:lnTo>
                    <a:pt x="685800" y="1947926"/>
                  </a:lnTo>
                  <a:lnTo>
                    <a:pt x="914400" y="2209800"/>
                  </a:lnTo>
                  <a:lnTo>
                    <a:pt x="685800" y="2405126"/>
                  </a:lnTo>
                  <a:lnTo>
                    <a:pt x="685800" y="2290826"/>
                  </a:lnTo>
                  <a:lnTo>
                    <a:pt x="643017" y="2276906"/>
                  </a:lnTo>
                  <a:lnTo>
                    <a:pt x="601208" y="2260770"/>
                  </a:lnTo>
                  <a:lnTo>
                    <a:pt x="560419" y="2242485"/>
                  </a:lnTo>
                  <a:lnTo>
                    <a:pt x="520692" y="2222114"/>
                  </a:lnTo>
                  <a:lnTo>
                    <a:pt x="482071" y="2199722"/>
                  </a:lnTo>
                  <a:lnTo>
                    <a:pt x="444600" y="2175375"/>
                  </a:lnTo>
                  <a:lnTo>
                    <a:pt x="408324" y="2149137"/>
                  </a:lnTo>
                  <a:lnTo>
                    <a:pt x="373285" y="2121074"/>
                  </a:lnTo>
                  <a:lnTo>
                    <a:pt x="339528" y="2091249"/>
                  </a:lnTo>
                  <a:lnTo>
                    <a:pt x="307097" y="2059729"/>
                  </a:lnTo>
                  <a:lnTo>
                    <a:pt x="276035" y="2026577"/>
                  </a:lnTo>
                  <a:lnTo>
                    <a:pt x="246386" y="1991859"/>
                  </a:lnTo>
                  <a:lnTo>
                    <a:pt x="218195" y="1955640"/>
                  </a:lnTo>
                  <a:lnTo>
                    <a:pt x="191504" y="1917985"/>
                  </a:lnTo>
                  <a:lnTo>
                    <a:pt x="166359" y="1878959"/>
                  </a:lnTo>
                  <a:lnTo>
                    <a:pt x="142802" y="1838626"/>
                  </a:lnTo>
                  <a:lnTo>
                    <a:pt x="120877" y="1797051"/>
                  </a:lnTo>
                  <a:lnTo>
                    <a:pt x="100630" y="1754299"/>
                  </a:lnTo>
                  <a:lnTo>
                    <a:pt x="82102" y="1710436"/>
                  </a:lnTo>
                  <a:lnTo>
                    <a:pt x="65338" y="1665526"/>
                  </a:lnTo>
                  <a:lnTo>
                    <a:pt x="50383" y="1619634"/>
                  </a:lnTo>
                  <a:lnTo>
                    <a:pt x="37279" y="1572826"/>
                  </a:lnTo>
                  <a:lnTo>
                    <a:pt x="26071" y="1525164"/>
                  </a:lnTo>
                  <a:lnTo>
                    <a:pt x="16802" y="1476716"/>
                  </a:lnTo>
                  <a:lnTo>
                    <a:pt x="9517" y="1427546"/>
                  </a:lnTo>
                  <a:lnTo>
                    <a:pt x="4259" y="1377718"/>
                  </a:lnTo>
                  <a:lnTo>
                    <a:pt x="1072" y="1327297"/>
                  </a:lnTo>
                  <a:lnTo>
                    <a:pt x="0" y="1276350"/>
                  </a:lnTo>
                  <a:lnTo>
                    <a:pt x="0" y="1047750"/>
                  </a:lnTo>
                  <a:lnTo>
                    <a:pt x="1054" y="996989"/>
                  </a:lnTo>
                  <a:lnTo>
                    <a:pt x="4185" y="946851"/>
                  </a:lnTo>
                  <a:lnTo>
                    <a:pt x="9346" y="897391"/>
                  </a:lnTo>
                  <a:lnTo>
                    <a:pt x="16487" y="848665"/>
                  </a:lnTo>
                  <a:lnTo>
                    <a:pt x="25562" y="800726"/>
                  </a:lnTo>
                  <a:lnTo>
                    <a:pt x="36522" y="753630"/>
                  </a:lnTo>
                  <a:lnTo>
                    <a:pt x="49320" y="707431"/>
                  </a:lnTo>
                  <a:lnTo>
                    <a:pt x="63907" y="662185"/>
                  </a:lnTo>
                  <a:lnTo>
                    <a:pt x="80236" y="617947"/>
                  </a:lnTo>
                  <a:lnTo>
                    <a:pt x="98258" y="574771"/>
                  </a:lnTo>
                  <a:lnTo>
                    <a:pt x="117927" y="532712"/>
                  </a:lnTo>
                  <a:lnTo>
                    <a:pt x="139193" y="491825"/>
                  </a:lnTo>
                  <a:lnTo>
                    <a:pt x="162010" y="452165"/>
                  </a:lnTo>
                  <a:lnTo>
                    <a:pt x="186329" y="413787"/>
                  </a:lnTo>
                  <a:lnTo>
                    <a:pt x="212101" y="376746"/>
                  </a:lnTo>
                  <a:lnTo>
                    <a:pt x="239281" y="341097"/>
                  </a:lnTo>
                  <a:lnTo>
                    <a:pt x="267819" y="306895"/>
                  </a:lnTo>
                  <a:lnTo>
                    <a:pt x="297667" y="274194"/>
                  </a:lnTo>
                  <a:lnTo>
                    <a:pt x="328778" y="243050"/>
                  </a:lnTo>
                  <a:lnTo>
                    <a:pt x="361104" y="213517"/>
                  </a:lnTo>
                  <a:lnTo>
                    <a:pt x="394597" y="185650"/>
                  </a:lnTo>
                  <a:lnTo>
                    <a:pt x="429209" y="159505"/>
                  </a:lnTo>
                  <a:lnTo>
                    <a:pt x="464892" y="135136"/>
                  </a:lnTo>
                  <a:lnTo>
                    <a:pt x="501598" y="112597"/>
                  </a:lnTo>
                  <a:lnTo>
                    <a:pt x="539280" y="91945"/>
                  </a:lnTo>
                  <a:lnTo>
                    <a:pt x="577888" y="73233"/>
                  </a:lnTo>
                  <a:lnTo>
                    <a:pt x="617377" y="56518"/>
                  </a:lnTo>
                  <a:lnTo>
                    <a:pt x="657697" y="41852"/>
                  </a:lnTo>
                  <a:lnTo>
                    <a:pt x="698801" y="29293"/>
                  </a:lnTo>
                  <a:lnTo>
                    <a:pt x="740640" y="18894"/>
                  </a:lnTo>
                  <a:lnTo>
                    <a:pt x="783168" y="10710"/>
                  </a:lnTo>
                  <a:lnTo>
                    <a:pt x="826336" y="4796"/>
                  </a:lnTo>
                  <a:lnTo>
                    <a:pt x="870095" y="1208"/>
                  </a:lnTo>
                  <a:lnTo>
                    <a:pt x="914400" y="0"/>
                  </a:lnTo>
                  <a:lnTo>
                    <a:pt x="914400" y="228600"/>
                  </a:lnTo>
                  <a:lnTo>
                    <a:pt x="869506" y="229846"/>
                  </a:lnTo>
                  <a:lnTo>
                    <a:pt x="825132" y="233549"/>
                  </a:lnTo>
                  <a:lnTo>
                    <a:pt x="781332" y="239652"/>
                  </a:lnTo>
                  <a:lnTo>
                    <a:pt x="738160" y="248102"/>
                  </a:lnTo>
                  <a:lnTo>
                    <a:pt x="695669" y="258843"/>
                  </a:lnTo>
                  <a:lnTo>
                    <a:pt x="653912" y="271820"/>
                  </a:lnTo>
                  <a:lnTo>
                    <a:pt x="612943" y="286978"/>
                  </a:lnTo>
                  <a:lnTo>
                    <a:pt x="572817" y="304263"/>
                  </a:lnTo>
                  <a:lnTo>
                    <a:pt x="533585" y="323618"/>
                  </a:lnTo>
                  <a:lnTo>
                    <a:pt x="495303" y="344989"/>
                  </a:lnTo>
                  <a:lnTo>
                    <a:pt x="458023" y="368322"/>
                  </a:lnTo>
                  <a:lnTo>
                    <a:pt x="421799" y="393560"/>
                  </a:lnTo>
                  <a:lnTo>
                    <a:pt x="386685" y="420649"/>
                  </a:lnTo>
                  <a:lnTo>
                    <a:pt x="352734" y="449534"/>
                  </a:lnTo>
                  <a:lnTo>
                    <a:pt x="320000" y="480160"/>
                  </a:lnTo>
                  <a:lnTo>
                    <a:pt x="288536" y="512472"/>
                  </a:lnTo>
                  <a:lnTo>
                    <a:pt x="258396" y="546415"/>
                  </a:lnTo>
                  <a:lnTo>
                    <a:pt x="229634" y="581934"/>
                  </a:lnTo>
                  <a:lnTo>
                    <a:pt x="202303" y="618974"/>
                  </a:lnTo>
                  <a:lnTo>
                    <a:pt x="176457" y="657479"/>
                  </a:lnTo>
                  <a:lnTo>
                    <a:pt x="152148" y="697396"/>
                  </a:lnTo>
                  <a:lnTo>
                    <a:pt x="129432" y="738668"/>
                  </a:lnTo>
                  <a:lnTo>
                    <a:pt x="108361" y="781241"/>
                  </a:lnTo>
                  <a:lnTo>
                    <a:pt x="88990" y="825059"/>
                  </a:lnTo>
                  <a:lnTo>
                    <a:pt x="71370" y="870069"/>
                  </a:lnTo>
                  <a:lnTo>
                    <a:pt x="55557" y="916214"/>
                  </a:lnTo>
                  <a:lnTo>
                    <a:pt x="41604" y="963440"/>
                  </a:lnTo>
                  <a:lnTo>
                    <a:pt x="29564" y="1011691"/>
                  </a:lnTo>
                  <a:lnTo>
                    <a:pt x="19491" y="1060913"/>
                  </a:lnTo>
                  <a:lnTo>
                    <a:pt x="11439" y="1111051"/>
                  </a:lnTo>
                  <a:lnTo>
                    <a:pt x="5460" y="1162050"/>
                  </a:lnTo>
                </a:path>
              </a:pathLst>
            </a:custGeom>
            <a:ln w="25400">
              <a:solidFill>
                <a:srgbClr val="88A3A7"/>
              </a:solidFill>
            </a:ln>
          </p:spPr>
          <p:txBody>
            <a:bodyPr wrap="square" lIns="0" tIns="0" rIns="0" bIns="0" rtlCol="0"/>
            <a:lstStyle/>
            <a:p>
              <a:endParaRPr sz="1050"/>
            </a:p>
          </p:txBody>
        </p:sp>
      </p:grpSp>
      <p:sp>
        <p:nvSpPr>
          <p:cNvPr id="17" name="object 17"/>
          <p:cNvSpPr txBox="1"/>
          <p:nvPr/>
        </p:nvSpPr>
        <p:spPr>
          <a:xfrm>
            <a:off x="2445449" y="1049084"/>
            <a:ext cx="3830955" cy="1462003"/>
          </a:xfrm>
          <a:prstGeom prst="rect">
            <a:avLst/>
          </a:prstGeom>
        </p:spPr>
        <p:txBody>
          <a:bodyPr vert="horz" wrap="square" lIns="0" tIns="9525" rIns="0" bIns="0" rtlCol="0">
            <a:spAutoFit/>
          </a:bodyPr>
          <a:lstStyle/>
          <a:p>
            <a:pPr marR="3810" algn="r">
              <a:spcBef>
                <a:spcPts val="75"/>
              </a:spcBef>
            </a:pPr>
            <a:r>
              <a:rPr sz="1350" b="1" dirty="0"/>
              <a:t>n+n</a:t>
            </a:r>
            <a:endParaRPr sz="1350"/>
          </a:p>
          <a:p>
            <a:pPr>
              <a:spcBef>
                <a:spcPts val="30"/>
              </a:spcBef>
            </a:pPr>
            <a:endParaRPr sz="1688"/>
          </a:p>
          <a:p>
            <a:pPr marL="433864" algn="ctr"/>
            <a:r>
              <a:rPr sz="1800" b="1" spc="-4" dirty="0">
                <a:solidFill>
                  <a:srgbClr val="0000FF"/>
                </a:solidFill>
              </a:rPr>
              <a:t>meiose</a:t>
            </a:r>
            <a:endParaRPr sz="1800"/>
          </a:p>
          <a:p>
            <a:pPr marL="461486">
              <a:spcBef>
                <a:spcPts val="1133"/>
              </a:spcBef>
            </a:pPr>
            <a:r>
              <a:rPr sz="1800" b="1" dirty="0"/>
              <a:t>n</a:t>
            </a:r>
            <a:endParaRPr sz="1800"/>
          </a:p>
          <a:p>
            <a:pPr marL="9525">
              <a:spcBef>
                <a:spcPts val="90"/>
              </a:spcBef>
            </a:pPr>
            <a:r>
              <a:rPr sz="1800" b="1" dirty="0"/>
              <a:t>n</a:t>
            </a:r>
            <a:endParaRPr sz="1800"/>
          </a:p>
        </p:txBody>
      </p:sp>
      <p:pic>
        <p:nvPicPr>
          <p:cNvPr id="18" name="object 18"/>
          <p:cNvPicPr/>
          <p:nvPr/>
        </p:nvPicPr>
        <p:blipFill>
          <a:blip r:embed="rId6" cstate="print"/>
          <a:stretch>
            <a:fillRect/>
          </a:stretch>
        </p:blipFill>
        <p:spPr>
          <a:xfrm>
            <a:off x="5304283" y="3080147"/>
            <a:ext cx="1593056" cy="1593056"/>
          </a:xfrm>
          <a:prstGeom prst="rect">
            <a:avLst/>
          </a:prstGeom>
        </p:spPr>
      </p:pic>
      <p:sp>
        <p:nvSpPr>
          <p:cNvPr id="19" name="object 19"/>
          <p:cNvSpPr txBox="1"/>
          <p:nvPr/>
        </p:nvSpPr>
        <p:spPr>
          <a:xfrm>
            <a:off x="5777294" y="3457194"/>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20" name="object 20"/>
          <p:cNvSpPr txBox="1"/>
          <p:nvPr/>
        </p:nvSpPr>
        <p:spPr>
          <a:xfrm>
            <a:off x="6229921" y="3392996"/>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21" name="object 21"/>
          <p:cNvSpPr txBox="1"/>
          <p:nvPr/>
        </p:nvSpPr>
        <p:spPr>
          <a:xfrm>
            <a:off x="6229921" y="3907346"/>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22" name="object 22"/>
          <p:cNvSpPr txBox="1"/>
          <p:nvPr/>
        </p:nvSpPr>
        <p:spPr>
          <a:xfrm>
            <a:off x="5715285" y="3964496"/>
            <a:ext cx="209074" cy="217367"/>
          </a:xfrm>
          <a:prstGeom prst="rect">
            <a:avLst/>
          </a:prstGeom>
        </p:spPr>
        <p:txBody>
          <a:bodyPr vert="horz" wrap="square" lIns="0" tIns="9525" rIns="0" bIns="0" rtlCol="0">
            <a:spAutoFit/>
          </a:bodyPr>
          <a:lstStyle/>
          <a:p>
            <a:pPr marL="9525">
              <a:spcBef>
                <a:spcPts val="75"/>
              </a:spcBef>
            </a:pPr>
            <a:r>
              <a:rPr sz="1350" spc="-8" dirty="0">
                <a:latin typeface="Microsoft Sans Serif"/>
                <a:cs typeface="Microsoft Sans Serif"/>
              </a:rPr>
              <a:t>2n</a:t>
            </a:r>
            <a:endParaRPr sz="1350">
              <a:latin typeface="Microsoft Sans Serif"/>
              <a:cs typeface="Microsoft Sans Serif"/>
            </a:endParaRPr>
          </a:p>
        </p:txBody>
      </p:sp>
      <p:sp>
        <p:nvSpPr>
          <p:cNvPr id="23" name="object 23"/>
          <p:cNvSpPr txBox="1"/>
          <p:nvPr/>
        </p:nvSpPr>
        <p:spPr>
          <a:xfrm>
            <a:off x="4060031" y="2762917"/>
            <a:ext cx="1047750" cy="286617"/>
          </a:xfrm>
          <a:prstGeom prst="rect">
            <a:avLst/>
          </a:prstGeom>
        </p:spPr>
        <p:txBody>
          <a:bodyPr vert="horz" wrap="square" lIns="0" tIns="9525" rIns="0" bIns="0" rtlCol="0">
            <a:spAutoFit/>
          </a:bodyPr>
          <a:lstStyle/>
          <a:p>
            <a:pPr marL="9525">
              <a:spcBef>
                <a:spcPts val="75"/>
              </a:spcBef>
            </a:pPr>
            <a:r>
              <a:rPr sz="1800" b="1" dirty="0">
                <a:solidFill>
                  <a:srgbClr val="0000FF"/>
                </a:solidFill>
              </a:rPr>
              <a:t>mitose</a:t>
            </a:r>
            <a:r>
              <a:rPr sz="1800" b="1" spc="-75" dirty="0">
                <a:solidFill>
                  <a:srgbClr val="0000FF"/>
                </a:solidFill>
              </a:rPr>
              <a:t> </a:t>
            </a:r>
            <a:r>
              <a:rPr sz="1800" b="1" dirty="0">
                <a:solidFill>
                  <a:srgbClr val="0000FF"/>
                </a:solidFill>
              </a:rPr>
              <a:t>→</a:t>
            </a:r>
            <a:endParaRPr sz="1800"/>
          </a:p>
        </p:txBody>
      </p:sp>
      <p:pic>
        <p:nvPicPr>
          <p:cNvPr id="24" name="object 24"/>
          <p:cNvPicPr/>
          <p:nvPr/>
        </p:nvPicPr>
        <p:blipFill>
          <a:blip r:embed="rId7" cstate="print"/>
          <a:stretch>
            <a:fillRect/>
          </a:stretch>
        </p:blipFill>
        <p:spPr>
          <a:xfrm>
            <a:off x="6935439" y="3106341"/>
            <a:ext cx="1045369" cy="1569244"/>
          </a:xfrm>
          <a:prstGeom prst="rect">
            <a:avLst/>
          </a:prstGeom>
        </p:spPr>
      </p:pic>
      <p:grpSp>
        <p:nvGrpSpPr>
          <p:cNvPr id="25" name="object 25"/>
          <p:cNvGrpSpPr/>
          <p:nvPr/>
        </p:nvGrpSpPr>
        <p:grpSpPr>
          <a:xfrm>
            <a:off x="7248525" y="1721835"/>
            <a:ext cx="533400" cy="1259681"/>
            <a:chOff x="8140700" y="2295779"/>
            <a:chExt cx="711200" cy="1679575"/>
          </a:xfrm>
        </p:grpSpPr>
        <p:sp>
          <p:nvSpPr>
            <p:cNvPr id="26" name="object 26"/>
            <p:cNvSpPr/>
            <p:nvPr/>
          </p:nvSpPr>
          <p:spPr>
            <a:xfrm>
              <a:off x="8153400" y="2308479"/>
              <a:ext cx="685800" cy="858519"/>
            </a:xfrm>
            <a:custGeom>
              <a:avLst/>
              <a:gdLst/>
              <a:ahLst/>
              <a:cxnLst/>
              <a:rect l="l" t="t" r="r" b="b"/>
              <a:pathLst>
                <a:path w="685800" h="858519">
                  <a:moveTo>
                    <a:pt x="171450" y="0"/>
                  </a:moveTo>
                  <a:lnTo>
                    <a:pt x="0" y="148971"/>
                  </a:lnTo>
                  <a:lnTo>
                    <a:pt x="171450" y="342900"/>
                  </a:lnTo>
                  <a:lnTo>
                    <a:pt x="171450" y="257175"/>
                  </a:lnTo>
                  <a:lnTo>
                    <a:pt x="218899" y="271757"/>
                  </a:lnTo>
                  <a:lnTo>
                    <a:pt x="264754" y="289638"/>
                  </a:lnTo>
                  <a:lnTo>
                    <a:pt x="308896" y="310677"/>
                  </a:lnTo>
                  <a:lnTo>
                    <a:pt x="351206" y="334735"/>
                  </a:lnTo>
                  <a:lnTo>
                    <a:pt x="391566" y="361672"/>
                  </a:lnTo>
                  <a:lnTo>
                    <a:pt x="429858" y="391347"/>
                  </a:lnTo>
                  <a:lnTo>
                    <a:pt x="465963" y="423621"/>
                  </a:lnTo>
                  <a:lnTo>
                    <a:pt x="499763" y="458354"/>
                  </a:lnTo>
                  <a:lnTo>
                    <a:pt x="531141" y="495406"/>
                  </a:lnTo>
                  <a:lnTo>
                    <a:pt x="559976" y="534637"/>
                  </a:lnTo>
                  <a:lnTo>
                    <a:pt x="586152" y="575907"/>
                  </a:lnTo>
                  <a:lnTo>
                    <a:pt x="609549" y="619077"/>
                  </a:lnTo>
                  <a:lnTo>
                    <a:pt x="630050" y="664006"/>
                  </a:lnTo>
                  <a:lnTo>
                    <a:pt x="647536" y="710555"/>
                  </a:lnTo>
                  <a:lnTo>
                    <a:pt x="661888" y="758583"/>
                  </a:lnTo>
                  <a:lnTo>
                    <a:pt x="672989" y="807952"/>
                  </a:lnTo>
                  <a:lnTo>
                    <a:pt x="680720" y="858520"/>
                  </a:lnTo>
                  <a:lnTo>
                    <a:pt x="684804" y="810503"/>
                  </a:lnTo>
                  <a:lnTo>
                    <a:pt x="685753" y="762892"/>
                  </a:lnTo>
                  <a:lnTo>
                    <a:pt x="683646" y="715811"/>
                  </a:lnTo>
                  <a:lnTo>
                    <a:pt x="678565" y="669384"/>
                  </a:lnTo>
                  <a:lnTo>
                    <a:pt x="670593" y="623732"/>
                  </a:lnTo>
                  <a:lnTo>
                    <a:pt x="659809" y="578979"/>
                  </a:lnTo>
                  <a:lnTo>
                    <a:pt x="646296" y="535249"/>
                  </a:lnTo>
                  <a:lnTo>
                    <a:pt x="630135" y="492664"/>
                  </a:lnTo>
                  <a:lnTo>
                    <a:pt x="611407" y="451348"/>
                  </a:lnTo>
                  <a:lnTo>
                    <a:pt x="590195" y="411424"/>
                  </a:lnTo>
                  <a:lnTo>
                    <a:pt x="566578" y="373014"/>
                  </a:lnTo>
                  <a:lnTo>
                    <a:pt x="540640" y="336243"/>
                  </a:lnTo>
                  <a:lnTo>
                    <a:pt x="512460" y="301233"/>
                  </a:lnTo>
                  <a:lnTo>
                    <a:pt x="482122" y="268108"/>
                  </a:lnTo>
                  <a:lnTo>
                    <a:pt x="449705" y="236990"/>
                  </a:lnTo>
                  <a:lnTo>
                    <a:pt x="415292" y="208003"/>
                  </a:lnTo>
                  <a:lnTo>
                    <a:pt x="378964" y="181270"/>
                  </a:lnTo>
                  <a:lnTo>
                    <a:pt x="340803" y="156914"/>
                  </a:lnTo>
                  <a:lnTo>
                    <a:pt x="300889" y="135058"/>
                  </a:lnTo>
                  <a:lnTo>
                    <a:pt x="259305" y="115826"/>
                  </a:lnTo>
                  <a:lnTo>
                    <a:pt x="216131" y="99340"/>
                  </a:lnTo>
                  <a:lnTo>
                    <a:pt x="171450" y="85725"/>
                  </a:lnTo>
                  <a:lnTo>
                    <a:pt x="171450" y="0"/>
                  </a:lnTo>
                  <a:close/>
                </a:path>
              </a:pathLst>
            </a:custGeom>
            <a:solidFill>
              <a:srgbClr val="BADFE2"/>
            </a:solidFill>
          </p:spPr>
          <p:txBody>
            <a:bodyPr wrap="square" lIns="0" tIns="0" rIns="0" bIns="0" rtlCol="0"/>
            <a:lstStyle/>
            <a:p>
              <a:endParaRPr sz="1050"/>
            </a:p>
          </p:txBody>
        </p:sp>
        <p:sp>
          <p:nvSpPr>
            <p:cNvPr id="27" name="object 27"/>
            <p:cNvSpPr/>
            <p:nvPr/>
          </p:nvSpPr>
          <p:spPr>
            <a:xfrm>
              <a:off x="8153400" y="3081274"/>
              <a:ext cx="685800" cy="881380"/>
            </a:xfrm>
            <a:custGeom>
              <a:avLst/>
              <a:gdLst/>
              <a:ahLst/>
              <a:cxnLst/>
              <a:rect l="l" t="t" r="r" b="b"/>
              <a:pathLst>
                <a:path w="685800" h="881379">
                  <a:moveTo>
                    <a:pt x="685800" y="0"/>
                  </a:moveTo>
                  <a:lnTo>
                    <a:pt x="684217" y="48586"/>
                  </a:lnTo>
                  <a:lnTo>
                    <a:pt x="679538" y="96294"/>
                  </a:lnTo>
                  <a:lnTo>
                    <a:pt x="671865" y="143018"/>
                  </a:lnTo>
                  <a:lnTo>
                    <a:pt x="661299" y="188652"/>
                  </a:lnTo>
                  <a:lnTo>
                    <a:pt x="647943" y="233091"/>
                  </a:lnTo>
                  <a:lnTo>
                    <a:pt x="631900" y="276228"/>
                  </a:lnTo>
                  <a:lnTo>
                    <a:pt x="613271" y="317959"/>
                  </a:lnTo>
                  <a:lnTo>
                    <a:pt x="592158" y="358177"/>
                  </a:lnTo>
                  <a:lnTo>
                    <a:pt x="568664" y="396777"/>
                  </a:lnTo>
                  <a:lnTo>
                    <a:pt x="542891" y="433652"/>
                  </a:lnTo>
                  <a:lnTo>
                    <a:pt x="514942" y="468698"/>
                  </a:lnTo>
                  <a:lnTo>
                    <a:pt x="484917" y="501808"/>
                  </a:lnTo>
                  <a:lnTo>
                    <a:pt x="452920" y="532877"/>
                  </a:lnTo>
                  <a:lnTo>
                    <a:pt x="419053" y="561799"/>
                  </a:lnTo>
                  <a:lnTo>
                    <a:pt x="383418" y="588468"/>
                  </a:lnTo>
                  <a:lnTo>
                    <a:pt x="346117" y="612779"/>
                  </a:lnTo>
                  <a:lnTo>
                    <a:pt x="307252" y="634626"/>
                  </a:lnTo>
                  <a:lnTo>
                    <a:pt x="266926" y="653903"/>
                  </a:lnTo>
                  <a:lnTo>
                    <a:pt x="225240" y="670504"/>
                  </a:lnTo>
                  <a:lnTo>
                    <a:pt x="182297" y="684324"/>
                  </a:lnTo>
                  <a:lnTo>
                    <a:pt x="138200" y="695257"/>
                  </a:lnTo>
                  <a:lnTo>
                    <a:pt x="93049" y="703197"/>
                  </a:lnTo>
                  <a:lnTo>
                    <a:pt x="46949" y="708038"/>
                  </a:lnTo>
                  <a:lnTo>
                    <a:pt x="0" y="709676"/>
                  </a:lnTo>
                  <a:lnTo>
                    <a:pt x="0" y="881126"/>
                  </a:lnTo>
                  <a:lnTo>
                    <a:pt x="46949" y="879488"/>
                  </a:lnTo>
                  <a:lnTo>
                    <a:pt x="93049" y="874647"/>
                  </a:lnTo>
                  <a:lnTo>
                    <a:pt x="138200" y="866707"/>
                  </a:lnTo>
                  <a:lnTo>
                    <a:pt x="182297" y="855774"/>
                  </a:lnTo>
                  <a:lnTo>
                    <a:pt x="225240" y="841954"/>
                  </a:lnTo>
                  <a:lnTo>
                    <a:pt x="266926" y="825353"/>
                  </a:lnTo>
                  <a:lnTo>
                    <a:pt x="307252" y="806076"/>
                  </a:lnTo>
                  <a:lnTo>
                    <a:pt x="346117" y="784229"/>
                  </a:lnTo>
                  <a:lnTo>
                    <a:pt x="383418" y="759918"/>
                  </a:lnTo>
                  <a:lnTo>
                    <a:pt x="419053" y="733249"/>
                  </a:lnTo>
                  <a:lnTo>
                    <a:pt x="452920" y="704327"/>
                  </a:lnTo>
                  <a:lnTo>
                    <a:pt x="484917" y="673258"/>
                  </a:lnTo>
                  <a:lnTo>
                    <a:pt x="514942" y="640148"/>
                  </a:lnTo>
                  <a:lnTo>
                    <a:pt x="542891" y="605102"/>
                  </a:lnTo>
                  <a:lnTo>
                    <a:pt x="568664" y="568227"/>
                  </a:lnTo>
                  <a:lnTo>
                    <a:pt x="592158" y="529627"/>
                  </a:lnTo>
                  <a:lnTo>
                    <a:pt x="613271" y="489409"/>
                  </a:lnTo>
                  <a:lnTo>
                    <a:pt x="631900" y="447678"/>
                  </a:lnTo>
                  <a:lnTo>
                    <a:pt x="647943" y="404541"/>
                  </a:lnTo>
                  <a:lnTo>
                    <a:pt x="661299" y="360102"/>
                  </a:lnTo>
                  <a:lnTo>
                    <a:pt x="671865" y="314468"/>
                  </a:lnTo>
                  <a:lnTo>
                    <a:pt x="679538" y="267744"/>
                  </a:lnTo>
                  <a:lnTo>
                    <a:pt x="684217" y="220036"/>
                  </a:lnTo>
                  <a:lnTo>
                    <a:pt x="685800" y="171450"/>
                  </a:lnTo>
                  <a:lnTo>
                    <a:pt x="685800" y="0"/>
                  </a:lnTo>
                  <a:close/>
                </a:path>
              </a:pathLst>
            </a:custGeom>
            <a:solidFill>
              <a:srgbClr val="95B4B6"/>
            </a:solidFill>
          </p:spPr>
          <p:txBody>
            <a:bodyPr wrap="square" lIns="0" tIns="0" rIns="0" bIns="0" rtlCol="0"/>
            <a:lstStyle/>
            <a:p>
              <a:endParaRPr sz="1050"/>
            </a:p>
          </p:txBody>
        </p:sp>
        <p:sp>
          <p:nvSpPr>
            <p:cNvPr id="28" name="object 28"/>
            <p:cNvSpPr/>
            <p:nvPr/>
          </p:nvSpPr>
          <p:spPr>
            <a:xfrm>
              <a:off x="8153400" y="2308479"/>
              <a:ext cx="685800" cy="1654175"/>
            </a:xfrm>
            <a:custGeom>
              <a:avLst/>
              <a:gdLst/>
              <a:ahLst/>
              <a:cxnLst/>
              <a:rect l="l" t="t" r="r" b="b"/>
              <a:pathLst>
                <a:path w="685800" h="1654175">
                  <a:moveTo>
                    <a:pt x="680720" y="858520"/>
                  </a:moveTo>
                  <a:lnTo>
                    <a:pt x="672989" y="807952"/>
                  </a:lnTo>
                  <a:lnTo>
                    <a:pt x="661888" y="758583"/>
                  </a:lnTo>
                  <a:lnTo>
                    <a:pt x="647536" y="710555"/>
                  </a:lnTo>
                  <a:lnTo>
                    <a:pt x="630050" y="664006"/>
                  </a:lnTo>
                  <a:lnTo>
                    <a:pt x="609549" y="619077"/>
                  </a:lnTo>
                  <a:lnTo>
                    <a:pt x="586152" y="575907"/>
                  </a:lnTo>
                  <a:lnTo>
                    <a:pt x="559976" y="534637"/>
                  </a:lnTo>
                  <a:lnTo>
                    <a:pt x="531141" y="495406"/>
                  </a:lnTo>
                  <a:lnTo>
                    <a:pt x="499763" y="458354"/>
                  </a:lnTo>
                  <a:lnTo>
                    <a:pt x="465963" y="423621"/>
                  </a:lnTo>
                  <a:lnTo>
                    <a:pt x="429858" y="391347"/>
                  </a:lnTo>
                  <a:lnTo>
                    <a:pt x="391566" y="361672"/>
                  </a:lnTo>
                  <a:lnTo>
                    <a:pt x="351206" y="334735"/>
                  </a:lnTo>
                  <a:lnTo>
                    <a:pt x="308896" y="310677"/>
                  </a:lnTo>
                  <a:lnTo>
                    <a:pt x="264754" y="289638"/>
                  </a:lnTo>
                  <a:lnTo>
                    <a:pt x="218899" y="271757"/>
                  </a:lnTo>
                  <a:lnTo>
                    <a:pt x="171450" y="257175"/>
                  </a:lnTo>
                  <a:lnTo>
                    <a:pt x="171450" y="342900"/>
                  </a:lnTo>
                  <a:lnTo>
                    <a:pt x="0" y="148971"/>
                  </a:lnTo>
                  <a:lnTo>
                    <a:pt x="171450" y="0"/>
                  </a:lnTo>
                  <a:lnTo>
                    <a:pt x="171450" y="85725"/>
                  </a:lnTo>
                  <a:lnTo>
                    <a:pt x="218480" y="100152"/>
                  </a:lnTo>
                  <a:lnTo>
                    <a:pt x="263889" y="117792"/>
                  </a:lnTo>
                  <a:lnTo>
                    <a:pt x="307572" y="138504"/>
                  </a:lnTo>
                  <a:lnTo>
                    <a:pt x="349424" y="162149"/>
                  </a:lnTo>
                  <a:lnTo>
                    <a:pt x="389338" y="188583"/>
                  </a:lnTo>
                  <a:lnTo>
                    <a:pt x="427211" y="217668"/>
                  </a:lnTo>
                  <a:lnTo>
                    <a:pt x="462936" y="249261"/>
                  </a:lnTo>
                  <a:lnTo>
                    <a:pt x="496408" y="283222"/>
                  </a:lnTo>
                  <a:lnTo>
                    <a:pt x="527523" y="319410"/>
                  </a:lnTo>
                  <a:lnTo>
                    <a:pt x="556173" y="357685"/>
                  </a:lnTo>
                  <a:lnTo>
                    <a:pt x="582255" y="397905"/>
                  </a:lnTo>
                  <a:lnTo>
                    <a:pt x="605664" y="439930"/>
                  </a:lnTo>
                  <a:lnTo>
                    <a:pt x="626292" y="483618"/>
                  </a:lnTo>
                  <a:lnTo>
                    <a:pt x="644036" y="528829"/>
                  </a:lnTo>
                  <a:lnTo>
                    <a:pt x="658790" y="575421"/>
                  </a:lnTo>
                  <a:lnTo>
                    <a:pt x="670449" y="623255"/>
                  </a:lnTo>
                  <a:lnTo>
                    <a:pt x="678907" y="672189"/>
                  </a:lnTo>
                  <a:lnTo>
                    <a:pt x="684059" y="722083"/>
                  </a:lnTo>
                  <a:lnTo>
                    <a:pt x="685800" y="772795"/>
                  </a:lnTo>
                  <a:lnTo>
                    <a:pt x="685800" y="944245"/>
                  </a:lnTo>
                  <a:lnTo>
                    <a:pt x="684217" y="992831"/>
                  </a:lnTo>
                  <a:lnTo>
                    <a:pt x="679538" y="1040539"/>
                  </a:lnTo>
                  <a:lnTo>
                    <a:pt x="671865" y="1087263"/>
                  </a:lnTo>
                  <a:lnTo>
                    <a:pt x="661299" y="1132897"/>
                  </a:lnTo>
                  <a:lnTo>
                    <a:pt x="647943" y="1177336"/>
                  </a:lnTo>
                  <a:lnTo>
                    <a:pt x="631900" y="1220473"/>
                  </a:lnTo>
                  <a:lnTo>
                    <a:pt x="613271" y="1262204"/>
                  </a:lnTo>
                  <a:lnTo>
                    <a:pt x="592158" y="1302422"/>
                  </a:lnTo>
                  <a:lnTo>
                    <a:pt x="568664" y="1341022"/>
                  </a:lnTo>
                  <a:lnTo>
                    <a:pt x="542891" y="1377897"/>
                  </a:lnTo>
                  <a:lnTo>
                    <a:pt x="514942" y="1412943"/>
                  </a:lnTo>
                  <a:lnTo>
                    <a:pt x="484917" y="1446053"/>
                  </a:lnTo>
                  <a:lnTo>
                    <a:pt x="452920" y="1477122"/>
                  </a:lnTo>
                  <a:lnTo>
                    <a:pt x="419053" y="1506044"/>
                  </a:lnTo>
                  <a:lnTo>
                    <a:pt x="383418" y="1532713"/>
                  </a:lnTo>
                  <a:lnTo>
                    <a:pt x="346117" y="1557024"/>
                  </a:lnTo>
                  <a:lnTo>
                    <a:pt x="307252" y="1578871"/>
                  </a:lnTo>
                  <a:lnTo>
                    <a:pt x="266926" y="1598148"/>
                  </a:lnTo>
                  <a:lnTo>
                    <a:pt x="225240" y="1614749"/>
                  </a:lnTo>
                  <a:lnTo>
                    <a:pt x="182297" y="1628569"/>
                  </a:lnTo>
                  <a:lnTo>
                    <a:pt x="138200" y="1639502"/>
                  </a:lnTo>
                  <a:lnTo>
                    <a:pt x="93049" y="1647442"/>
                  </a:lnTo>
                  <a:lnTo>
                    <a:pt x="46949" y="1652283"/>
                  </a:lnTo>
                  <a:lnTo>
                    <a:pt x="0" y="1653921"/>
                  </a:lnTo>
                  <a:lnTo>
                    <a:pt x="0" y="1482471"/>
                  </a:lnTo>
                  <a:lnTo>
                    <a:pt x="46949" y="1480833"/>
                  </a:lnTo>
                  <a:lnTo>
                    <a:pt x="93049" y="1475992"/>
                  </a:lnTo>
                  <a:lnTo>
                    <a:pt x="138200" y="1468052"/>
                  </a:lnTo>
                  <a:lnTo>
                    <a:pt x="182297" y="1457119"/>
                  </a:lnTo>
                  <a:lnTo>
                    <a:pt x="225240" y="1443299"/>
                  </a:lnTo>
                  <a:lnTo>
                    <a:pt x="266926" y="1426698"/>
                  </a:lnTo>
                  <a:lnTo>
                    <a:pt x="307252" y="1407421"/>
                  </a:lnTo>
                  <a:lnTo>
                    <a:pt x="346117" y="1385574"/>
                  </a:lnTo>
                  <a:lnTo>
                    <a:pt x="383418" y="1361263"/>
                  </a:lnTo>
                  <a:lnTo>
                    <a:pt x="419053" y="1334594"/>
                  </a:lnTo>
                  <a:lnTo>
                    <a:pt x="452920" y="1305672"/>
                  </a:lnTo>
                  <a:lnTo>
                    <a:pt x="484917" y="1274603"/>
                  </a:lnTo>
                  <a:lnTo>
                    <a:pt x="514942" y="1241493"/>
                  </a:lnTo>
                  <a:lnTo>
                    <a:pt x="542891" y="1206447"/>
                  </a:lnTo>
                  <a:lnTo>
                    <a:pt x="568664" y="1169572"/>
                  </a:lnTo>
                  <a:lnTo>
                    <a:pt x="592158" y="1130972"/>
                  </a:lnTo>
                  <a:lnTo>
                    <a:pt x="613271" y="1090754"/>
                  </a:lnTo>
                  <a:lnTo>
                    <a:pt x="631900" y="1049023"/>
                  </a:lnTo>
                  <a:lnTo>
                    <a:pt x="647943" y="1005886"/>
                  </a:lnTo>
                  <a:lnTo>
                    <a:pt x="661299" y="961447"/>
                  </a:lnTo>
                  <a:lnTo>
                    <a:pt x="671865" y="915813"/>
                  </a:lnTo>
                  <a:lnTo>
                    <a:pt x="679538" y="869089"/>
                  </a:lnTo>
                  <a:lnTo>
                    <a:pt x="684217" y="821381"/>
                  </a:lnTo>
                  <a:lnTo>
                    <a:pt x="685800" y="772795"/>
                  </a:lnTo>
                </a:path>
              </a:pathLst>
            </a:custGeom>
            <a:ln w="25400">
              <a:solidFill>
                <a:srgbClr val="88A3A7"/>
              </a:solidFill>
            </a:ln>
          </p:spPr>
          <p:txBody>
            <a:bodyPr wrap="square" lIns="0" tIns="0" rIns="0" bIns="0" rtlCol="0"/>
            <a:lstStyle/>
            <a:p>
              <a:endParaRPr sz="1050"/>
            </a:p>
          </p:txBody>
        </p:sp>
      </p:grpSp>
      <p:sp>
        <p:nvSpPr>
          <p:cNvPr id="29" name="object 29"/>
          <p:cNvSpPr txBox="1"/>
          <p:nvPr/>
        </p:nvSpPr>
        <p:spPr>
          <a:xfrm>
            <a:off x="2142744" y="2803399"/>
            <a:ext cx="1288256" cy="286617"/>
          </a:xfrm>
          <a:prstGeom prst="rect">
            <a:avLst/>
          </a:prstGeom>
        </p:spPr>
        <p:txBody>
          <a:bodyPr vert="horz" wrap="square" lIns="0" tIns="9525" rIns="0" bIns="0" rtlCol="0">
            <a:spAutoFit/>
          </a:bodyPr>
          <a:lstStyle/>
          <a:p>
            <a:pPr marL="9525">
              <a:spcBef>
                <a:spcPts val="75"/>
              </a:spcBef>
            </a:pPr>
            <a:r>
              <a:rPr sz="1800" b="1" spc="-4" dirty="0">
                <a:solidFill>
                  <a:srgbClr val="0000FF"/>
                </a:solidFill>
              </a:rPr>
              <a:t>fecundação</a:t>
            </a:r>
            <a:endParaRPr sz="1800"/>
          </a:p>
        </p:txBody>
      </p:sp>
      <p:sp>
        <p:nvSpPr>
          <p:cNvPr id="30" name="object 30"/>
          <p:cNvSpPr txBox="1"/>
          <p:nvPr/>
        </p:nvSpPr>
        <p:spPr>
          <a:xfrm>
            <a:off x="2415445" y="4677918"/>
            <a:ext cx="691991" cy="286617"/>
          </a:xfrm>
          <a:prstGeom prst="rect">
            <a:avLst/>
          </a:prstGeom>
        </p:spPr>
        <p:txBody>
          <a:bodyPr vert="horz" wrap="square" lIns="0" tIns="9525" rIns="0" bIns="0" rtlCol="0">
            <a:spAutoFit/>
          </a:bodyPr>
          <a:lstStyle/>
          <a:p>
            <a:pPr marL="9525">
              <a:spcBef>
                <a:spcPts val="75"/>
              </a:spcBef>
            </a:pPr>
            <a:r>
              <a:rPr sz="1800" b="1" dirty="0">
                <a:solidFill>
                  <a:srgbClr val="0000FF"/>
                </a:solidFill>
              </a:rPr>
              <a:t>zigoto</a:t>
            </a:r>
            <a:endParaRPr sz="1800"/>
          </a:p>
        </p:txBody>
      </p:sp>
    </p:spTree>
  </p:cSld>
  <p:clrMapOvr>
    <a:masterClrMapping/>
  </p:clrMapOvr>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1192</Words>
  <Application>Microsoft Office PowerPoint</Application>
  <PresentationFormat>Apresentação na tela (16:9)</PresentationFormat>
  <Paragraphs>210</Paragraphs>
  <Slides>29</Slides>
  <Notes>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29</vt:i4>
      </vt:variant>
    </vt:vector>
  </HeadingPairs>
  <TitlesOfParts>
    <vt:vector size="37" baseType="lpstr">
      <vt:lpstr>Microsoft Sans Serif</vt:lpstr>
      <vt:lpstr>Arial</vt:lpstr>
      <vt:lpstr>Varela Round</vt:lpstr>
      <vt:lpstr>Times New Roman</vt:lpstr>
      <vt:lpstr>Nixie One</vt:lpstr>
      <vt:lpstr>Symbol</vt:lpstr>
      <vt:lpstr>Wingdings</vt:lpstr>
      <vt:lpstr>Puck template</vt:lpstr>
      <vt:lpstr>Embriologia</vt:lpstr>
      <vt:lpstr>Introdução a embriologia</vt:lpstr>
      <vt:lpstr>Apresentação do PowerPoint</vt:lpstr>
      <vt:lpstr>Apresentação do PowerPoint</vt:lpstr>
      <vt:lpstr>Apresentação do PowerPoint</vt:lpstr>
      <vt:lpstr>Apresentação do PowerPoint</vt:lpstr>
      <vt:lpstr>Apresentação do PowerPoint</vt:lpstr>
      <vt:lpstr>As vantagens do sexo</vt:lpstr>
      <vt:lpstr>Apresentação do PowerPoint</vt:lpstr>
      <vt:lpstr>Meiose</vt:lpstr>
      <vt:lpstr>Meiose vs Mitose</vt:lpstr>
      <vt:lpstr>Gametogênese</vt:lpstr>
      <vt:lpstr>Espermatogênese</vt:lpstr>
      <vt:lpstr>Oogênese</vt:lpstr>
      <vt:lpstr>Gametogênese ovogênese</vt:lpstr>
      <vt:lpstr>Fecundação</vt:lpstr>
      <vt:lpstr>Etapas da Fecundação</vt:lpstr>
      <vt:lpstr>- Reação acrossômica</vt:lpstr>
      <vt:lpstr>- Bloqueio da polispermia</vt:lpstr>
      <vt:lpstr>- Retomada e conclusão da 2ª divisão meiótica do ovócito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Embriologia</dc:title>
  <cp:lastModifiedBy>Giuliano Barros</cp:lastModifiedBy>
  <cp:revision>4</cp:revision>
  <dcterms:modified xsi:type="dcterms:W3CDTF">2022-09-23T12:44:07Z</dcterms:modified>
</cp:coreProperties>
</file>