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29/07/2014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Implementação de Filtros Discretos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/>
              <a:t>Forma </a:t>
            </a:r>
            <a:r>
              <a:rPr lang="pt-BR" b="1" dirty="0" smtClean="0"/>
              <a:t>Cascata:</a:t>
            </a:r>
            <a:r>
              <a:rPr lang="pt-BR" dirty="0" smtClean="0"/>
              <a:t> </a:t>
            </a:r>
            <a:r>
              <a:rPr lang="pt-BR" dirty="0"/>
              <a:t>Nesta forma a função do sistema </a:t>
            </a:r>
            <a:r>
              <a:rPr lang="pt-BR" dirty="0" smtClean="0"/>
              <a:t>H(z</a:t>
            </a:r>
            <a:r>
              <a:rPr lang="pt-BR" dirty="0"/>
              <a:t>) na equação </a:t>
            </a:r>
            <a:r>
              <a:rPr lang="pt-BR" dirty="0" smtClean="0"/>
              <a:t> </a:t>
            </a:r>
            <a:r>
              <a:rPr lang="pt-BR" dirty="0"/>
              <a:t>é </a:t>
            </a:r>
            <a:r>
              <a:rPr lang="pt-BR" dirty="0" smtClean="0"/>
              <a:t>fatorada em </a:t>
            </a:r>
            <a:r>
              <a:rPr lang="pt-BR" dirty="0"/>
              <a:t>seções </a:t>
            </a:r>
            <a:r>
              <a:rPr lang="pt-BR" dirty="0" smtClean="0"/>
              <a:t>menores de 2ª ordem, chamados </a:t>
            </a:r>
            <a:r>
              <a:rPr lang="pt-BR" dirty="0" err="1"/>
              <a:t>biquads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funcionamento do sistema é, em seguida, representada como um produto de uma dessas </a:t>
            </a:r>
            <a:r>
              <a:rPr lang="pt-BR" dirty="0" err="1"/>
              <a:t>biquads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Cada </a:t>
            </a:r>
            <a:r>
              <a:rPr lang="pt-BR" dirty="0" err="1"/>
              <a:t>biquad</a:t>
            </a:r>
            <a:r>
              <a:rPr lang="pt-BR" dirty="0"/>
              <a:t> é implementado de uma forma </a:t>
            </a:r>
            <a:r>
              <a:rPr lang="pt-BR" dirty="0" smtClean="0"/>
              <a:t>direta</a:t>
            </a:r>
            <a:r>
              <a:rPr lang="pt-BR" dirty="0"/>
              <a:t>, e todo o funcionamento do sistema é implementado como uma cascata de </a:t>
            </a:r>
            <a:r>
              <a:rPr lang="pt-BR" dirty="0" smtClean="0"/>
              <a:t>seções </a:t>
            </a:r>
            <a:r>
              <a:rPr lang="pt-BR" dirty="0" err="1"/>
              <a:t>biquad</a:t>
            </a:r>
            <a:r>
              <a:rPr lang="pt-BR" dirty="0"/>
              <a:t>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IIR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" y="5733256"/>
            <a:ext cx="9144242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641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Forma </a:t>
            </a:r>
            <a:r>
              <a:rPr lang="pt-BR" b="1" dirty="0" smtClean="0"/>
              <a:t>paralela:</a:t>
            </a:r>
            <a:r>
              <a:rPr lang="pt-BR" dirty="0" smtClean="0"/>
              <a:t> </a:t>
            </a:r>
            <a:r>
              <a:rPr lang="pt-BR" dirty="0"/>
              <a:t>Este é semelhante à forma de cascata, mas após fatoração, uma expansão da </a:t>
            </a:r>
            <a:r>
              <a:rPr lang="pt-BR" dirty="0" smtClean="0"/>
              <a:t>fração </a:t>
            </a:r>
            <a:r>
              <a:rPr lang="pt-BR" dirty="0"/>
              <a:t>parcial é utilizada para representar </a:t>
            </a:r>
            <a:r>
              <a:rPr lang="pt-BR" dirty="0" smtClean="0"/>
              <a:t>H(z</a:t>
            </a:r>
            <a:r>
              <a:rPr lang="pt-BR" dirty="0"/>
              <a:t>) na forma de uma soma de </a:t>
            </a:r>
            <a:r>
              <a:rPr lang="pt-BR" dirty="0" smtClean="0"/>
              <a:t>seções menores de 2ª ordem. </a:t>
            </a:r>
          </a:p>
          <a:p>
            <a:r>
              <a:rPr lang="pt-BR" dirty="0" smtClean="0"/>
              <a:t>Cada seção </a:t>
            </a:r>
            <a:r>
              <a:rPr lang="pt-BR" dirty="0"/>
              <a:t>é novamente executado de uma forma </a:t>
            </a:r>
            <a:r>
              <a:rPr lang="pt-BR" dirty="0" smtClean="0"/>
              <a:t>direta</a:t>
            </a:r>
            <a:r>
              <a:rPr lang="pt-BR" dirty="0"/>
              <a:t>, e todo o funcionamento do sistema é implementado como uma rede paralela de </a:t>
            </a:r>
            <a:r>
              <a:rPr lang="pt-BR" dirty="0" smtClean="0"/>
              <a:t>seções</a:t>
            </a:r>
            <a:r>
              <a:rPr lang="pt-B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IIR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75175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Filtros </a:t>
            </a:r>
            <a:r>
              <a:rPr lang="pt-BR" dirty="0"/>
              <a:t>IIR são geralmente descritos usando a </a:t>
            </a:r>
            <a:r>
              <a:rPr lang="pt-BR" dirty="0" smtClean="0"/>
              <a:t>forma racional(ou </a:t>
            </a:r>
            <a:r>
              <a:rPr lang="pt-BR" dirty="0"/>
              <a:t>a estrutura de forma direta) da função do sistema. </a:t>
            </a:r>
            <a:endParaRPr lang="pt-BR" dirty="0" smtClean="0"/>
          </a:p>
          <a:p>
            <a:r>
              <a:rPr lang="pt-BR" dirty="0" smtClean="0"/>
              <a:t>Por </a:t>
            </a:r>
            <a:r>
              <a:rPr lang="pt-BR" dirty="0"/>
              <a:t>isso iremos fornecer funções MATLAB para converter estruturas forma direta para </a:t>
            </a:r>
            <a:r>
              <a:rPr lang="pt-BR" dirty="0" smtClean="0"/>
              <a:t>cascata </a:t>
            </a:r>
            <a:r>
              <a:rPr lang="pt-BR" dirty="0"/>
              <a:t>e </a:t>
            </a:r>
            <a:r>
              <a:rPr lang="pt-BR" dirty="0" smtClean="0"/>
              <a:t>as estruturas de forma paralelas</a:t>
            </a:r>
            <a:r>
              <a:rPr lang="pt-B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IIR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02503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323322"/>
            <a:ext cx="8229600" cy="4525963"/>
          </a:xfrm>
        </p:spPr>
        <p:txBody>
          <a:bodyPr/>
          <a:lstStyle/>
          <a:p>
            <a:r>
              <a:rPr lang="pt-BR" dirty="0"/>
              <a:t>Como o nome sugere, a equação de </a:t>
            </a:r>
            <a:r>
              <a:rPr lang="pt-BR" dirty="0" smtClean="0"/>
              <a:t>diferenças </a:t>
            </a:r>
            <a:r>
              <a:rPr lang="pt-BR" dirty="0"/>
              <a:t>é implementada como dado o uso de atrasos, multiplicadores e somadores. </a:t>
            </a:r>
            <a:endParaRPr lang="pt-BR" dirty="0" smtClean="0"/>
          </a:p>
          <a:p>
            <a:r>
              <a:rPr lang="pt-BR" dirty="0" smtClean="0"/>
              <a:t>Para fins </a:t>
            </a:r>
            <a:r>
              <a:rPr lang="pt-BR" dirty="0"/>
              <a:t>de ilustração, seja </a:t>
            </a:r>
            <a:r>
              <a:rPr lang="pt-BR" dirty="0" smtClean="0"/>
              <a:t>M=N=4</a:t>
            </a:r>
            <a:r>
              <a:rPr lang="pt-BR" dirty="0"/>
              <a:t>. Então a equação de diferenças </a:t>
            </a:r>
            <a:r>
              <a:rPr lang="pt-BR" dirty="0" smtClean="0"/>
              <a:t>é: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pt-BR" dirty="0" smtClean="0"/>
              <a:t>Forma direta implementada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75" y="3501008"/>
            <a:ext cx="9040850" cy="91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049" y="4338064"/>
            <a:ext cx="5808287" cy="2547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055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35285"/>
            <a:ext cx="8229600" cy="4525963"/>
          </a:xfrm>
        </p:spPr>
        <p:txBody>
          <a:bodyPr/>
          <a:lstStyle/>
          <a:p>
            <a:r>
              <a:rPr lang="pt-BR" dirty="0"/>
              <a:t>No MATLAB a estrutura forma direta é descrito por dois vetores de </a:t>
            </a:r>
            <a:r>
              <a:rPr lang="pt-BR" dirty="0" smtClean="0"/>
              <a:t>linha; </a:t>
            </a:r>
          </a:p>
          <a:p>
            <a:r>
              <a:rPr lang="pt-BR" dirty="0" smtClean="0"/>
              <a:t>B </a:t>
            </a:r>
            <a:r>
              <a:rPr lang="pt-BR" dirty="0"/>
              <a:t>contendo os </a:t>
            </a:r>
            <a:r>
              <a:rPr lang="pt-BR" dirty="0" smtClean="0"/>
              <a:t>{</a:t>
            </a:r>
            <a:r>
              <a:rPr lang="pt-BR" dirty="0" err="1" smtClean="0"/>
              <a:t>Bn</a:t>
            </a:r>
            <a:r>
              <a:rPr lang="pt-BR" dirty="0"/>
              <a:t>} coeficientes e A contendo as </a:t>
            </a:r>
            <a:r>
              <a:rPr lang="pt-BR" dirty="0" smtClean="0"/>
              <a:t>{</a:t>
            </a:r>
            <a:r>
              <a:rPr lang="pt-BR" dirty="0" err="1" smtClean="0"/>
              <a:t>An</a:t>
            </a:r>
            <a:r>
              <a:rPr lang="pt-BR" dirty="0"/>
              <a:t>} coeficientes. </a:t>
            </a:r>
          </a:p>
          <a:p>
            <a:r>
              <a:rPr lang="pt-BR" dirty="0" smtClean="0"/>
              <a:t>A </a:t>
            </a:r>
            <a:r>
              <a:rPr lang="pt-BR" dirty="0"/>
              <a:t>função </a:t>
            </a:r>
            <a:r>
              <a:rPr lang="pt-BR" dirty="0" smtClean="0"/>
              <a:t>“</a:t>
            </a:r>
            <a:r>
              <a:rPr lang="pt-BR" dirty="0" err="1" smtClean="0">
                <a:solidFill>
                  <a:srgbClr val="FF0000"/>
                </a:solidFill>
              </a:rPr>
              <a:t>filter</a:t>
            </a:r>
            <a:r>
              <a:rPr lang="pt-BR" dirty="0" smtClean="0"/>
              <a:t>”, implementa </a:t>
            </a:r>
            <a:r>
              <a:rPr lang="pt-BR" dirty="0"/>
              <a:t>a estrutura de transposição </a:t>
            </a:r>
            <a:r>
              <a:rPr lang="pt-BR" dirty="0" smtClean="0"/>
              <a:t>forma direta.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-71405"/>
            <a:ext cx="8229600" cy="1143000"/>
          </a:xfrm>
        </p:spPr>
        <p:txBody>
          <a:bodyPr/>
          <a:lstStyle/>
          <a:p>
            <a:r>
              <a:rPr lang="pt-BR" dirty="0" smtClean="0"/>
              <a:t>Forma direta implementada</a:t>
            </a:r>
            <a:endParaRPr lang="pt-BR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288" y="3756002"/>
            <a:ext cx="6243425" cy="3129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8909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Forma direta implementada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07807"/>
            <a:ext cx="4212272" cy="625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50763"/>
            <a:ext cx="9164774" cy="4334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198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</a:p>
          <a:p>
            <a:r>
              <a:rPr lang="pt-BR" dirty="0" smtClean="0"/>
              <a:t>Filtro IIR</a:t>
            </a:r>
          </a:p>
          <a:p>
            <a:r>
              <a:rPr lang="pt-BR" dirty="0" smtClean="0"/>
              <a:t>Forma direta</a:t>
            </a:r>
          </a:p>
          <a:p>
            <a:r>
              <a:rPr lang="pt-BR" dirty="0" smtClean="0"/>
              <a:t>Forma direta implementada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311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Em capítulos anteriores, estudamos a teoria de sistemas discretos, tanto no domínio do tempo e </a:t>
            </a:r>
            <a:r>
              <a:rPr lang="pt-BR" dirty="0" smtClean="0"/>
              <a:t>frequência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Vamos </a:t>
            </a:r>
            <a:r>
              <a:rPr lang="pt-BR" dirty="0"/>
              <a:t>agora usar essa teoria para </a:t>
            </a:r>
            <a:r>
              <a:rPr lang="pt-BR" dirty="0" smtClean="0"/>
              <a:t>PDS. </a:t>
            </a:r>
            <a:r>
              <a:rPr lang="pt-BR" dirty="0"/>
              <a:t>Para processar os sinais, temos que projetar e implementar sistemas chamados filtros (ou analisadores de espectro em alguns contextos).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questão de design de filtro é influenciado por </a:t>
            </a:r>
            <a:r>
              <a:rPr lang="pt-BR" dirty="0" smtClean="0"/>
              <a:t>fatores </a:t>
            </a:r>
            <a:r>
              <a:rPr lang="pt-BR" dirty="0"/>
              <a:t>tais como o tipo de filtro (isto é, IIR ou FIR) ou a forma da sua aplicação (estruturas). </a:t>
            </a:r>
            <a:endParaRPr lang="pt-BR" dirty="0" smtClean="0"/>
          </a:p>
          <a:p>
            <a:r>
              <a:rPr lang="pt-BR" dirty="0" smtClean="0"/>
              <a:t>Por </a:t>
            </a:r>
            <a:r>
              <a:rPr lang="pt-BR" dirty="0"/>
              <a:t>isso, antes de discutirmos o problema de design, primeiro nos preocupar com a forma como estes filtros podem ser implementados na prática.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2027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Esta é uma preocupação importante porque diferentes estruturas de filtro ditar diferentes estratégias de design. Filtros IIR como concebidos e utilizados em DSP, podem ser modelados por funções do sistema racionais ou, equivalente, por equações de diferenças. </a:t>
            </a:r>
            <a:endParaRPr lang="pt-BR" dirty="0" smtClean="0"/>
          </a:p>
          <a:p>
            <a:r>
              <a:rPr lang="pt-BR" dirty="0" smtClean="0"/>
              <a:t>Esses </a:t>
            </a:r>
            <a:r>
              <a:rPr lang="pt-BR" dirty="0"/>
              <a:t>filtros são chamados de ARMA </a:t>
            </a:r>
            <a:r>
              <a:rPr lang="pt-BR" dirty="0" smtClean="0"/>
              <a:t>(</a:t>
            </a:r>
            <a:r>
              <a:rPr lang="pt-BR" dirty="0" err="1" smtClean="0"/>
              <a:t>AutoRegressive</a:t>
            </a:r>
            <a:r>
              <a:rPr lang="pt-BR" dirty="0" smtClean="0"/>
              <a:t> </a:t>
            </a:r>
            <a:r>
              <a:rPr lang="pt-BR" dirty="0" err="1" smtClean="0"/>
              <a:t>Moving</a:t>
            </a:r>
            <a:r>
              <a:rPr lang="pt-BR" dirty="0" smtClean="0"/>
              <a:t> </a:t>
            </a:r>
            <a:r>
              <a:rPr lang="pt-BR" dirty="0" err="1" smtClean="0"/>
              <a:t>Average</a:t>
            </a:r>
            <a:r>
              <a:rPr lang="pt-BR" dirty="0" smtClean="0"/>
              <a:t>) </a:t>
            </a:r>
            <a:r>
              <a:rPr lang="pt-BR" dirty="0"/>
              <a:t>ou, mais genericamente, como filtros </a:t>
            </a:r>
            <a:r>
              <a:rPr lang="pt-BR" dirty="0" smtClean="0"/>
              <a:t>recursivos</a:t>
            </a:r>
            <a:r>
              <a:rPr lang="pt-BR" dirty="0"/>
              <a:t>. </a:t>
            </a:r>
            <a:endParaRPr lang="pt-BR" dirty="0" smtClean="0"/>
          </a:p>
          <a:p>
            <a:r>
              <a:rPr lang="pt-BR" dirty="0" smtClean="0"/>
              <a:t>Embora </a:t>
            </a:r>
            <a:r>
              <a:rPr lang="pt-BR" dirty="0"/>
              <a:t>os filtros ARMA incluem </a:t>
            </a:r>
            <a:r>
              <a:rPr lang="pt-BR" dirty="0" smtClean="0"/>
              <a:t>filtros de média móvel </a:t>
            </a:r>
            <a:r>
              <a:rPr lang="pt-BR" dirty="0"/>
              <a:t>que são filtros FIR, trataremos </a:t>
            </a:r>
            <a:r>
              <a:rPr lang="pt-BR" dirty="0" smtClean="0"/>
              <a:t>FIR separadamente dos filtros </a:t>
            </a:r>
            <a:r>
              <a:rPr lang="pt-BR" dirty="0"/>
              <a:t>IIR, tanto para fins de </a:t>
            </a:r>
            <a:r>
              <a:rPr lang="pt-BR" dirty="0" smtClean="0"/>
              <a:t>design e implementação.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6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Além </a:t>
            </a:r>
            <a:r>
              <a:rPr lang="pt-BR" dirty="0"/>
              <a:t>de descrever várias estruturas de filtragem, também começam a considerar os problemas associados com os efeitos da quantização quando aritmética de precisão finita é utilizada na implementação</a:t>
            </a:r>
            <a:r>
              <a:rPr lang="pt-BR" dirty="0" smtClean="0"/>
              <a:t>.</a:t>
            </a:r>
          </a:p>
          <a:p>
            <a:r>
              <a:rPr lang="pt-BR" dirty="0" smtClean="0"/>
              <a:t>Quando </a:t>
            </a:r>
            <a:r>
              <a:rPr lang="pt-BR" dirty="0"/>
              <a:t>os filtros são aplicados, quer de hardware ou de software, coeficientes do filtro, bem como operações de filtro são submetidos aos efeitos dessas operações </a:t>
            </a:r>
            <a:r>
              <a:rPr lang="pt-BR" dirty="0" smtClean="0"/>
              <a:t>de precisão finita.</a:t>
            </a:r>
          </a:p>
          <a:p>
            <a:r>
              <a:rPr lang="pt-BR" dirty="0" smtClean="0"/>
              <a:t>Neste </a:t>
            </a:r>
            <a:r>
              <a:rPr lang="pt-BR" dirty="0"/>
              <a:t>capítulo, tratamos os efeitos sobre características de resposta de </a:t>
            </a:r>
            <a:r>
              <a:rPr lang="pt-BR" dirty="0" smtClean="0"/>
              <a:t>frequência </a:t>
            </a:r>
            <a:r>
              <a:rPr lang="pt-BR" dirty="0"/>
              <a:t>do filtro, devido ao coeficiente de quantização. 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668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Começamos </a:t>
            </a:r>
            <a:r>
              <a:rPr lang="pt-BR" dirty="0"/>
              <a:t>com uma descrição dos elementos básicos que são usados ​​para descrever estruturas de filtro. </a:t>
            </a:r>
          </a:p>
          <a:p>
            <a:r>
              <a:rPr lang="pt-BR" dirty="0"/>
              <a:t>Nas seções seguintes, descrevemos brevemente IIR, FIR, e estruturas </a:t>
            </a:r>
            <a:r>
              <a:rPr lang="pt-BR" dirty="0" err="1"/>
              <a:t>treliçadas</a:t>
            </a:r>
            <a:r>
              <a:rPr lang="pt-BR" dirty="0"/>
              <a:t> de filtro, respectivamente, e oferecem funções MATLAB para implementar estas estruturas. </a:t>
            </a:r>
          </a:p>
          <a:p>
            <a:r>
              <a:rPr lang="pt-BR" dirty="0"/>
              <a:t>Este é seguido por um breve tratamento da representação de números e as características resultantes de erro, que é então utilizado para analisar os efeitos do coeficiente de quantificação.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1782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b="1" dirty="0"/>
              <a:t>Um </a:t>
            </a:r>
            <a:r>
              <a:rPr lang="pt-BR" b="1" dirty="0" smtClean="0"/>
              <a:t>somador:</a:t>
            </a:r>
            <a:r>
              <a:rPr lang="pt-BR" dirty="0" smtClean="0"/>
              <a:t> </a:t>
            </a:r>
            <a:r>
              <a:rPr lang="pt-BR" dirty="0"/>
              <a:t>Este elemento tem duas entradas e uma </a:t>
            </a:r>
            <a:r>
              <a:rPr lang="pt-BR" dirty="0" smtClean="0"/>
              <a:t>saída. </a:t>
            </a:r>
            <a:r>
              <a:rPr lang="pt-BR" dirty="0"/>
              <a:t>Note-se que a adição de três ou mais sinais é implementado por sucessivas somadores de duas entradas. </a:t>
            </a:r>
          </a:p>
          <a:p>
            <a:r>
              <a:rPr lang="pt-BR" b="1" dirty="0" smtClean="0"/>
              <a:t>Multiplicador </a:t>
            </a:r>
            <a:r>
              <a:rPr lang="pt-BR" b="1" dirty="0"/>
              <a:t>(ganho</a:t>
            </a:r>
            <a:r>
              <a:rPr lang="pt-BR" b="1" dirty="0" smtClean="0"/>
              <a:t>):</a:t>
            </a:r>
            <a:r>
              <a:rPr lang="pt-BR" dirty="0" smtClean="0"/>
              <a:t> </a:t>
            </a:r>
            <a:r>
              <a:rPr lang="pt-BR" dirty="0"/>
              <a:t>Esta é uma entrada única, elemento-única </a:t>
            </a:r>
            <a:r>
              <a:rPr lang="pt-BR" dirty="0" smtClean="0"/>
              <a:t>saída. </a:t>
            </a:r>
            <a:r>
              <a:rPr lang="pt-BR" dirty="0"/>
              <a:t>Note-se que a multiplicação por 1 está compreendido e, portanto, não são explicitamente mostradas. </a:t>
            </a:r>
          </a:p>
          <a:p>
            <a:r>
              <a:rPr lang="pt-BR" b="1" dirty="0" smtClean="0"/>
              <a:t>O </a:t>
            </a:r>
            <a:r>
              <a:rPr lang="pt-BR" b="1" dirty="0"/>
              <a:t>elemento de atraso </a:t>
            </a:r>
            <a:r>
              <a:rPr lang="pt-BR" b="1" dirty="0" smtClean="0"/>
              <a:t>(memória):</a:t>
            </a:r>
            <a:r>
              <a:rPr lang="pt-BR" dirty="0" smtClean="0"/>
              <a:t> </a:t>
            </a:r>
            <a:r>
              <a:rPr lang="pt-BR" dirty="0"/>
              <a:t>Esse elemento atrasa o sinal que passa através dele por uma </a:t>
            </a:r>
            <a:r>
              <a:rPr lang="pt-BR" dirty="0" smtClean="0"/>
              <a:t>amostra. </a:t>
            </a:r>
            <a:r>
              <a:rPr lang="pt-BR" dirty="0"/>
              <a:t>Ele é implementado por meio de um registrador de deslocamento</a:t>
            </a:r>
            <a:r>
              <a:rPr lang="pt-BR" dirty="0" smtClean="0"/>
              <a:t>.</a:t>
            </a:r>
          </a:p>
          <a:p>
            <a:r>
              <a:rPr lang="pt-BR" dirty="0" smtClean="0"/>
              <a:t>Com esses elementos básicos podemos descrever ambos os filtros IIR e FIR.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Elementos básicos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6670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 função do sistema de um filtro IIR </a:t>
            </a:r>
            <a:r>
              <a:rPr lang="pt-BR" dirty="0" smtClean="0"/>
              <a:t>é: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Onde </a:t>
            </a:r>
            <a:r>
              <a:rPr lang="pt-BR" dirty="0" err="1" smtClean="0">
                <a:solidFill>
                  <a:srgbClr val="FF0000"/>
                </a:solidFill>
              </a:rPr>
              <a:t>An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dirty="0" err="1" smtClean="0">
                <a:solidFill>
                  <a:srgbClr val="FF0000"/>
                </a:solidFill>
              </a:rPr>
              <a:t>Bn</a:t>
            </a:r>
            <a:r>
              <a:rPr lang="pt-BR" dirty="0" smtClean="0"/>
              <a:t> </a:t>
            </a:r>
            <a:r>
              <a:rPr lang="pt-BR" dirty="0"/>
              <a:t>são os coeficientes do filtro. Nós assumimos sem perda de generalidade que A0 = 1</a:t>
            </a:r>
            <a:r>
              <a:rPr lang="pt-BR" dirty="0" smtClean="0"/>
              <a:t>.</a:t>
            </a:r>
          </a:p>
          <a:p>
            <a:r>
              <a:rPr lang="pt-BR" dirty="0" smtClean="0"/>
              <a:t>A ordem </a:t>
            </a:r>
            <a:r>
              <a:rPr lang="pt-BR" dirty="0"/>
              <a:t>de um </a:t>
            </a:r>
            <a:r>
              <a:rPr lang="pt-BR" dirty="0" smtClean="0"/>
              <a:t>filtro </a:t>
            </a:r>
            <a:r>
              <a:rPr lang="pt-BR" dirty="0"/>
              <a:t>IIR é </a:t>
            </a:r>
            <a:r>
              <a:rPr lang="pt-BR" dirty="0" smtClean="0"/>
              <a:t>denominado N, </a:t>
            </a:r>
            <a:r>
              <a:rPr lang="pt-BR" dirty="0"/>
              <a:t>se </a:t>
            </a:r>
            <a:r>
              <a:rPr lang="pt-BR" dirty="0" smtClean="0"/>
              <a:t>temos </a:t>
            </a:r>
            <a:r>
              <a:rPr lang="pt-BR" dirty="0" err="1" smtClean="0"/>
              <a:t>An</a:t>
            </a:r>
            <a:r>
              <a:rPr lang="pt-BR" dirty="0" smtClean="0"/>
              <a:t> ≠ </a:t>
            </a:r>
            <a:r>
              <a:rPr lang="pt-BR" dirty="0"/>
              <a:t>0. A representação equação de diferenças de um filtro IIR é expresso </a:t>
            </a:r>
            <a:r>
              <a:rPr lang="pt-BR" dirty="0" smtClean="0"/>
              <a:t>como: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IIR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98" y="2204864"/>
            <a:ext cx="8912604" cy="101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05" y="5692531"/>
            <a:ext cx="7146190" cy="120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371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Três estruturas diferentes pode ser usado para implementar um filtro IIR: </a:t>
            </a:r>
            <a:endParaRPr lang="pt-BR" dirty="0" smtClean="0"/>
          </a:p>
          <a:p>
            <a:r>
              <a:rPr lang="pt-BR" b="1" dirty="0" smtClean="0"/>
              <a:t>Forma </a:t>
            </a:r>
            <a:r>
              <a:rPr lang="pt-BR" b="1" dirty="0"/>
              <a:t>direta</a:t>
            </a:r>
            <a:r>
              <a:rPr lang="pt-BR" b="1" dirty="0" smtClean="0"/>
              <a:t>: </a:t>
            </a:r>
            <a:r>
              <a:rPr lang="pt-BR" dirty="0"/>
              <a:t>Dessa forma, a equação de diferenças </a:t>
            </a:r>
            <a:r>
              <a:rPr lang="pt-BR" dirty="0" smtClean="0"/>
              <a:t>é </a:t>
            </a:r>
            <a:r>
              <a:rPr lang="pt-BR" dirty="0"/>
              <a:t>implementado diretamente como dado. </a:t>
            </a:r>
            <a:endParaRPr lang="pt-BR" dirty="0" smtClean="0"/>
          </a:p>
          <a:p>
            <a:r>
              <a:rPr lang="pt-BR" dirty="0" smtClean="0"/>
              <a:t>Existem </a:t>
            </a:r>
            <a:r>
              <a:rPr lang="pt-BR" dirty="0"/>
              <a:t>duas partes para este filtro, ou seja, a parte média móvel </a:t>
            </a:r>
            <a:r>
              <a:rPr lang="pt-BR" dirty="0" smtClean="0"/>
              <a:t>e a </a:t>
            </a:r>
            <a:r>
              <a:rPr lang="pt-BR" dirty="0"/>
              <a:t>parte recursiva (ou equivalentemente, o numerador </a:t>
            </a:r>
            <a:r>
              <a:rPr lang="pt-BR" dirty="0" smtClean="0"/>
              <a:t>e o </a:t>
            </a:r>
            <a:r>
              <a:rPr lang="pt-BR" dirty="0"/>
              <a:t>denominador de peças). 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Filtro IIR</a:t>
            </a:r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05" y="5692531"/>
            <a:ext cx="7146190" cy="1206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745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3242</TotalTime>
  <Words>872</Words>
  <Application>Microsoft Office PowerPoint</Application>
  <PresentationFormat>Apresentação na tela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Concurso</vt:lpstr>
      <vt:lpstr>Processamento Digital de Sinais Implementação de Filtros Discretos</vt:lpstr>
      <vt:lpstr>Sumário</vt:lpstr>
      <vt:lpstr>Introdução</vt:lpstr>
      <vt:lpstr>Introdução</vt:lpstr>
      <vt:lpstr>Introdução</vt:lpstr>
      <vt:lpstr>Introdução</vt:lpstr>
      <vt:lpstr>Elementos básicos</vt:lpstr>
      <vt:lpstr>Filtro IIR</vt:lpstr>
      <vt:lpstr>Filtro IIR</vt:lpstr>
      <vt:lpstr>Filtro IIR</vt:lpstr>
      <vt:lpstr>Filtro IIR</vt:lpstr>
      <vt:lpstr>Filtro IIR</vt:lpstr>
      <vt:lpstr>Forma direta implementada</vt:lpstr>
      <vt:lpstr>Forma direta implementada</vt:lpstr>
      <vt:lpstr>Forma direta implementada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237</cp:revision>
  <dcterms:created xsi:type="dcterms:W3CDTF">2014-04-07T18:16:52Z</dcterms:created>
  <dcterms:modified xsi:type="dcterms:W3CDTF">2014-07-29T21:01:29Z</dcterms:modified>
</cp:coreProperties>
</file>