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52"/>
  </p:notesMasterIdLst>
  <p:sldIdLst>
    <p:sldId id="256" r:id="rId2"/>
    <p:sldId id="258" r:id="rId3"/>
    <p:sldId id="304" r:id="rId4"/>
    <p:sldId id="330" r:id="rId5"/>
    <p:sldId id="305" r:id="rId6"/>
    <p:sldId id="306" r:id="rId7"/>
    <p:sldId id="307" r:id="rId8"/>
    <p:sldId id="308" r:id="rId9"/>
    <p:sldId id="309" r:id="rId10"/>
    <p:sldId id="310" r:id="rId11"/>
    <p:sldId id="326" r:id="rId12"/>
    <p:sldId id="331" r:id="rId13"/>
    <p:sldId id="263" r:id="rId14"/>
    <p:sldId id="311" r:id="rId15"/>
    <p:sldId id="267" r:id="rId16"/>
    <p:sldId id="312" r:id="rId17"/>
    <p:sldId id="332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333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9" r:id="rId40"/>
    <p:sldId id="290" r:id="rId41"/>
    <p:sldId id="291" r:id="rId42"/>
    <p:sldId id="327" r:id="rId43"/>
    <p:sldId id="264" r:id="rId44"/>
    <p:sldId id="265" r:id="rId45"/>
    <p:sldId id="292" r:id="rId46"/>
    <p:sldId id="354" r:id="rId47"/>
    <p:sldId id="353" r:id="rId48"/>
    <p:sldId id="356" r:id="rId49"/>
    <p:sldId id="293" r:id="rId50"/>
    <p:sldId id="294" r:id="rId51"/>
    <p:sldId id="295" r:id="rId52"/>
    <p:sldId id="296" r:id="rId53"/>
    <p:sldId id="298" r:id="rId54"/>
    <p:sldId id="297" r:id="rId55"/>
    <p:sldId id="357" r:id="rId56"/>
    <p:sldId id="360" r:id="rId57"/>
    <p:sldId id="359" r:id="rId58"/>
    <p:sldId id="299" r:id="rId59"/>
    <p:sldId id="300" r:id="rId60"/>
    <p:sldId id="301" r:id="rId61"/>
    <p:sldId id="358" r:id="rId62"/>
    <p:sldId id="302" r:id="rId63"/>
    <p:sldId id="314" r:id="rId64"/>
    <p:sldId id="315" r:id="rId65"/>
    <p:sldId id="316" r:id="rId66"/>
    <p:sldId id="361" r:id="rId67"/>
    <p:sldId id="362" r:id="rId68"/>
    <p:sldId id="363" r:id="rId69"/>
    <p:sldId id="366" r:id="rId70"/>
    <p:sldId id="364" r:id="rId71"/>
    <p:sldId id="367" r:id="rId72"/>
    <p:sldId id="368" r:id="rId73"/>
    <p:sldId id="336" r:id="rId74"/>
    <p:sldId id="328" r:id="rId75"/>
    <p:sldId id="317" r:id="rId76"/>
    <p:sldId id="369" r:id="rId77"/>
    <p:sldId id="370" r:id="rId78"/>
    <p:sldId id="352" r:id="rId79"/>
    <p:sldId id="318" r:id="rId80"/>
    <p:sldId id="355" r:id="rId81"/>
    <p:sldId id="319" r:id="rId82"/>
    <p:sldId id="335" r:id="rId83"/>
    <p:sldId id="396" r:id="rId84"/>
    <p:sldId id="329" r:id="rId85"/>
    <p:sldId id="399" r:id="rId86"/>
    <p:sldId id="320" r:id="rId87"/>
    <p:sldId id="321" r:id="rId88"/>
    <p:sldId id="322" r:id="rId89"/>
    <p:sldId id="303" r:id="rId90"/>
    <p:sldId id="337" r:id="rId91"/>
    <p:sldId id="338" r:id="rId92"/>
    <p:sldId id="393" r:id="rId93"/>
    <p:sldId id="400" r:id="rId94"/>
    <p:sldId id="342" r:id="rId95"/>
    <p:sldId id="343" r:id="rId96"/>
    <p:sldId id="372" r:id="rId97"/>
    <p:sldId id="373" r:id="rId98"/>
    <p:sldId id="374" r:id="rId99"/>
    <p:sldId id="375" r:id="rId100"/>
    <p:sldId id="376" r:id="rId101"/>
    <p:sldId id="371" r:id="rId102"/>
    <p:sldId id="392" r:id="rId103"/>
    <p:sldId id="401" r:id="rId104"/>
    <p:sldId id="424" r:id="rId105"/>
    <p:sldId id="402" r:id="rId106"/>
    <p:sldId id="377" r:id="rId107"/>
    <p:sldId id="378" r:id="rId108"/>
    <p:sldId id="403" r:id="rId109"/>
    <p:sldId id="404" r:id="rId110"/>
    <p:sldId id="412" r:id="rId111"/>
    <p:sldId id="339" r:id="rId112"/>
    <p:sldId id="381" r:id="rId113"/>
    <p:sldId id="382" r:id="rId114"/>
    <p:sldId id="413" r:id="rId115"/>
    <p:sldId id="414" r:id="rId116"/>
    <p:sldId id="405" r:id="rId117"/>
    <p:sldId id="407" r:id="rId118"/>
    <p:sldId id="408" r:id="rId119"/>
    <p:sldId id="415" r:id="rId120"/>
    <p:sldId id="417" r:id="rId121"/>
    <p:sldId id="418" r:id="rId122"/>
    <p:sldId id="416" r:id="rId123"/>
    <p:sldId id="419" r:id="rId124"/>
    <p:sldId id="384" r:id="rId125"/>
    <p:sldId id="266" r:id="rId126"/>
    <p:sldId id="345" r:id="rId127"/>
    <p:sldId id="346" r:id="rId128"/>
    <p:sldId id="347" r:id="rId129"/>
    <p:sldId id="288" r:id="rId130"/>
    <p:sldId id="348" r:id="rId131"/>
    <p:sldId id="344" r:id="rId132"/>
    <p:sldId id="411" r:id="rId133"/>
    <p:sldId id="349" r:id="rId134"/>
    <p:sldId id="420" r:id="rId135"/>
    <p:sldId id="421" r:id="rId136"/>
    <p:sldId id="422" r:id="rId137"/>
    <p:sldId id="423" r:id="rId138"/>
    <p:sldId id="425" r:id="rId139"/>
    <p:sldId id="426" r:id="rId140"/>
    <p:sldId id="427" r:id="rId141"/>
    <p:sldId id="429" r:id="rId142"/>
    <p:sldId id="430" r:id="rId143"/>
    <p:sldId id="428" r:id="rId144"/>
    <p:sldId id="386" r:id="rId145"/>
    <p:sldId id="431" r:id="rId146"/>
    <p:sldId id="432" r:id="rId147"/>
    <p:sldId id="434" r:id="rId148"/>
    <p:sldId id="433" r:id="rId149"/>
    <p:sldId id="341" r:id="rId150"/>
    <p:sldId id="435" r:id="rId15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3"/>
      <p:bold r:id="rId154"/>
      <p:italic r:id="rId155"/>
      <p:boldItalic r:id="rId156"/>
    </p:embeddedFont>
    <p:embeddedFont>
      <p:font typeface="Comic Sans MS" panose="030F0702030302020204" pitchFamily="66" charset="0"/>
      <p:regular r:id="rId157"/>
      <p:bold r:id="rId158"/>
      <p:italic r:id="rId159"/>
      <p:boldItalic r:id="rId160"/>
    </p:embeddedFont>
    <p:embeddedFont>
      <p:font typeface="Microsoft Sans Serif" panose="020B0604020202020204" pitchFamily="34" charset="0"/>
      <p:regular r:id="rId161"/>
    </p:embeddedFont>
    <p:embeddedFont>
      <p:font typeface="Nixie One" panose="020B0604020202020204" charset="0"/>
      <p:regular r:id="rId162"/>
    </p:embeddedFont>
    <p:embeddedFont>
      <p:font typeface="Roboto" panose="02000000000000000000" pitchFamily="2" charset="0"/>
      <p:regular r:id="rId163"/>
      <p:bold r:id="rId164"/>
      <p:italic r:id="rId165"/>
      <p:boldItalic r:id="rId166"/>
    </p:embeddedFont>
    <p:embeddedFont>
      <p:font typeface="Varela Round" panose="00000500000000000000" pitchFamily="2" charset="-79"/>
      <p:regular r:id="rId1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2A20BD-2505-46DF-82F6-A791D1CCFF51}">
  <a:tblStyle styleId="{242A20BD-2505-46DF-82F6-A791D1CCFF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BB38DEC-D873-43F8-8245-15F6AB08377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969" autoAdjust="0"/>
  </p:normalViewPr>
  <p:slideViewPr>
    <p:cSldViewPr snapToGrid="0">
      <p:cViewPr>
        <p:scale>
          <a:sx n="91" d="100"/>
          <a:sy n="91" d="100"/>
        </p:scale>
        <p:origin x="7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font" Target="fonts/font7.fntdata"/><Relationship Id="rId170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font" Target="fonts/font8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font" Target="fonts/font9.fntdata"/><Relationship Id="rId166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font" Target="fonts/font4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font" Target="fonts/font10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font" Target="fonts/font5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font" Target="fonts/font11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font" Target="fonts/font1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font" Target="fonts/font12.fntdata"/><Relationship Id="rId16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font" Target="fonts/font2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font" Target="fonts/font13.fntdata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font" Target="fonts/font3.fntdata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34703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14353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>
            <a:extLst>
              <a:ext uri="{FF2B5EF4-FFF2-40B4-BE49-F238E27FC236}">
                <a16:creationId xmlns:a16="http://schemas.microsoft.com/office/drawing/2014/main" id="{0CC84E90-23BD-C85C-265F-F04A730197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ço Reservado para Anotações 2">
            <a:extLst>
              <a:ext uri="{FF2B5EF4-FFF2-40B4-BE49-F238E27FC236}">
                <a16:creationId xmlns:a16="http://schemas.microsoft.com/office/drawing/2014/main" id="{4DC79F64-E95D-1E9F-A158-711495254D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0FE3303-5BD8-06CB-5ED8-5530B230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0807DFD-730D-4007-9584-7F410B3B868D}" type="slidenum">
              <a:rPr lang="pt-BR" altLang="pt-BR">
                <a:latin typeface="Calibri" panose="020F0502020204030204" pitchFamily="34" charset="0"/>
              </a:rPr>
              <a:pPr eaLnBrk="1" hangingPunct="1"/>
              <a:t>144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584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>
            <a:extLst>
              <a:ext uri="{FF2B5EF4-FFF2-40B4-BE49-F238E27FC236}">
                <a16:creationId xmlns:a16="http://schemas.microsoft.com/office/drawing/2014/main" id="{0CC84E90-23BD-C85C-265F-F04A730197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ço Reservado para Anotações 2">
            <a:extLst>
              <a:ext uri="{FF2B5EF4-FFF2-40B4-BE49-F238E27FC236}">
                <a16:creationId xmlns:a16="http://schemas.microsoft.com/office/drawing/2014/main" id="{4DC79F64-E95D-1E9F-A158-711495254D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0FE3303-5BD8-06CB-5ED8-5530B230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0807DFD-730D-4007-9584-7F410B3B868D}" type="slidenum">
              <a:rPr lang="pt-BR" altLang="pt-BR">
                <a:latin typeface="Calibri" panose="020F0502020204030204" pitchFamily="34" charset="0"/>
              </a:rPr>
              <a:pPr eaLnBrk="1" hangingPunct="1"/>
              <a:t>145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516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>
            <a:extLst>
              <a:ext uri="{FF2B5EF4-FFF2-40B4-BE49-F238E27FC236}">
                <a16:creationId xmlns:a16="http://schemas.microsoft.com/office/drawing/2014/main" id="{0CC84E90-23BD-C85C-265F-F04A730197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ço Reservado para Anotações 2">
            <a:extLst>
              <a:ext uri="{FF2B5EF4-FFF2-40B4-BE49-F238E27FC236}">
                <a16:creationId xmlns:a16="http://schemas.microsoft.com/office/drawing/2014/main" id="{4DC79F64-E95D-1E9F-A158-711495254D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0FE3303-5BD8-06CB-5ED8-5530B230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0807DFD-730D-4007-9584-7F410B3B868D}" type="slidenum">
              <a:rPr lang="pt-BR" altLang="pt-BR">
                <a:latin typeface="Calibri" panose="020F0502020204030204" pitchFamily="34" charset="0"/>
              </a:rPr>
              <a:pPr eaLnBrk="1" hangingPunct="1"/>
              <a:t>146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28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209425" y="50220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255425" y="1991825"/>
            <a:ext cx="4633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67550" y="-88675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348875" y="2882375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255425" y="541800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6752750" y="3465100"/>
            <a:ext cx="2284200" cy="228420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137775" y="3193200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376550" y="4217275"/>
            <a:ext cx="1207800" cy="12078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244625" y="25419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7598775" y="-300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8244625" y="802850"/>
            <a:ext cx="657600" cy="6576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213975" y="695900"/>
            <a:ext cx="871500" cy="8715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-122175" y="2933250"/>
            <a:ext cx="1177500" cy="11775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8150075" y="708300"/>
            <a:ext cx="846600" cy="8466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1055325" y="3904575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3058200" y="-295450"/>
            <a:ext cx="3027600" cy="30279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1773750" y="2421550"/>
            <a:ext cx="5596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1773750" y="3449654"/>
            <a:ext cx="55965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1414538" y="3988225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7630150" y="2469625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376550" y="1139200"/>
            <a:ext cx="978600" cy="978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7240275" y="4662700"/>
            <a:ext cx="657600" cy="6576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231175" y="-571700"/>
            <a:ext cx="2284200" cy="2284200"/>
          </a:xfrm>
          <a:prstGeom prst="donut">
            <a:avLst>
              <a:gd name="adj" fmla="val 11909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7507625" y="917475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8065925" y="-295450"/>
            <a:ext cx="1207800" cy="12078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1417200" y="20526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46046" y="33655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7072325" y="4494725"/>
            <a:ext cx="993600" cy="9933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7370250" y="780100"/>
            <a:ext cx="932400" cy="9324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180500" y="3300000"/>
            <a:ext cx="586800" cy="586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7733375" y="467300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598175" y="-204700"/>
            <a:ext cx="1550100" cy="15501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1144200" y="2698575"/>
            <a:ext cx="893700" cy="8937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259925" y="-20630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-152925" y="1360050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2339600" y="243625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>
            <a:off x="788725" y="2338650"/>
            <a:ext cx="811200" cy="81120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153675" y="4149950"/>
            <a:ext cx="1207800" cy="1207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1315800" y="3860975"/>
            <a:ext cx="550500" cy="5505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"/>
          <p:cNvSpPr/>
          <p:nvPr/>
        </p:nvSpPr>
        <p:spPr>
          <a:xfrm>
            <a:off x="438575" y="2993025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7744850" y="42047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839500" y="1019775"/>
            <a:ext cx="397500" cy="397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8295350" y="-321125"/>
            <a:ext cx="741600" cy="74160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51500" y="161632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2179100" y="83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8062825" y="688875"/>
            <a:ext cx="449700" cy="4497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1"/>
          <p:cNvSpPr/>
          <p:nvPr/>
        </p:nvSpPr>
        <p:spPr>
          <a:xfrm>
            <a:off x="-164200" y="6861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8204500" y="3898800"/>
            <a:ext cx="447000" cy="447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100425" y="-196925"/>
            <a:ext cx="741600" cy="74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"/>
          <p:cNvSpPr/>
          <p:nvPr/>
        </p:nvSpPr>
        <p:spPr>
          <a:xfrm>
            <a:off x="419100" y="6861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1"/>
          <p:cNvSpPr/>
          <p:nvPr/>
        </p:nvSpPr>
        <p:spPr>
          <a:xfrm>
            <a:off x="8333725" y="44825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1"/>
          <p:cNvSpPr/>
          <p:nvPr/>
        </p:nvSpPr>
        <p:spPr>
          <a:xfrm>
            <a:off x="741750" y="4449750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"/>
          <p:cNvSpPr/>
          <p:nvPr/>
        </p:nvSpPr>
        <p:spPr>
          <a:xfrm>
            <a:off x="8956300" y="4058696"/>
            <a:ext cx="287100" cy="287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1"/>
          <p:cNvSpPr/>
          <p:nvPr/>
        </p:nvSpPr>
        <p:spPr>
          <a:xfrm>
            <a:off x="-164200" y="427770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1"/>
          <p:cNvSpPr/>
          <p:nvPr/>
        </p:nvSpPr>
        <p:spPr>
          <a:xfrm>
            <a:off x="8568725" y="4717500"/>
            <a:ext cx="508500" cy="5085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"/>
          <p:cNvSpPr/>
          <p:nvPr/>
        </p:nvSpPr>
        <p:spPr>
          <a:xfrm>
            <a:off x="8077475" y="224125"/>
            <a:ext cx="304800" cy="3048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1"/>
          <p:cNvSpPr/>
          <p:nvPr/>
        </p:nvSpPr>
        <p:spPr>
          <a:xfrm>
            <a:off x="8553248" y="328373"/>
            <a:ext cx="585600" cy="585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"/>
          <p:cNvSpPr/>
          <p:nvPr/>
        </p:nvSpPr>
        <p:spPr>
          <a:xfrm>
            <a:off x="8876350" y="1187325"/>
            <a:ext cx="447000" cy="447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1"/>
          <p:cNvSpPr/>
          <p:nvPr/>
        </p:nvSpPr>
        <p:spPr>
          <a:xfrm>
            <a:off x="8449000" y="224125"/>
            <a:ext cx="794400" cy="794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1"/>
          <p:cNvSpPr/>
          <p:nvPr/>
        </p:nvSpPr>
        <p:spPr>
          <a:xfrm>
            <a:off x="100425" y="3830625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1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126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1" y="178594"/>
            <a:ext cx="3095625" cy="490775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76950" y="250030"/>
            <a:ext cx="2895600" cy="48291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530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628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7" r:id="rId4"/>
    <p:sldLayoutId id="2147483660" r:id="rId5"/>
    <p:sldLayoutId id="2147483663" r:id="rId6"/>
    <p:sldLayoutId id="2147483664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3ATIvcCnu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13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2946568-3752-4AEE-D3F8-1C871E3955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/>
              <a:t>Embriologia</a:t>
            </a:r>
          </a:p>
        </p:txBody>
      </p:sp>
      <p:pic>
        <p:nvPicPr>
          <p:cNvPr id="5" name="Imagem 4" descr="Logotipo, nome da empresa&#10;&#10;Descrição gerada automaticamente">
            <a:extLst>
              <a:ext uri="{FF2B5EF4-FFF2-40B4-BE49-F238E27FC236}">
                <a16:creationId xmlns:a16="http://schemas.microsoft.com/office/drawing/2014/main" id="{B2AFDA42-1D95-7A47-3A9F-FFE8625D9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595" y="0"/>
            <a:ext cx="1990810" cy="135043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02917E1-5F38-2527-27F6-92A0007D5E95}"/>
              </a:ext>
            </a:extLst>
          </p:cNvPr>
          <p:cNvSpPr txBox="1"/>
          <p:nvPr/>
        </p:nvSpPr>
        <p:spPr>
          <a:xfrm>
            <a:off x="3648510" y="3639128"/>
            <a:ext cx="1846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Prof. Giuliano Barros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D7E9D5F-F4BC-5174-EE11-360D2205AF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10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4733C4B-1198-2652-32E7-F3FFE018FC1D}"/>
              </a:ext>
            </a:extLst>
          </p:cNvPr>
          <p:cNvSpPr txBox="1"/>
          <p:nvPr/>
        </p:nvSpPr>
        <p:spPr>
          <a:xfrm>
            <a:off x="1107722" y="204259"/>
            <a:ext cx="665762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dirty="0"/>
              <a:t>O MPF é uma </a:t>
            </a:r>
            <a:r>
              <a:rPr lang="pt-BR" sz="1600" dirty="0" err="1"/>
              <a:t>fosfoproteína</a:t>
            </a:r>
            <a:r>
              <a:rPr lang="pt-BR" sz="1600" dirty="0"/>
              <a:t> com duas subunidades: </a:t>
            </a:r>
            <a:r>
              <a:rPr lang="pt-BR" sz="1600" dirty="0" err="1"/>
              <a:t>ciclina</a:t>
            </a:r>
            <a:r>
              <a:rPr lang="pt-BR" sz="1600" dirty="0"/>
              <a:t> B e Cdk1 (</a:t>
            </a:r>
            <a:r>
              <a:rPr lang="pt-BR" sz="1600" dirty="0" err="1"/>
              <a:t>cyclin-dependent</a:t>
            </a:r>
            <a:r>
              <a:rPr lang="pt-BR" sz="1600" dirty="0"/>
              <a:t> </a:t>
            </a:r>
            <a:r>
              <a:rPr lang="pt-BR" sz="1600" dirty="0" err="1"/>
              <a:t>kinase</a:t>
            </a:r>
            <a:r>
              <a:rPr lang="pt-BR" sz="1600" dirty="0"/>
              <a:t> 1). A </a:t>
            </a:r>
            <a:r>
              <a:rPr lang="pt-BR" sz="1600" dirty="0" err="1"/>
              <a:t>ciclina</a:t>
            </a:r>
            <a:r>
              <a:rPr lang="pt-BR" sz="1600" dirty="0"/>
              <a:t> ativa a Cdk1, a qual é uma enzima quinase que </a:t>
            </a:r>
            <a:r>
              <a:rPr lang="pt-BR" sz="1600" dirty="0" err="1"/>
              <a:t>fosforila</a:t>
            </a:r>
            <a:r>
              <a:rPr lang="pt-BR" sz="1600" dirty="0"/>
              <a:t> proteínas, como a histona H1 e as laminas, levando à condensação da cromatina e à desintegração do envoltório nuclear, respectivamente.</a:t>
            </a:r>
          </a:p>
          <a:p>
            <a:pPr algn="just"/>
            <a:r>
              <a:rPr lang="pt-BR" sz="1600" dirty="0"/>
              <a:t>O MPF induz a transição da fase G2 para a fase M (mitose) do ciclo celular de células somáticas e, por isso, é também denominado fator promotor da fase M (M-</a:t>
            </a:r>
            <a:r>
              <a:rPr lang="pt-BR" sz="1600" dirty="0" err="1"/>
              <a:t>phase</a:t>
            </a:r>
            <a:r>
              <a:rPr lang="pt-BR" sz="1600" dirty="0"/>
              <a:t> </a:t>
            </a:r>
            <a:r>
              <a:rPr lang="pt-BR" sz="1600" dirty="0" err="1"/>
              <a:t>promoting</a:t>
            </a:r>
            <a:r>
              <a:rPr lang="pt-BR" sz="1600" dirty="0"/>
              <a:t> </a:t>
            </a:r>
            <a:r>
              <a:rPr lang="pt-BR" sz="1600" dirty="0" err="1"/>
              <a:t>factor</a:t>
            </a:r>
            <a:r>
              <a:rPr lang="pt-BR" sz="1600" dirty="0"/>
              <a:t>).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E26A321-945A-1381-488D-F2CC7CEFB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353" y="2418344"/>
            <a:ext cx="4701293" cy="272515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1CF034D-45A5-16D9-B52C-6024C6274A2F}"/>
              </a:ext>
            </a:extLst>
          </p:cNvPr>
          <p:cNvSpPr txBox="1"/>
          <p:nvPr/>
        </p:nvSpPr>
        <p:spPr>
          <a:xfrm>
            <a:off x="7217372" y="2266362"/>
            <a:ext cx="15307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Revisão:</a:t>
            </a:r>
          </a:p>
          <a:p>
            <a:endParaRPr lang="pt-BR" dirty="0">
              <a:solidFill>
                <a:srgbClr val="617A86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pt-BR" dirty="0">
                <a:solidFill>
                  <a:srgbClr val="617A8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https://www.youtube.com/watch?v=Q3ATIvcCnu0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0374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AFFC6A5-B5F2-1B06-6395-1F520D488A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00"/>
          <a:stretch/>
        </p:blipFill>
        <p:spPr>
          <a:xfrm>
            <a:off x="1158629" y="1467556"/>
            <a:ext cx="6826742" cy="3625144"/>
          </a:xfrm>
          <a:prstGeom prst="rect">
            <a:avLst/>
          </a:prstGeom>
          <a:noFill/>
        </p:spPr>
      </p:pic>
      <p:sp>
        <p:nvSpPr>
          <p:cNvPr id="2" name="Espaço Reservado para Número de Slide 1" hidden="1">
            <a:extLst>
              <a:ext uri="{FF2B5EF4-FFF2-40B4-BE49-F238E27FC236}">
                <a16:creationId xmlns:a16="http://schemas.microsoft.com/office/drawing/2014/main" id="{205E95C0-76C7-6821-FBC7-4631C9C21403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4337100" y="4751625"/>
            <a:ext cx="469800" cy="3915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600"/>
                </a:spcAft>
                <a:buNone/>
              </a:pPr>
              <a:t>100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C3FC92D-B8FF-8730-1A80-19DB7DBC3DE9}"/>
              </a:ext>
            </a:extLst>
          </p:cNvPr>
          <p:cNvSpPr txBox="1"/>
          <p:nvPr/>
        </p:nvSpPr>
        <p:spPr>
          <a:xfrm>
            <a:off x="378177" y="329625"/>
            <a:ext cx="8020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O conteúdo dos grânulos contém enzimas que alteram a ZP, causando</a:t>
            </a:r>
          </a:p>
          <a:p>
            <a:r>
              <a:rPr lang="pt-BR" sz="1800" dirty="0"/>
              <a:t>seu endurecimento e modificações químicas impedindo a ligação de</a:t>
            </a:r>
          </a:p>
          <a:p>
            <a:r>
              <a:rPr lang="pt-BR" sz="1800" dirty="0"/>
              <a:t>outros </a:t>
            </a:r>
            <a:r>
              <a:rPr lang="pt-BR" sz="1800" dirty="0" err="1"/>
              <a:t>espermatozóides</a:t>
            </a:r>
            <a:r>
              <a:rPr lang="pt-BR" sz="1800" dirty="0"/>
              <a:t> (</a:t>
            </a:r>
            <a:r>
              <a:rPr lang="pt-BR" sz="1800" dirty="0" err="1"/>
              <a:t>poliespermia</a:t>
            </a:r>
            <a:r>
              <a:rPr lang="pt-BR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2459874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B875E1F-4D6C-E6BF-3EDE-DAD1D1E203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101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0E99424-277B-1881-CE4F-EEE63F5DFCDF}"/>
              </a:ext>
            </a:extLst>
          </p:cNvPr>
          <p:cNvSpPr txBox="1"/>
          <p:nvPr/>
        </p:nvSpPr>
        <p:spPr>
          <a:xfrm>
            <a:off x="1359555" y="582670"/>
            <a:ext cx="689468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/>
              <a:t>Resultados da fertilização</a:t>
            </a:r>
          </a:p>
          <a:p>
            <a:endParaRPr lang="pt-BR" sz="2400" dirty="0"/>
          </a:p>
          <a:p>
            <a:r>
              <a:rPr lang="pt-BR" sz="2400" dirty="0"/>
              <a:t>• Término da 2ª divisão meiótica do ovócito</a:t>
            </a:r>
          </a:p>
          <a:p>
            <a:r>
              <a:rPr lang="pt-BR" sz="2400" dirty="0"/>
              <a:t>• Restaura o número </a:t>
            </a:r>
            <a:r>
              <a:rPr lang="pt-BR" sz="2400" dirty="0" err="1"/>
              <a:t>diplóide</a:t>
            </a:r>
            <a:r>
              <a:rPr lang="pt-BR" sz="2400" dirty="0"/>
              <a:t> normal da espécie</a:t>
            </a:r>
          </a:p>
          <a:p>
            <a:r>
              <a:rPr lang="pt-BR" sz="2400" dirty="0"/>
              <a:t>• Promove variação da espécie</a:t>
            </a:r>
          </a:p>
          <a:p>
            <a:r>
              <a:rPr lang="pt-BR" sz="2400" dirty="0"/>
              <a:t>• Determina o sexo cromossômico do embrião</a:t>
            </a:r>
          </a:p>
          <a:p>
            <a:r>
              <a:rPr lang="pt-BR" sz="2400" dirty="0"/>
              <a:t>• Causa ativação metabólica do ovócito</a:t>
            </a:r>
          </a:p>
          <a:p>
            <a:r>
              <a:rPr lang="pt-BR" sz="2400" dirty="0"/>
              <a:t>• Dá início à clivagem</a:t>
            </a:r>
          </a:p>
        </p:txBody>
      </p:sp>
    </p:spTree>
    <p:extLst>
      <p:ext uri="{BB962C8B-B14F-4D97-AF65-F5344CB8AC3E}">
        <p14:creationId xmlns:p14="http://schemas.microsoft.com/office/powerpoint/2010/main" val="15717897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77BD5B3-796D-9ECB-6404-E65A46F65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3911" y="1991850"/>
            <a:ext cx="7236177" cy="1159800"/>
          </a:xfrm>
        </p:spPr>
        <p:txBody>
          <a:bodyPr/>
          <a:lstStyle/>
          <a:p>
            <a:r>
              <a:rPr lang="pt-BR" sz="5400" b="1" dirty="0">
                <a:solidFill>
                  <a:schemeClr val="accent5"/>
                </a:solidFill>
              </a:rPr>
              <a:t>Desenvolvimento pré-embrionário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35ABE72-885D-74FA-8406-1A0601FBA175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751388"/>
            <a:ext cx="469900" cy="392112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102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230489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76352C3-67CB-3DA4-896F-8AD8730A1B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103</a:t>
            </a:fld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3448D6B-4C8E-FE27-082D-7658FFEC3F5F}"/>
              </a:ext>
            </a:extLst>
          </p:cNvPr>
          <p:cNvSpPr txBox="1"/>
          <p:nvPr/>
        </p:nvSpPr>
        <p:spPr>
          <a:xfrm>
            <a:off x="1068211" y="0"/>
            <a:ext cx="849347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2"/>
                </a:solidFill>
              </a:rPr>
              <a:t>ETAPAS INICIAIS DO DESENVOLVIMENTO HUMANO</a:t>
            </a:r>
          </a:p>
          <a:p>
            <a:endParaRPr lang="pt-BR" sz="2000" dirty="0"/>
          </a:p>
          <a:p>
            <a:r>
              <a:rPr lang="pt-BR" sz="2000" dirty="0"/>
              <a:t>Da Fertilização ao nascimento = 38 semanas</a:t>
            </a:r>
          </a:p>
          <a:p>
            <a:endParaRPr lang="pt-BR" sz="2000" dirty="0"/>
          </a:p>
          <a:p>
            <a:r>
              <a:rPr lang="pt-BR" sz="2000" dirty="0"/>
              <a:t> 3 fases de desenvolvimento:</a:t>
            </a:r>
          </a:p>
          <a:p>
            <a:endParaRPr lang="pt-BR" sz="2000" dirty="0"/>
          </a:p>
          <a:p>
            <a:r>
              <a:rPr lang="pt-BR" sz="2000" dirty="0"/>
              <a:t>1- Período inicial de desenvolvimento – fertilização à </a:t>
            </a:r>
            <a:r>
              <a:rPr lang="pt-BR" sz="2000" dirty="0" err="1"/>
              <a:t>gastrulação</a:t>
            </a:r>
            <a:endParaRPr lang="pt-BR" sz="2000" dirty="0"/>
          </a:p>
          <a:p>
            <a:r>
              <a:rPr lang="pt-BR" sz="2000" dirty="0"/>
              <a:t>(formação dos folhetos germinativos e primeiras estruturas</a:t>
            </a:r>
          </a:p>
          <a:p>
            <a:r>
              <a:rPr lang="pt-BR" sz="2000" dirty="0"/>
              <a:t>axiais);</a:t>
            </a:r>
          </a:p>
          <a:p>
            <a:endParaRPr lang="pt-BR" sz="2000" dirty="0"/>
          </a:p>
          <a:p>
            <a:r>
              <a:rPr lang="pt-BR" sz="2000" dirty="0"/>
              <a:t>2- Período embrionário (4ª até fim da 8ª semana – primórdios dos</a:t>
            </a:r>
          </a:p>
          <a:p>
            <a:r>
              <a:rPr lang="pt-BR" sz="2000" dirty="0"/>
              <a:t>primeiros sistemas e órgãos);</a:t>
            </a:r>
          </a:p>
          <a:p>
            <a:endParaRPr lang="pt-BR" sz="2000" dirty="0"/>
          </a:p>
          <a:p>
            <a:r>
              <a:rPr lang="pt-BR" sz="2000" dirty="0"/>
              <a:t>2- Período fetal (a partir da 9ª semana até nascimento -</a:t>
            </a:r>
          </a:p>
          <a:p>
            <a:r>
              <a:rPr lang="pt-BR" sz="2000" dirty="0"/>
              <a:t>diferenciação e amadurecimento dos órgãos).</a:t>
            </a:r>
          </a:p>
        </p:txBody>
      </p:sp>
    </p:spTree>
    <p:extLst>
      <p:ext uri="{BB962C8B-B14F-4D97-AF65-F5344CB8AC3E}">
        <p14:creationId xmlns:p14="http://schemas.microsoft.com/office/powerpoint/2010/main" val="50630130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DAE275D-8428-1ABB-1E52-8FCC23001B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104</a:t>
            </a:fld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13B5FA-310F-456B-9770-84124B533929}"/>
              </a:ext>
            </a:extLst>
          </p:cNvPr>
          <p:cNvSpPr txBox="1"/>
          <p:nvPr/>
        </p:nvSpPr>
        <p:spPr>
          <a:xfrm>
            <a:off x="1319048" y="155704"/>
            <a:ext cx="713652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1ª semana: clivagens e nidação/implantação. Reconhecimento materno-embrionário</a:t>
            </a:r>
          </a:p>
          <a:p>
            <a:endParaRPr lang="pt-BR" sz="2800" dirty="0"/>
          </a:p>
          <a:p>
            <a:r>
              <a:rPr lang="pt-BR" sz="2800" dirty="0"/>
              <a:t>2ª semana: estágio pré-embrionário. Embrião composto por disco </a:t>
            </a:r>
            <a:r>
              <a:rPr lang="pt-BR" sz="2800" dirty="0" err="1"/>
              <a:t>bilaminar</a:t>
            </a:r>
            <a:r>
              <a:rPr lang="pt-BR" sz="2800" dirty="0"/>
              <a:t>, vesículas amniótica e vitelínica. </a:t>
            </a:r>
          </a:p>
          <a:p>
            <a:endParaRPr lang="pt-BR" sz="2800" dirty="0"/>
          </a:p>
          <a:p>
            <a:r>
              <a:rPr lang="pt-BR" sz="2800" dirty="0"/>
              <a:t>3ª semana: </a:t>
            </a:r>
            <a:r>
              <a:rPr lang="pt-BR" sz="2800" dirty="0" err="1"/>
              <a:t>gastrulação</a:t>
            </a:r>
            <a:r>
              <a:rPr lang="pt-BR" sz="2800" dirty="0"/>
              <a:t> e começo da </a:t>
            </a:r>
            <a:r>
              <a:rPr lang="pt-BR" sz="2800" dirty="0" err="1"/>
              <a:t>neurulação</a:t>
            </a:r>
            <a:r>
              <a:rPr lang="pt-BR" sz="2800" dirty="0"/>
              <a:t>. Divisão dos folhetos embrionários.</a:t>
            </a:r>
          </a:p>
        </p:txBody>
      </p:sp>
    </p:spTree>
    <p:extLst>
      <p:ext uri="{BB962C8B-B14F-4D97-AF65-F5344CB8AC3E}">
        <p14:creationId xmlns:p14="http://schemas.microsoft.com/office/powerpoint/2010/main" val="48923792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1CA13B3-AAB2-D5FC-7091-CA92CB1A0F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105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A95697F-BD83-CEF0-3F6C-C0541D4A56A8}"/>
              </a:ext>
            </a:extLst>
          </p:cNvPr>
          <p:cNvSpPr txBox="1"/>
          <p:nvPr/>
        </p:nvSpPr>
        <p:spPr>
          <a:xfrm>
            <a:off x="1233311" y="88823"/>
            <a:ext cx="4746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2"/>
                </a:solidFill>
              </a:rPr>
              <a:t>Do zigoto à mórula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0CBABE9-1F55-BD00-7794-E75DAEEF1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577" y="661353"/>
            <a:ext cx="4470400" cy="439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661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Conteúdo 2">
            <a:extLst>
              <a:ext uri="{FF2B5EF4-FFF2-40B4-BE49-F238E27FC236}">
                <a16:creationId xmlns:a16="http://schemas.microsoft.com/office/drawing/2014/main" id="{F26E5983-8025-6898-F592-20C4CC6405E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95866" y="1133475"/>
            <a:ext cx="7552267" cy="3395663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endParaRPr lang="pt-BR" altLang="pt-BR" sz="1800" dirty="0"/>
          </a:p>
          <a:p>
            <a:pPr marL="76200" indent="0" algn="just">
              <a:lnSpc>
                <a:spcPct val="150000"/>
              </a:lnSpc>
              <a:buNone/>
            </a:pPr>
            <a:r>
              <a:rPr lang="pt-BR" altLang="pt-BR" sz="1800" dirty="0"/>
              <a:t>Logo depois que a nova célula, chamada de </a:t>
            </a:r>
            <a:r>
              <a:rPr lang="pt-BR" altLang="pt-BR" sz="1800" b="1" dirty="0">
                <a:solidFill>
                  <a:srgbClr val="FF0000"/>
                </a:solidFill>
              </a:rPr>
              <a:t>Zigoto</a:t>
            </a:r>
            <a:r>
              <a:rPr lang="pt-BR" altLang="pt-BR" sz="1800" b="1" dirty="0"/>
              <a:t>,</a:t>
            </a:r>
            <a:r>
              <a:rPr lang="pt-BR" altLang="pt-BR" sz="1800" dirty="0"/>
              <a:t> reconstitui o número de cromossomos essenciais para gerar um novo ser vivo (46 nos seres humanos),</a:t>
            </a:r>
            <a:r>
              <a:rPr lang="pt-BR" altLang="pt-BR" sz="1800" b="1" dirty="0">
                <a:solidFill>
                  <a:srgbClr val="FF0000"/>
                </a:solidFill>
              </a:rPr>
              <a:t> </a:t>
            </a:r>
            <a:r>
              <a:rPr lang="pt-BR" altLang="pt-BR" sz="1800" dirty="0"/>
              <a:t>começa uma série de divisões </a:t>
            </a:r>
            <a:r>
              <a:rPr lang="pt-BR" altLang="pt-BR" sz="1800" b="1" dirty="0">
                <a:solidFill>
                  <a:srgbClr val="FF0000"/>
                </a:solidFill>
              </a:rPr>
              <a:t>Mitóticas</a:t>
            </a:r>
            <a:r>
              <a:rPr lang="pt-BR" altLang="pt-BR" sz="1800" b="1" dirty="0"/>
              <a:t>,</a:t>
            </a:r>
            <a:r>
              <a:rPr lang="pt-BR" altLang="pt-BR" sz="1800" b="1" dirty="0">
                <a:solidFill>
                  <a:srgbClr val="FF0000"/>
                </a:solidFill>
              </a:rPr>
              <a:t> </a:t>
            </a:r>
            <a:r>
              <a:rPr lang="pt-BR" altLang="pt-BR" sz="1800" dirty="0"/>
              <a:t>em que uma vai dar origem a </a:t>
            </a:r>
            <a:r>
              <a:rPr lang="pt-BR" altLang="pt-BR" sz="1800" b="1" dirty="0">
                <a:solidFill>
                  <a:srgbClr val="0070C0"/>
                </a:solidFill>
              </a:rPr>
              <a:t>duas</a:t>
            </a:r>
            <a:r>
              <a:rPr lang="pt-BR" altLang="pt-BR" sz="1800" dirty="0"/>
              <a:t>, que darão origem a </a:t>
            </a:r>
            <a:r>
              <a:rPr lang="pt-BR" altLang="pt-BR" sz="1800" b="1" dirty="0">
                <a:solidFill>
                  <a:srgbClr val="0070C0"/>
                </a:solidFill>
              </a:rPr>
              <a:t>quatro</a:t>
            </a:r>
            <a:r>
              <a:rPr lang="pt-BR" altLang="pt-BR" sz="1800" dirty="0"/>
              <a:t>....</a:t>
            </a:r>
          </a:p>
          <a:p>
            <a:pPr algn="just">
              <a:lnSpc>
                <a:spcPct val="150000"/>
              </a:lnSpc>
            </a:pPr>
            <a:endParaRPr lang="pt-BR" altLang="pt-BR" sz="1800" dirty="0"/>
          </a:p>
        </p:txBody>
      </p:sp>
      <p:sp>
        <p:nvSpPr>
          <p:cNvPr id="15363" name="Título 1">
            <a:extLst>
              <a:ext uri="{FF2B5EF4-FFF2-40B4-BE49-F238E27FC236}">
                <a16:creationId xmlns:a16="http://schemas.microsoft.com/office/drawing/2014/main" id="{A0FB471B-BD1D-82B3-FDA6-22F7C1A357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77541" y="119956"/>
            <a:ext cx="6172200" cy="857250"/>
          </a:xfrm>
        </p:spPr>
        <p:txBody>
          <a:bodyPr/>
          <a:lstStyle/>
          <a:p>
            <a:r>
              <a:rPr lang="pt-BR" altLang="pt-BR" sz="3000" b="1" dirty="0">
                <a:solidFill>
                  <a:schemeClr val="tx2"/>
                </a:solidFill>
              </a:rPr>
              <a:t>Segmentação ou Clivagem</a:t>
            </a:r>
          </a:p>
        </p:txBody>
      </p:sp>
      <p:sp>
        <p:nvSpPr>
          <p:cNvPr id="15364" name="CaixaDeTexto 3">
            <a:extLst>
              <a:ext uri="{FF2B5EF4-FFF2-40B4-BE49-F238E27FC236}">
                <a16:creationId xmlns:a16="http://schemas.microsoft.com/office/drawing/2014/main" id="{1FA44E7E-25BD-A277-8A23-4C8F4A48E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541" y="86916"/>
            <a:ext cx="37802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b="1">
                <a:solidFill>
                  <a:schemeClr val="bg1"/>
                </a:solidFill>
              </a:rPr>
              <a:t>Ciências da Natureza e suas Tecnologias</a:t>
            </a:r>
            <a:endParaRPr lang="pt-BR" altLang="pt-BR" sz="1200" b="1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pt-BR" altLang="pt-BR" sz="1200" b="1">
                <a:solidFill>
                  <a:schemeClr val="bg1"/>
                </a:solidFill>
                <a:latin typeface="Calibri" panose="020F0502020204030204" pitchFamily="34" charset="0"/>
              </a:rPr>
              <a:t>Ensino Médio, 2ªSérie</a:t>
            </a:r>
          </a:p>
        </p:txBody>
      </p:sp>
    </p:spTree>
    <p:extLst>
      <p:ext uri="{BB962C8B-B14F-4D97-AF65-F5344CB8AC3E}">
        <p14:creationId xmlns:p14="http://schemas.microsoft.com/office/powerpoint/2010/main" val="79440928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481F60-CD29-5788-2836-F1F16AAADAA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20938" y="646995"/>
            <a:ext cx="7389283" cy="2587625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pt-BR" altLang="pt-BR" sz="1800" dirty="0"/>
              <a:t>...Estas divisões sucessivas acabam quando atingem um total de aproximadamente </a:t>
            </a:r>
            <a:r>
              <a:rPr lang="pt-BR" altLang="pt-BR" sz="1800" b="1" dirty="0">
                <a:solidFill>
                  <a:srgbClr val="0070C0"/>
                </a:solidFill>
              </a:rPr>
              <a:t>64 </a:t>
            </a:r>
            <a:r>
              <a:rPr lang="pt-BR" altLang="pt-BR" sz="1800" dirty="0"/>
              <a:t>células </a:t>
            </a:r>
            <a:r>
              <a:rPr lang="pt-BR" altLang="pt-BR" sz="1800" b="1" dirty="0">
                <a:solidFill>
                  <a:srgbClr val="0070C0"/>
                </a:solidFill>
              </a:rPr>
              <a:t>compactadas.</a:t>
            </a:r>
          </a:p>
          <a:p>
            <a:pPr algn="just">
              <a:lnSpc>
                <a:spcPct val="150000"/>
              </a:lnSpc>
            </a:pPr>
            <a:endParaRPr lang="pt-BR" altLang="pt-BR" sz="1800" dirty="0"/>
          </a:p>
          <a:p>
            <a:pPr algn="just">
              <a:lnSpc>
                <a:spcPct val="150000"/>
              </a:lnSpc>
            </a:pPr>
            <a:r>
              <a:rPr lang="pt-BR" altLang="pt-BR" sz="1800" dirty="0"/>
              <a:t>Esse estágio é chamado </a:t>
            </a:r>
            <a:r>
              <a:rPr lang="pt-BR" altLang="pt-BR" sz="1800" b="1" dirty="0">
                <a:solidFill>
                  <a:srgbClr val="C00000"/>
                </a:solidFill>
              </a:rPr>
              <a:t>Mórula ou Blástula</a:t>
            </a:r>
            <a:r>
              <a:rPr lang="pt-BR" altLang="pt-BR" sz="1800" dirty="0"/>
              <a:t>, porque essas </a:t>
            </a:r>
            <a:r>
              <a:rPr lang="pt-BR" altLang="pt-BR" sz="1800" b="1" dirty="0">
                <a:solidFill>
                  <a:schemeClr val="accent1"/>
                </a:solidFill>
              </a:rPr>
              <a:t>64</a:t>
            </a:r>
            <a:r>
              <a:rPr lang="pt-BR" altLang="pt-BR" sz="1800" dirty="0"/>
              <a:t> novas células ficam com aspecto de uma Amora. </a:t>
            </a:r>
          </a:p>
        </p:txBody>
      </p:sp>
      <p:sp>
        <p:nvSpPr>
          <p:cNvPr id="16388" name="CaixaDeTexto 3">
            <a:extLst>
              <a:ext uri="{FF2B5EF4-FFF2-40B4-BE49-F238E27FC236}">
                <a16:creationId xmlns:a16="http://schemas.microsoft.com/office/drawing/2014/main" id="{7F6A1CD6-472C-F39C-04D7-C727AF016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541" y="86916"/>
            <a:ext cx="37802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b="1">
                <a:solidFill>
                  <a:schemeClr val="bg1"/>
                </a:solidFill>
              </a:rPr>
              <a:t>Ciências da Natureza e suas Tecnologias</a:t>
            </a:r>
            <a:endParaRPr lang="pt-BR" altLang="pt-BR" sz="1200" b="1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pt-BR" altLang="pt-BR" sz="1200" b="1">
                <a:solidFill>
                  <a:schemeClr val="bg1"/>
                </a:solidFill>
                <a:latin typeface="Calibri" panose="020F0502020204030204" pitchFamily="34" charset="0"/>
              </a:rPr>
              <a:t>Ensino Médio, 2ªSérie</a:t>
            </a:r>
          </a:p>
        </p:txBody>
      </p:sp>
    </p:spTree>
    <p:extLst>
      <p:ext uri="{BB962C8B-B14F-4D97-AF65-F5344CB8AC3E}">
        <p14:creationId xmlns:p14="http://schemas.microsoft.com/office/powerpoint/2010/main" val="69458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 hidden="1">
            <a:extLst>
              <a:ext uri="{FF2B5EF4-FFF2-40B4-BE49-F238E27FC236}">
                <a16:creationId xmlns:a16="http://schemas.microsoft.com/office/drawing/2014/main" id="{53798EF1-1D85-AA97-5E5D-8C59CCB9431B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4337100" y="4751625"/>
            <a:ext cx="469800" cy="3915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600"/>
                </a:spcAft>
                <a:buNone/>
              </a:pPr>
              <a:t>108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FBAE1A9-3B4B-87A5-FCCD-65CBDBA82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85" y="195738"/>
            <a:ext cx="8588829" cy="165886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3144F85-534D-24D3-78B1-E666E4980F84}"/>
              </a:ext>
            </a:extLst>
          </p:cNvPr>
          <p:cNvSpPr txBox="1"/>
          <p:nvPr/>
        </p:nvSpPr>
        <p:spPr>
          <a:xfrm>
            <a:off x="437443" y="2048530"/>
            <a:ext cx="8269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0" i="0" u="none" strike="noStrike" baseline="0" dirty="0">
                <a:latin typeface="TimesNewRomanPSMT"/>
              </a:rPr>
              <a:t>2 células     4 células     8 células     Mórula    blástula</a:t>
            </a:r>
            <a:endParaRPr lang="pt-BR" sz="28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C3DF771-E41B-96A6-91B9-53C343A6C7A3}"/>
              </a:ext>
            </a:extLst>
          </p:cNvPr>
          <p:cNvSpPr txBox="1"/>
          <p:nvPr/>
        </p:nvSpPr>
        <p:spPr>
          <a:xfrm>
            <a:off x="2229555" y="3294389"/>
            <a:ext cx="59097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accent2"/>
                </a:solidFill>
              </a:rPr>
              <a:t>Clivagens</a:t>
            </a:r>
            <a:r>
              <a:rPr lang="pt-BR" sz="2400" dirty="0"/>
              <a:t>: Divisões exponenciais. Multiplicação do material genético, mas sem diferenciação.</a:t>
            </a:r>
          </a:p>
        </p:txBody>
      </p:sp>
    </p:spTree>
    <p:extLst>
      <p:ext uri="{BB962C8B-B14F-4D97-AF65-F5344CB8AC3E}">
        <p14:creationId xmlns:p14="http://schemas.microsoft.com/office/powerpoint/2010/main" val="198759956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BA271A07-9ADD-E134-607C-E215CCD83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274974"/>
            <a:ext cx="8963025" cy="4593551"/>
          </a:xfrm>
          <a:prstGeom prst="rect">
            <a:avLst/>
          </a:prstGeom>
          <a:noFill/>
        </p:spPr>
      </p:pic>
      <p:sp>
        <p:nvSpPr>
          <p:cNvPr id="5" name="Espaço Reservado para Número de Slide 4" hidden="1">
            <a:extLst>
              <a:ext uri="{FF2B5EF4-FFF2-40B4-BE49-F238E27FC236}">
                <a16:creationId xmlns:a16="http://schemas.microsoft.com/office/drawing/2014/main" id="{0529E3DB-FDF7-E391-4129-90EE80B7D16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6F15528-21DE-4FAA-801E-634DDDAF4B2B}" type="slidenum">
              <a:rPr lang="pt-BR" smtClean="0"/>
              <a:pPr>
                <a:spcAft>
                  <a:spcPts val="600"/>
                </a:spcAft>
              </a:pPr>
              <a:t>109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9356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27C61FC-DC13-AE10-919E-5614054B0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034" y="3470400"/>
            <a:ext cx="5835591" cy="641100"/>
          </a:xfrm>
        </p:spPr>
        <p:txBody>
          <a:bodyPr/>
          <a:lstStyle/>
          <a:p>
            <a:r>
              <a:rPr lang="pt-BR" sz="4800" dirty="0"/>
              <a:t>Gametogênese masculina ou espermatogênese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E4909AF-A449-8DFA-2AA9-A0558B1668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669232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A22D171-0871-1BB4-DECB-26503F8A92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110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866ABF8-4870-7095-0BDB-6FFA4270A66A}"/>
              </a:ext>
            </a:extLst>
          </p:cNvPr>
          <p:cNvSpPr txBox="1"/>
          <p:nvPr/>
        </p:nvSpPr>
        <p:spPr>
          <a:xfrm>
            <a:off x="1102272" y="1140589"/>
            <a:ext cx="693945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Durante a clivagem, os blastômeros</a:t>
            </a:r>
          </a:p>
          <a:p>
            <a:r>
              <a:rPr lang="pt-BR" sz="2000" dirty="0"/>
              <a:t>permanecem envoltos pela zona pelúcida e migram</a:t>
            </a:r>
          </a:p>
          <a:p>
            <a:r>
              <a:rPr lang="pt-BR" sz="2000" dirty="0"/>
              <a:t>através da tuba uterina em direção ao útero.</a:t>
            </a:r>
          </a:p>
          <a:p>
            <a:r>
              <a:rPr lang="pt-BR" sz="2000" dirty="0"/>
              <a:t>Durante a fase de clivagem, ocorre aumento no número de blastômeros sem que haja aumento no volume celular. Antes de cada nova divisão, a célula não recupera o seu volume original, por isso os blastômeros se tornam cada vez menores. Isso ocorre porque as fases G1 e G2 do ciclo celular são muito curtas</a:t>
            </a:r>
          </a:p>
        </p:txBody>
      </p:sp>
    </p:spTree>
    <p:extLst>
      <p:ext uri="{BB962C8B-B14F-4D97-AF65-F5344CB8AC3E}">
        <p14:creationId xmlns:p14="http://schemas.microsoft.com/office/powerpoint/2010/main" val="13901737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633FB07-5EE8-F77C-1048-FC4E6ACF27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111</a:t>
            </a:fld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E3742BA-BD90-8AD8-F246-1F93C88F6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875" y="70333"/>
            <a:ext cx="50140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050" b="1" dirty="0"/>
              <a:t>Desenvolvimento embrionário e implantação do embrião no útero materno.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CF5C3E4-279E-BC24-CD0F-4FD9DF494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6093" y="4335462"/>
            <a:ext cx="53292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000"/>
              <a:t>Imagem: Desenvolvimento embrionário e implantação do embrião no útero materno / Autoria de Ttrue12 / Disponibilizado por Ttrue12 / </a:t>
            </a:r>
            <a:r>
              <a:rPr lang="en-US" altLang="pt-BR" sz="1000"/>
              <a:t> Creative Commons Attribution-Share Alike 3.0 Unported</a:t>
            </a:r>
            <a:endParaRPr lang="pt-BR" altLang="pt-BR" sz="100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DFEA4191-89B9-5D39-D6A1-27C202188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298" y="405372"/>
            <a:ext cx="5477718" cy="393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18357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16937B-19B0-887B-A067-1B5C44D2C3A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25689" y="874712"/>
            <a:ext cx="7213600" cy="3394075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pt-BR" altLang="pt-BR" sz="1800" dirty="0"/>
              <a:t>Processo de </a:t>
            </a:r>
            <a:r>
              <a:rPr lang="pt-BR" altLang="pt-BR" sz="1800" b="1" dirty="0"/>
              <a:t>Migração</a:t>
            </a:r>
            <a:r>
              <a:rPr lang="pt-BR" altLang="pt-BR" sz="1800" dirty="0"/>
              <a:t> dos Blastômeros  para periferia celular, decorrentes da entrada do </a:t>
            </a:r>
            <a:r>
              <a:rPr lang="pt-BR" altLang="pt-BR" sz="1800" b="1" dirty="0">
                <a:solidFill>
                  <a:srgbClr val="C00000"/>
                </a:solidFill>
              </a:rPr>
              <a:t>líquido intrauterino.</a:t>
            </a:r>
          </a:p>
          <a:p>
            <a:pPr algn="just">
              <a:lnSpc>
                <a:spcPct val="150000"/>
              </a:lnSpc>
            </a:pPr>
            <a:endParaRPr lang="pt-BR" altLang="pt-BR" sz="1800" dirty="0"/>
          </a:p>
          <a:p>
            <a:pPr algn="just">
              <a:lnSpc>
                <a:spcPct val="150000"/>
              </a:lnSpc>
            </a:pPr>
            <a:r>
              <a:rPr lang="pt-BR" altLang="pt-BR" sz="1800" dirty="0"/>
              <a:t>Nessa fase, formam-se duas camadas: a mais externa é chamada de</a:t>
            </a:r>
            <a:r>
              <a:rPr lang="pt-BR" altLang="pt-BR" sz="2100" b="1" dirty="0">
                <a:solidFill>
                  <a:srgbClr val="C00000"/>
                </a:solidFill>
              </a:rPr>
              <a:t> </a:t>
            </a:r>
            <a:r>
              <a:rPr lang="pt-BR" altLang="pt-BR" sz="1800" b="1" dirty="0">
                <a:solidFill>
                  <a:srgbClr val="C00000"/>
                </a:solidFill>
              </a:rPr>
              <a:t>Trofoblasto</a:t>
            </a:r>
            <a:r>
              <a:rPr lang="pt-BR" altLang="pt-BR" sz="2100" b="1" dirty="0">
                <a:solidFill>
                  <a:srgbClr val="C00000"/>
                </a:solidFill>
              </a:rPr>
              <a:t> </a:t>
            </a:r>
            <a:r>
              <a:rPr lang="pt-BR" altLang="pt-BR" sz="1800" dirty="0"/>
              <a:t>&gt; que mais tarde irá dar origem à </a:t>
            </a:r>
            <a:r>
              <a:rPr lang="pt-BR" altLang="pt-BR" sz="1800" b="1" dirty="0">
                <a:solidFill>
                  <a:srgbClr val="C00000"/>
                </a:solidFill>
              </a:rPr>
              <a:t>placenta</a:t>
            </a:r>
            <a:r>
              <a:rPr lang="pt-BR" altLang="pt-BR" sz="1800" dirty="0"/>
              <a:t> (nos mamíferos placentários) </a:t>
            </a:r>
          </a:p>
        </p:txBody>
      </p:sp>
      <p:sp>
        <p:nvSpPr>
          <p:cNvPr id="19459" name="Título 1">
            <a:extLst>
              <a:ext uri="{FF2B5EF4-FFF2-40B4-BE49-F238E27FC236}">
                <a16:creationId xmlns:a16="http://schemas.microsoft.com/office/drawing/2014/main" id="{2E1F4200-2069-0C6E-D5BA-8388270C95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85900" y="0"/>
            <a:ext cx="6172200" cy="857250"/>
          </a:xfrm>
        </p:spPr>
        <p:txBody>
          <a:bodyPr/>
          <a:lstStyle/>
          <a:p>
            <a:r>
              <a:rPr lang="pt-BR" altLang="pt-BR" sz="3200" b="1" dirty="0">
                <a:solidFill>
                  <a:schemeClr val="accent6"/>
                </a:solidFill>
              </a:rPr>
              <a:t>Blastocisto</a:t>
            </a:r>
          </a:p>
        </p:txBody>
      </p:sp>
    </p:spTree>
    <p:extLst>
      <p:ext uri="{BB962C8B-B14F-4D97-AF65-F5344CB8AC3E}">
        <p14:creationId xmlns:p14="http://schemas.microsoft.com/office/powerpoint/2010/main" val="87054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>
            <a:extLst>
              <a:ext uri="{FF2B5EF4-FFF2-40B4-BE49-F238E27FC236}">
                <a16:creationId xmlns:a16="http://schemas.microsoft.com/office/drawing/2014/main" id="{E41D89F7-5D8C-25B3-3024-1C3392B211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5734" y="1714500"/>
            <a:ext cx="2762250" cy="857250"/>
          </a:xfrm>
        </p:spPr>
        <p:txBody>
          <a:bodyPr/>
          <a:lstStyle/>
          <a:p>
            <a:r>
              <a:rPr lang="pt-BR" altLang="pt-BR" sz="3000" b="1" dirty="0">
                <a:solidFill>
                  <a:schemeClr val="tx2"/>
                </a:solidFill>
              </a:rPr>
              <a:t>Formação do Blastocisto</a:t>
            </a:r>
          </a:p>
        </p:txBody>
      </p:sp>
      <p:sp>
        <p:nvSpPr>
          <p:cNvPr id="20483" name="CaixaDeTexto 3">
            <a:extLst>
              <a:ext uri="{FF2B5EF4-FFF2-40B4-BE49-F238E27FC236}">
                <a16:creationId xmlns:a16="http://schemas.microsoft.com/office/drawing/2014/main" id="{5344AB0A-3D01-1321-FDC0-800864FE0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541" y="86916"/>
            <a:ext cx="37802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b="1">
                <a:solidFill>
                  <a:schemeClr val="bg1"/>
                </a:solidFill>
              </a:rPr>
              <a:t>Ciências da Natureza e suas Tecnologias</a:t>
            </a:r>
            <a:endParaRPr lang="pt-BR" altLang="pt-BR" sz="1200" b="1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pt-BR" altLang="pt-BR" sz="1200" b="1">
                <a:solidFill>
                  <a:schemeClr val="bg1"/>
                </a:solidFill>
                <a:latin typeface="Calibri" panose="020F0502020204030204" pitchFamily="34" charset="0"/>
              </a:rPr>
              <a:t>Ensino Médio, 2ªSérie</a:t>
            </a:r>
          </a:p>
        </p:txBody>
      </p:sp>
      <p:pic>
        <p:nvPicPr>
          <p:cNvPr id="20484" name="Picture 5">
            <a:extLst>
              <a:ext uri="{FF2B5EF4-FFF2-40B4-BE49-F238E27FC236}">
                <a16:creationId xmlns:a16="http://schemas.microsoft.com/office/drawing/2014/main" id="{79CD7B55-76F6-1D0B-508D-44816CD06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984" y="0"/>
            <a:ext cx="4235390" cy="515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tângulo 6">
            <a:extLst>
              <a:ext uri="{FF2B5EF4-FFF2-40B4-BE49-F238E27FC236}">
                <a16:creationId xmlns:a16="http://schemas.microsoft.com/office/drawing/2014/main" id="{442D2531-7A12-72D0-80B7-3D487FD1280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028135" y="3156057"/>
            <a:ext cx="34290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750">
                <a:solidFill>
                  <a:srgbClr val="000000"/>
                </a:solidFill>
              </a:rPr>
              <a:t>Imagem: SEE-PE, redesenhado a partir de imagem de Autor Desconhecido.</a:t>
            </a:r>
            <a:endParaRPr lang="pt-BR" altLang="pt-BR" sz="750"/>
          </a:p>
        </p:txBody>
      </p:sp>
    </p:spTree>
    <p:extLst>
      <p:ext uri="{BB962C8B-B14F-4D97-AF65-F5344CB8AC3E}">
        <p14:creationId xmlns:p14="http://schemas.microsoft.com/office/powerpoint/2010/main" val="395453392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FBDE9CA-7F54-309D-D314-5343551DE6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114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05FE452-3802-03E0-401D-0644040FD655}"/>
              </a:ext>
            </a:extLst>
          </p:cNvPr>
          <p:cNvSpPr txBox="1"/>
          <p:nvPr/>
        </p:nvSpPr>
        <p:spPr>
          <a:xfrm>
            <a:off x="4806900" y="1528184"/>
            <a:ext cx="29917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Após a formação do blastocisto, ocorre a sua liberação do interior da zona pelúcida, num evento denominado </a:t>
            </a:r>
            <a:r>
              <a:rPr lang="pt-BR" sz="1800" dirty="0">
                <a:solidFill>
                  <a:schemeClr val="accent6"/>
                </a:solidFill>
              </a:rPr>
              <a:t>eclosão do blastocisto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76A8AE4-F2EA-F667-7B92-D98CCB915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36" y="618500"/>
            <a:ext cx="3571264" cy="357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0481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C7F459E-0DBD-9CCF-702B-742E061119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115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E222177-8340-550C-0E9B-345461BA6C00}"/>
              </a:ext>
            </a:extLst>
          </p:cNvPr>
          <p:cNvSpPr txBox="1"/>
          <p:nvPr/>
        </p:nvSpPr>
        <p:spPr>
          <a:xfrm>
            <a:off x="945931" y="424347"/>
            <a:ext cx="819806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Contudo, com a formação do blastocisto, as células se achatam e</a:t>
            </a:r>
          </a:p>
          <a:p>
            <a:r>
              <a:rPr lang="pt-BR" sz="1800" dirty="0"/>
              <a:t>aumentam a sua superfície de contato com as células vizinhas e</a:t>
            </a:r>
          </a:p>
          <a:p>
            <a:r>
              <a:rPr lang="pt-BR" sz="1800" dirty="0"/>
              <a:t>estabelecem a formação de </a:t>
            </a:r>
            <a:r>
              <a:rPr lang="pt-BR" sz="1800" dirty="0" err="1"/>
              <a:t>microvilos</a:t>
            </a:r>
            <a:r>
              <a:rPr lang="pt-BR" sz="1800" dirty="0"/>
              <a:t> e de junções intercelulares</a:t>
            </a:r>
          </a:p>
          <a:p>
            <a:r>
              <a:rPr lang="pt-BR" sz="1800" dirty="0"/>
              <a:t>que mantêm forte adesão entre as células.</a:t>
            </a:r>
          </a:p>
          <a:p>
            <a:r>
              <a:rPr lang="pt-BR" sz="1800" dirty="0"/>
              <a:t>Dentre os tipos de junções, temos:</a:t>
            </a:r>
          </a:p>
          <a:p>
            <a:endParaRPr lang="pt-BR" sz="1800" dirty="0"/>
          </a:p>
          <a:p>
            <a:r>
              <a:rPr lang="pt-BR" sz="1800" dirty="0"/>
              <a:t>1. as junções comunicantes, que começam a se formar no estágio</a:t>
            </a:r>
          </a:p>
          <a:p>
            <a:r>
              <a:rPr lang="pt-BR" sz="1800" dirty="0"/>
              <a:t>de 4 blastômeros e permitem a passagem de pequenas moléculas</a:t>
            </a:r>
          </a:p>
          <a:p>
            <a:r>
              <a:rPr lang="pt-BR" sz="1800" dirty="0"/>
              <a:t>entre as células;</a:t>
            </a:r>
          </a:p>
          <a:p>
            <a:r>
              <a:rPr lang="pt-BR" sz="1800" dirty="0"/>
              <a:t>2. </a:t>
            </a:r>
            <a:r>
              <a:rPr lang="pt-BR" sz="1800" dirty="0" err="1"/>
              <a:t>zônulas</a:t>
            </a:r>
            <a:r>
              <a:rPr lang="pt-BR" sz="1800" dirty="0"/>
              <a:t> de adesão, que começam a se formar a partir do estágio</a:t>
            </a:r>
          </a:p>
          <a:p>
            <a:r>
              <a:rPr lang="pt-BR" sz="1800" dirty="0"/>
              <a:t>de 8 blastômeros;</a:t>
            </a:r>
          </a:p>
          <a:p>
            <a:r>
              <a:rPr lang="pt-BR" sz="1800" dirty="0"/>
              <a:t>3. zonas de oclusão, que dependem da presença de </a:t>
            </a:r>
            <a:r>
              <a:rPr lang="pt-BR" sz="1800" dirty="0" err="1"/>
              <a:t>caderinas</a:t>
            </a:r>
            <a:r>
              <a:rPr lang="pt-BR" sz="1800" dirty="0"/>
              <a:t> e</a:t>
            </a:r>
          </a:p>
          <a:p>
            <a:r>
              <a:rPr lang="pt-BR" sz="1800" dirty="0"/>
              <a:t>começam a se formar a partir de 16 blastômeros</a:t>
            </a:r>
          </a:p>
          <a:p>
            <a:r>
              <a:rPr lang="pt-BR" sz="1800" dirty="0"/>
              <a:t>4. desmossomos, os quais começam a se formar a partir de 32 a 64</a:t>
            </a:r>
          </a:p>
          <a:p>
            <a:r>
              <a:rPr lang="pt-BR" sz="1800" dirty="0"/>
              <a:t>blastômeros</a:t>
            </a:r>
          </a:p>
        </p:txBody>
      </p:sp>
    </p:spTree>
    <p:extLst>
      <p:ext uri="{BB962C8B-B14F-4D97-AF65-F5344CB8AC3E}">
        <p14:creationId xmlns:p14="http://schemas.microsoft.com/office/powerpoint/2010/main" val="172969085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3CA006B9-0564-8C8B-6B35-9BFCAD39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910" y="50800"/>
            <a:ext cx="6020180" cy="5041900"/>
          </a:xfrm>
          <a:prstGeom prst="rect">
            <a:avLst/>
          </a:prstGeom>
          <a:noFill/>
        </p:spPr>
      </p:pic>
      <p:sp>
        <p:nvSpPr>
          <p:cNvPr id="2" name="Espaço Reservado para Número de Slide 1" hidden="1">
            <a:extLst>
              <a:ext uri="{FF2B5EF4-FFF2-40B4-BE49-F238E27FC236}">
                <a16:creationId xmlns:a16="http://schemas.microsoft.com/office/drawing/2014/main" id="{24FFC4A1-4846-954D-F2A9-84242BF8D71A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4337100" y="4751625"/>
            <a:ext cx="469800" cy="3915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600"/>
                </a:spcAft>
                <a:buNone/>
              </a:pPr>
              <a:t>116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39326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D2F2777-8442-49B2-D6CA-B2282EB21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228" y="50800"/>
            <a:ext cx="6835544" cy="5041900"/>
          </a:xfrm>
          <a:prstGeom prst="rect">
            <a:avLst/>
          </a:prstGeom>
          <a:noFill/>
        </p:spPr>
      </p:pic>
      <p:sp>
        <p:nvSpPr>
          <p:cNvPr id="5" name="Espaço Reservado para Número de Slide 4" hidden="1">
            <a:extLst>
              <a:ext uri="{FF2B5EF4-FFF2-40B4-BE49-F238E27FC236}">
                <a16:creationId xmlns:a16="http://schemas.microsoft.com/office/drawing/2014/main" id="{E70537D5-9A83-4A03-34C6-6417C441BE5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6F15528-21DE-4FAA-801E-634DDDAF4B2B}" type="slidenum">
              <a:rPr lang="pt-BR" smtClean="0"/>
              <a:pPr>
                <a:spcAft>
                  <a:spcPts val="600"/>
                </a:spcAft>
              </a:pPr>
              <a:t>117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668517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C0EA03E-E064-226C-3170-53E3A90C8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612109"/>
            <a:ext cx="8963025" cy="3919281"/>
          </a:xfrm>
          <a:prstGeom prst="rect">
            <a:avLst/>
          </a:prstGeom>
          <a:noFill/>
        </p:spPr>
      </p:pic>
      <p:sp>
        <p:nvSpPr>
          <p:cNvPr id="5" name="Espaço Reservado para Número de Slide 4" hidden="1">
            <a:extLst>
              <a:ext uri="{FF2B5EF4-FFF2-40B4-BE49-F238E27FC236}">
                <a16:creationId xmlns:a16="http://schemas.microsoft.com/office/drawing/2014/main" id="{BCAC57AC-9792-AD50-D80F-2BBAD48D72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6F15528-21DE-4FAA-801E-634DDDAF4B2B}" type="slidenum">
              <a:rPr lang="pt-BR" smtClean="0"/>
              <a:pPr>
                <a:spcAft>
                  <a:spcPts val="600"/>
                </a:spcAft>
              </a:pPr>
              <a:t>118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45864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07D448E-4D55-A53D-0D12-F0980EA48A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119</a:t>
            </a:fld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20F2231-56F5-1FD3-09F1-E438756A6DA3}"/>
              </a:ext>
            </a:extLst>
          </p:cNvPr>
          <p:cNvSpPr txBox="1"/>
          <p:nvPr/>
        </p:nvSpPr>
        <p:spPr>
          <a:xfrm>
            <a:off x="1475389" y="680893"/>
            <a:ext cx="61932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i="0" u="none" strike="noStrike" baseline="0" dirty="0">
                <a:solidFill>
                  <a:schemeClr val="accent6"/>
                </a:solidFill>
                <a:latin typeface="MyriadPro-SemiboldSemiCn"/>
              </a:rPr>
              <a:t>Diferenciação do trofoblasto e implantação</a:t>
            </a:r>
            <a:endParaRPr lang="pt-BR" sz="2400" b="1" dirty="0">
              <a:solidFill>
                <a:schemeClr val="accent6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6194733-201D-4147-8CEB-AC54F188A5DE}"/>
              </a:ext>
            </a:extLst>
          </p:cNvPr>
          <p:cNvSpPr txBox="1"/>
          <p:nvPr/>
        </p:nvSpPr>
        <p:spPr>
          <a:xfrm>
            <a:off x="1233919" y="1285098"/>
            <a:ext cx="692894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O blastocisto, livre da zona pelúcida, inicia o processo de implantação no endométrio, durante a 2ª semana do desenvolvimento.</a:t>
            </a:r>
          </a:p>
          <a:p>
            <a:pPr algn="just"/>
            <a:r>
              <a:rPr lang="pt-BR" sz="2000" dirty="0"/>
              <a:t>O blastocisto faz contato com o endométrio pela região do polo embrionário, que corresponde à região onde está localizado o </a:t>
            </a:r>
            <a:r>
              <a:rPr lang="pt-BR" sz="2000" dirty="0" err="1"/>
              <a:t>embrioblasto</a:t>
            </a:r>
            <a:r>
              <a:rPr lang="pt-BR" sz="2000" dirty="0"/>
              <a:t>. As células do trofoblasto proliferam em direção ao endométrio e se diferenciam em citotrofoblasto e </a:t>
            </a:r>
            <a:r>
              <a:rPr lang="pt-BR" sz="2000" dirty="0" err="1"/>
              <a:t>sinciciotrofoblasto</a:t>
            </a:r>
            <a:r>
              <a:rPr lang="pt-BR" sz="2000" dirty="0"/>
              <a:t>,</a:t>
            </a:r>
          </a:p>
          <a:p>
            <a:pPr algn="just"/>
            <a:r>
              <a:rPr lang="pt-BR" sz="2000" dirty="0"/>
              <a:t>e iniciam a invasão entre as células endometriais</a:t>
            </a:r>
          </a:p>
        </p:txBody>
      </p:sp>
    </p:spTree>
    <p:extLst>
      <p:ext uri="{BB962C8B-B14F-4D97-AF65-F5344CB8AC3E}">
        <p14:creationId xmlns:p14="http://schemas.microsoft.com/office/powerpoint/2010/main" val="2613853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C23E5DE-BCD6-74D5-EC2E-7B02C4087B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12</a:t>
            </a:fld>
            <a:endParaRPr lang="pt-BR"/>
          </a:p>
        </p:txBody>
      </p:sp>
      <p:pic>
        <p:nvPicPr>
          <p:cNvPr id="1026" name="Picture 2" descr="Anatomia dos testículos">
            <a:extLst>
              <a:ext uri="{FF2B5EF4-FFF2-40B4-BE49-F238E27FC236}">
                <a16:creationId xmlns:a16="http://schemas.microsoft.com/office/drawing/2014/main" id="{DA61C20E-1B01-EDF9-491B-31D5090E3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13" y="327377"/>
            <a:ext cx="7115140" cy="399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49031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6A8B30C-BBD3-3F45-D1CA-28DA7FA06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754628"/>
            <a:ext cx="8963025" cy="3634244"/>
          </a:xfrm>
          <a:prstGeom prst="rect">
            <a:avLst/>
          </a:prstGeom>
          <a:noFill/>
        </p:spPr>
      </p:pic>
      <p:sp>
        <p:nvSpPr>
          <p:cNvPr id="2" name="Espaço Reservado para Número de Slide 1" hidden="1">
            <a:extLst>
              <a:ext uri="{FF2B5EF4-FFF2-40B4-BE49-F238E27FC236}">
                <a16:creationId xmlns:a16="http://schemas.microsoft.com/office/drawing/2014/main" id="{42394627-0727-3994-A4D9-9350EE09BF41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4337100" y="4751625"/>
            <a:ext cx="469800" cy="3915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600"/>
                </a:spcAft>
                <a:buNone/>
              </a:pPr>
              <a:t>120</a:t>
            </a:fld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11A7B59-9402-C6F9-C8D8-98768857FE0D}"/>
              </a:ext>
            </a:extLst>
          </p:cNvPr>
          <p:cNvSpPr txBox="1"/>
          <p:nvPr/>
        </p:nvSpPr>
        <p:spPr>
          <a:xfrm>
            <a:off x="6936828" y="1576552"/>
            <a:ext cx="1713186" cy="73866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Reconhecimento materno da gestação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29177641-EE39-F7F1-0E20-69ED87475907}"/>
              </a:ext>
            </a:extLst>
          </p:cNvPr>
          <p:cNvSpPr/>
          <p:nvPr/>
        </p:nvSpPr>
        <p:spPr>
          <a:xfrm>
            <a:off x="5486400" y="1849821"/>
            <a:ext cx="1450428" cy="1219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080239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75C1F2F-78B4-1BDC-AC28-2712A26E5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547841"/>
            <a:ext cx="8963025" cy="4047817"/>
          </a:xfrm>
          <a:prstGeom prst="rect">
            <a:avLst/>
          </a:prstGeom>
          <a:noFill/>
        </p:spPr>
      </p:pic>
      <p:sp>
        <p:nvSpPr>
          <p:cNvPr id="5" name="Espaço Reservado para Número de Slide 4" hidden="1">
            <a:extLst>
              <a:ext uri="{FF2B5EF4-FFF2-40B4-BE49-F238E27FC236}">
                <a16:creationId xmlns:a16="http://schemas.microsoft.com/office/drawing/2014/main" id="{5C064906-979D-7703-3F87-5625EFA2D50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6F15528-21DE-4FAA-801E-634DDDAF4B2B}" type="slidenum">
              <a:rPr lang="pt-BR" smtClean="0"/>
              <a:pPr>
                <a:spcAft>
                  <a:spcPts val="600"/>
                </a:spcAft>
              </a:pPr>
              <a:t>121</a:t>
            </a:fld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DB5B7E2E-E865-5793-4F05-F8E6109EAB8B}"/>
              </a:ext>
            </a:extLst>
          </p:cNvPr>
          <p:cNvSpPr/>
          <p:nvPr/>
        </p:nvSpPr>
        <p:spPr>
          <a:xfrm>
            <a:off x="462456" y="3573517"/>
            <a:ext cx="1334813" cy="11167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18084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E81D08B-D379-F47C-DFE6-DDD75FAF25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122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13F88DC-D40C-A1C9-AF08-6FBB1F1D8042}"/>
              </a:ext>
            </a:extLst>
          </p:cNvPr>
          <p:cNvSpPr txBox="1"/>
          <p:nvPr/>
        </p:nvSpPr>
        <p:spPr>
          <a:xfrm>
            <a:off x="1143001" y="586591"/>
            <a:ext cx="703404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800" b="0" i="0" u="none" strike="noStrike" baseline="0" dirty="0">
                <a:latin typeface="MinionPro-Regular"/>
              </a:rPr>
              <a:t>Na medida em que ocorre a implantação, o citotrofoblasto e o </a:t>
            </a:r>
            <a:r>
              <a:rPr lang="pt-BR" sz="2800" b="0" i="0" u="none" strike="noStrike" baseline="0" dirty="0" err="1">
                <a:latin typeface="MinionPro-Regular"/>
              </a:rPr>
              <a:t>sinciciotrofoblasto</a:t>
            </a:r>
            <a:r>
              <a:rPr lang="pt-BR" sz="2800" b="0" i="0" u="none" strike="noStrike" baseline="0" dirty="0">
                <a:latin typeface="MinionPro-Regular"/>
              </a:rPr>
              <a:t>, vão se diferenciando por toda a extensão do Blastocisto. As células do trofoblasto prolifera </a:t>
            </a:r>
          </a:p>
          <a:p>
            <a:pPr algn="l"/>
            <a:r>
              <a:rPr lang="pt-BR" sz="2800" b="0" i="0" u="none" strike="noStrike" baseline="0" dirty="0">
                <a:latin typeface="MinionPro-Regular"/>
              </a:rPr>
              <a:t>ainda em direção ao interior do blastocisto, originando um conjunto de células frouxamente arranjadas, que constitui o </a:t>
            </a:r>
            <a:r>
              <a:rPr lang="pt-BR" sz="2800" b="1" i="0" u="none" strike="noStrike" baseline="0" dirty="0">
                <a:latin typeface="MinionPro-Bold"/>
              </a:rPr>
              <a:t>mesoderma extraembrionário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78199056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6B69FC1-F176-F00D-1179-56DEF676D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925391"/>
            <a:ext cx="8963025" cy="3292717"/>
          </a:xfrm>
          <a:prstGeom prst="rect">
            <a:avLst/>
          </a:prstGeom>
          <a:noFill/>
        </p:spPr>
      </p:pic>
      <p:sp>
        <p:nvSpPr>
          <p:cNvPr id="5" name="Espaço Reservado para Número de Slide 4" hidden="1">
            <a:extLst>
              <a:ext uri="{FF2B5EF4-FFF2-40B4-BE49-F238E27FC236}">
                <a16:creationId xmlns:a16="http://schemas.microsoft.com/office/drawing/2014/main" id="{5C064906-979D-7703-3F87-5625EFA2D50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6F15528-21DE-4FAA-801E-634DDDAF4B2B}" type="slidenum">
              <a:rPr lang="pt-BR" smtClean="0"/>
              <a:pPr>
                <a:spcAft>
                  <a:spcPts val="600"/>
                </a:spcAft>
              </a:pPr>
              <a:t>123</a:t>
            </a:fld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CBD374B2-400F-FABC-28E6-2669B4692D3E}"/>
              </a:ext>
            </a:extLst>
          </p:cNvPr>
          <p:cNvSpPr/>
          <p:nvPr/>
        </p:nvSpPr>
        <p:spPr>
          <a:xfrm>
            <a:off x="90487" y="3492894"/>
            <a:ext cx="641131" cy="7252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08A7317-7A09-5C08-FD0C-554E6E28B8F4}"/>
              </a:ext>
            </a:extLst>
          </p:cNvPr>
          <p:cNvSpPr/>
          <p:nvPr/>
        </p:nvSpPr>
        <p:spPr>
          <a:xfrm>
            <a:off x="4929352" y="3576154"/>
            <a:ext cx="641131" cy="7252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254125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Conteúdo 2">
            <a:extLst>
              <a:ext uri="{FF2B5EF4-FFF2-40B4-BE49-F238E27FC236}">
                <a16:creationId xmlns:a16="http://schemas.microsoft.com/office/drawing/2014/main" id="{4E9BFC01-179F-9411-3DB6-95E4864F78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12799" y="944166"/>
            <a:ext cx="7258756" cy="3394075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pt-BR" altLang="pt-BR" sz="2100" dirty="0"/>
              <a:t>Tanto o teste realizado em laboratórios quanto aqueles realizados em casa, com produtos descartáveis, têm o mesmo objetivo que é detectar o HCG </a:t>
            </a:r>
            <a:r>
              <a:rPr lang="pt-BR" altLang="pt-BR" sz="2100" b="1" dirty="0">
                <a:solidFill>
                  <a:srgbClr val="C00000"/>
                </a:solidFill>
              </a:rPr>
              <a:t>(Hormônio da </a:t>
            </a:r>
            <a:r>
              <a:rPr lang="pt-BR" altLang="pt-BR" sz="2100" b="1" dirty="0" err="1">
                <a:solidFill>
                  <a:srgbClr val="C00000"/>
                </a:solidFill>
              </a:rPr>
              <a:t>gonodotrofina</a:t>
            </a:r>
            <a:r>
              <a:rPr lang="pt-BR" altLang="pt-BR" sz="2100" b="1" dirty="0">
                <a:solidFill>
                  <a:srgbClr val="C00000"/>
                </a:solidFill>
              </a:rPr>
              <a:t> coriônica)</a:t>
            </a:r>
            <a:r>
              <a:rPr lang="pt-BR" altLang="pt-BR" sz="2100" b="1" dirty="0"/>
              <a:t>,</a:t>
            </a:r>
            <a:r>
              <a:rPr lang="pt-BR" altLang="pt-BR" sz="2100" b="1" dirty="0">
                <a:solidFill>
                  <a:srgbClr val="C00000"/>
                </a:solidFill>
              </a:rPr>
              <a:t> </a:t>
            </a:r>
            <a:r>
              <a:rPr lang="pt-BR" altLang="pt-BR" sz="2100" dirty="0"/>
              <a:t>produzido pelo </a:t>
            </a:r>
            <a:r>
              <a:rPr lang="pt-BR" altLang="pt-BR" sz="2100" dirty="0" err="1"/>
              <a:t>sinciciotrofoblasto</a:t>
            </a:r>
            <a:r>
              <a:rPr lang="pt-BR" altLang="pt-BR" sz="2100" dirty="0"/>
              <a:t>.</a:t>
            </a:r>
          </a:p>
          <a:p>
            <a:pPr algn="just">
              <a:lnSpc>
                <a:spcPct val="150000"/>
              </a:lnSpc>
            </a:pPr>
            <a:endParaRPr lang="pt-BR" altLang="pt-BR" sz="2100" dirty="0"/>
          </a:p>
        </p:txBody>
      </p:sp>
      <p:sp>
        <p:nvSpPr>
          <p:cNvPr id="22531" name="Título 1">
            <a:extLst>
              <a:ext uri="{FF2B5EF4-FFF2-40B4-BE49-F238E27FC236}">
                <a16:creationId xmlns:a16="http://schemas.microsoft.com/office/drawing/2014/main" id="{5EDBA468-53B8-89CA-FDC4-3CAA83581C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85900" y="-72308"/>
            <a:ext cx="6172200" cy="857250"/>
          </a:xfrm>
        </p:spPr>
        <p:txBody>
          <a:bodyPr/>
          <a:lstStyle/>
          <a:p>
            <a:r>
              <a:rPr lang="pt-BR" altLang="pt-BR" sz="3000" b="1" dirty="0">
                <a:solidFill>
                  <a:schemeClr val="tx2"/>
                </a:solidFill>
              </a:rPr>
              <a:t>Teste de Gravidez </a:t>
            </a:r>
          </a:p>
        </p:txBody>
      </p:sp>
    </p:spTree>
    <p:extLst>
      <p:ext uri="{BB962C8B-B14F-4D97-AF65-F5344CB8AC3E}">
        <p14:creationId xmlns:p14="http://schemas.microsoft.com/office/powerpoint/2010/main" val="319464358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nidacaoARRANJADA">
            <a:extLst>
              <a:ext uri="{FF2B5EF4-FFF2-40B4-BE49-F238E27FC236}">
                <a16:creationId xmlns:a16="http://schemas.microsoft.com/office/drawing/2014/main" id="{FF313AA3-D4B4-FA55-0697-AAB116937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935" y="627460"/>
            <a:ext cx="4536281" cy="451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9">
            <a:extLst>
              <a:ext uri="{FF2B5EF4-FFF2-40B4-BE49-F238E27FC236}">
                <a16:creationId xmlns:a16="http://schemas.microsoft.com/office/drawing/2014/main" id="{8F1AEED7-6377-69C8-AFAE-4E5A5FE6B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150" y="627460"/>
            <a:ext cx="189071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pt-BR" sz="1350" b="1">
                <a:solidFill>
                  <a:srgbClr val="000099"/>
                </a:solidFill>
                <a:latin typeface="Comic Sans MS" panose="030F0702030302020204" pitchFamily="66" charset="0"/>
              </a:rPr>
              <a:t>Trompa de falópio</a:t>
            </a:r>
          </a:p>
        </p:txBody>
      </p:sp>
      <p:sp>
        <p:nvSpPr>
          <p:cNvPr id="12293" name="Text Box 11">
            <a:extLst>
              <a:ext uri="{FF2B5EF4-FFF2-40B4-BE49-F238E27FC236}">
                <a16:creationId xmlns:a16="http://schemas.microsoft.com/office/drawing/2014/main" id="{D3842795-CAE0-12E9-F3AA-2832842F8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410" y="1653778"/>
            <a:ext cx="129659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pt-BR" sz="1350" b="1">
                <a:solidFill>
                  <a:srgbClr val="000099"/>
                </a:solidFill>
                <a:latin typeface="Comic Sans MS" panose="030F0702030302020204" pitchFamily="66" charset="0"/>
              </a:rPr>
              <a:t>Implantação</a:t>
            </a:r>
          </a:p>
        </p:txBody>
      </p:sp>
      <p:sp>
        <p:nvSpPr>
          <p:cNvPr id="12294" name="Text Box 12">
            <a:extLst>
              <a:ext uri="{FF2B5EF4-FFF2-40B4-BE49-F238E27FC236}">
                <a16:creationId xmlns:a16="http://schemas.microsoft.com/office/drawing/2014/main" id="{7174CC73-91D9-902C-4DCF-FEFA94E52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123" y="1815703"/>
            <a:ext cx="118824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pt-BR" sz="1350" b="1">
                <a:solidFill>
                  <a:srgbClr val="000099"/>
                </a:solidFill>
                <a:latin typeface="Comic Sans MS" panose="030F0702030302020204" pitchFamily="66" charset="0"/>
              </a:rPr>
              <a:t>Endométrio</a:t>
            </a:r>
          </a:p>
        </p:txBody>
      </p:sp>
      <p:sp>
        <p:nvSpPr>
          <p:cNvPr id="12295" name="Line 14">
            <a:extLst>
              <a:ext uri="{FF2B5EF4-FFF2-40B4-BE49-F238E27FC236}">
                <a16:creationId xmlns:a16="http://schemas.microsoft.com/office/drawing/2014/main" id="{76CFDBF4-9F39-8E87-96ED-87270C612E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06666" y="951310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050"/>
          </a:p>
        </p:txBody>
      </p:sp>
      <p:sp>
        <p:nvSpPr>
          <p:cNvPr id="12296" name="Text Box 16">
            <a:extLst>
              <a:ext uri="{FF2B5EF4-FFF2-40B4-BE49-F238E27FC236}">
                <a16:creationId xmlns:a16="http://schemas.microsoft.com/office/drawing/2014/main" id="{19FD93DF-0B9F-6EB3-C253-FE62B727C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166" y="844153"/>
            <a:ext cx="118824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pt-BR" sz="1350" b="1">
                <a:solidFill>
                  <a:srgbClr val="000099"/>
                </a:solidFill>
                <a:latin typeface="Comic Sans MS" panose="030F0702030302020204" pitchFamily="66" charset="0"/>
              </a:rPr>
              <a:t>Fecundação</a:t>
            </a:r>
          </a:p>
        </p:txBody>
      </p:sp>
      <p:sp>
        <p:nvSpPr>
          <p:cNvPr id="12297" name="Text Box 18">
            <a:extLst>
              <a:ext uri="{FF2B5EF4-FFF2-40B4-BE49-F238E27FC236}">
                <a16:creationId xmlns:a16="http://schemas.microsoft.com/office/drawing/2014/main" id="{30A6BE04-9694-9F1E-945C-71ABFEC37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031206"/>
            <a:ext cx="129659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pt-BR" sz="1350" b="1">
                <a:solidFill>
                  <a:srgbClr val="000099"/>
                </a:solidFill>
                <a:latin typeface="Comic Sans MS" panose="030F0702030302020204" pitchFamily="66" charset="0"/>
              </a:rPr>
              <a:t>2º dia</a:t>
            </a:r>
          </a:p>
        </p:txBody>
      </p:sp>
      <p:sp>
        <p:nvSpPr>
          <p:cNvPr id="12298" name="Text Box 19">
            <a:extLst>
              <a:ext uri="{FF2B5EF4-FFF2-40B4-BE49-F238E27FC236}">
                <a16:creationId xmlns:a16="http://schemas.microsoft.com/office/drawing/2014/main" id="{DD93D1FA-F126-6506-FE5C-7880163D5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245769"/>
            <a:ext cx="129659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pt-BR" sz="1350" b="1">
                <a:solidFill>
                  <a:srgbClr val="000099"/>
                </a:solidFill>
                <a:latin typeface="Comic Sans MS" panose="030F0702030302020204" pitchFamily="66" charset="0"/>
              </a:rPr>
              <a:t>5º dia</a:t>
            </a:r>
          </a:p>
        </p:txBody>
      </p:sp>
      <p:sp>
        <p:nvSpPr>
          <p:cNvPr id="12299" name="Text Box 20">
            <a:extLst>
              <a:ext uri="{FF2B5EF4-FFF2-40B4-BE49-F238E27FC236}">
                <a16:creationId xmlns:a16="http://schemas.microsoft.com/office/drawing/2014/main" id="{1E8BAA14-F4A4-A790-F5C0-32923289A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543300"/>
            <a:ext cx="129659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pt-BR" sz="1350" b="1">
                <a:solidFill>
                  <a:srgbClr val="000099"/>
                </a:solidFill>
                <a:latin typeface="Comic Sans MS" panose="030F0702030302020204" pitchFamily="66" charset="0"/>
              </a:rPr>
              <a:t>4º dia</a:t>
            </a:r>
          </a:p>
        </p:txBody>
      </p:sp>
      <p:sp>
        <p:nvSpPr>
          <p:cNvPr id="12300" name="Text Box 21">
            <a:extLst>
              <a:ext uri="{FF2B5EF4-FFF2-40B4-BE49-F238E27FC236}">
                <a16:creationId xmlns:a16="http://schemas.microsoft.com/office/drawing/2014/main" id="{2E8A10E3-4139-3F8C-C24F-27D2A2515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787253"/>
            <a:ext cx="129659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pt-BR" sz="1350" b="1">
                <a:solidFill>
                  <a:srgbClr val="000099"/>
                </a:solidFill>
                <a:latin typeface="Comic Sans MS" panose="030F0702030302020204" pitchFamily="66" charset="0"/>
              </a:rPr>
              <a:t>3º dia</a:t>
            </a:r>
          </a:p>
        </p:txBody>
      </p:sp>
      <p:sp>
        <p:nvSpPr>
          <p:cNvPr id="12301" name="Text Box 22">
            <a:extLst>
              <a:ext uri="{FF2B5EF4-FFF2-40B4-BE49-F238E27FC236}">
                <a16:creationId xmlns:a16="http://schemas.microsoft.com/office/drawing/2014/main" id="{0D4EC988-1921-B4E4-2CF3-41D66F37E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383506"/>
            <a:ext cx="129659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pt-BR" sz="1350" b="1">
                <a:solidFill>
                  <a:srgbClr val="000099"/>
                </a:solidFill>
                <a:latin typeface="Comic Sans MS" panose="030F0702030302020204" pitchFamily="66" charset="0"/>
              </a:rPr>
              <a:t>1º dia</a:t>
            </a:r>
          </a:p>
        </p:txBody>
      </p:sp>
      <p:sp>
        <p:nvSpPr>
          <p:cNvPr id="12302" name="Line 24">
            <a:extLst>
              <a:ext uri="{FF2B5EF4-FFF2-40B4-BE49-F238E27FC236}">
                <a16:creationId xmlns:a16="http://schemas.microsoft.com/office/drawing/2014/main" id="{C5FA6085-2EB1-3EF1-DEB4-C23F584A488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2206" y="4516041"/>
            <a:ext cx="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050"/>
          </a:p>
        </p:txBody>
      </p:sp>
      <p:sp>
        <p:nvSpPr>
          <p:cNvPr id="12303" name="Line 25">
            <a:extLst>
              <a:ext uri="{FF2B5EF4-FFF2-40B4-BE49-F238E27FC236}">
                <a16:creationId xmlns:a16="http://schemas.microsoft.com/office/drawing/2014/main" id="{A2222C64-366D-D996-165D-DA17325E0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6056" y="4300538"/>
            <a:ext cx="485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050"/>
          </a:p>
        </p:txBody>
      </p:sp>
      <p:sp>
        <p:nvSpPr>
          <p:cNvPr id="12304" name="Text Box 27">
            <a:extLst>
              <a:ext uri="{FF2B5EF4-FFF2-40B4-BE49-F238E27FC236}">
                <a16:creationId xmlns:a16="http://schemas.microsoft.com/office/drawing/2014/main" id="{E42E4AC0-1A9E-992B-A0A4-D0A04A8DD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906" y="4083844"/>
            <a:ext cx="12965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PT" altLang="pt-BR" sz="900" b="1">
                <a:solidFill>
                  <a:srgbClr val="000099"/>
                </a:solidFill>
                <a:latin typeface="Comic Sans MS" panose="030F0702030302020204" pitchFamily="66" charset="0"/>
              </a:rPr>
              <a:t>Massa celular interna</a:t>
            </a:r>
            <a:endParaRPr lang="pt-PT" altLang="pt-BR" sz="900"/>
          </a:p>
        </p:txBody>
      </p:sp>
      <p:sp>
        <p:nvSpPr>
          <p:cNvPr id="12305" name="Text Box 28">
            <a:extLst>
              <a:ext uri="{FF2B5EF4-FFF2-40B4-BE49-F238E27FC236}">
                <a16:creationId xmlns:a16="http://schemas.microsoft.com/office/drawing/2014/main" id="{819FC71A-E521-C686-826D-F8EF1E74D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466" y="4891088"/>
            <a:ext cx="232171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PT" altLang="pt-BR" sz="900" b="1">
                <a:solidFill>
                  <a:srgbClr val="000099"/>
                </a:solidFill>
                <a:latin typeface="Comic Sans MS" panose="030F0702030302020204" pitchFamily="66" charset="0"/>
              </a:rPr>
              <a:t>Camada superficial de células</a:t>
            </a:r>
            <a:endParaRPr lang="pt-PT" altLang="pt-BR" sz="900" b="1"/>
          </a:p>
        </p:txBody>
      </p:sp>
      <p:pic>
        <p:nvPicPr>
          <p:cNvPr id="12306" name="Picture 17" descr="nid">
            <a:extLst>
              <a:ext uri="{FF2B5EF4-FFF2-40B4-BE49-F238E27FC236}">
                <a16:creationId xmlns:a16="http://schemas.microsoft.com/office/drawing/2014/main" id="{B2A5E614-135C-1927-C266-CBDFA7BCA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23" y="2571750"/>
            <a:ext cx="2753915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Text Box 29">
            <a:extLst>
              <a:ext uri="{FF2B5EF4-FFF2-40B4-BE49-F238E27FC236}">
                <a16:creationId xmlns:a16="http://schemas.microsoft.com/office/drawing/2014/main" id="{E6ABAC6B-2689-A218-055C-90ED73F76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8423" y="3112294"/>
            <a:ext cx="11644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PT" altLang="pt-BR" sz="1050" b="1" dirty="0">
                <a:solidFill>
                  <a:srgbClr val="000099"/>
                </a:solidFill>
                <a:latin typeface="Comic Sans MS" panose="030F0702030302020204" pitchFamily="66" charset="0"/>
              </a:rPr>
              <a:t>Parede uterina</a:t>
            </a:r>
            <a:endParaRPr lang="pt-PT" altLang="pt-BR" sz="1050" dirty="0"/>
          </a:p>
        </p:txBody>
      </p:sp>
      <p:sp>
        <p:nvSpPr>
          <p:cNvPr id="12308" name="Text Box 30">
            <a:extLst>
              <a:ext uri="{FF2B5EF4-FFF2-40B4-BE49-F238E27FC236}">
                <a16:creationId xmlns:a16="http://schemas.microsoft.com/office/drawing/2014/main" id="{4BDDC566-76A0-3F4C-0C43-12ACD10F3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516" y="2950369"/>
            <a:ext cx="116562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PT" altLang="pt-BR" sz="1050" b="1">
                <a:solidFill>
                  <a:srgbClr val="000099"/>
                </a:solidFill>
                <a:latin typeface="Comic Sans MS" panose="030F0702030302020204" pitchFamily="66" charset="0"/>
              </a:rPr>
              <a:t>Trofoblasto</a:t>
            </a:r>
          </a:p>
        </p:txBody>
      </p:sp>
      <p:sp>
        <p:nvSpPr>
          <p:cNvPr id="12309" name="Text Box 31">
            <a:extLst>
              <a:ext uri="{FF2B5EF4-FFF2-40B4-BE49-F238E27FC236}">
                <a16:creationId xmlns:a16="http://schemas.microsoft.com/office/drawing/2014/main" id="{85C0B633-0387-1EA7-D191-9B14598DB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0244" y="4516041"/>
            <a:ext cx="16990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PT" altLang="pt-BR" sz="900" b="1">
                <a:solidFill>
                  <a:srgbClr val="000099"/>
                </a:solidFill>
                <a:latin typeface="Comic Sans MS" panose="030F0702030302020204" pitchFamily="66" charset="0"/>
              </a:rPr>
              <a:t>Cavidade uterina</a:t>
            </a:r>
            <a:endParaRPr lang="pt-PT" altLang="pt-BR" sz="900"/>
          </a:p>
        </p:txBody>
      </p:sp>
      <p:sp>
        <p:nvSpPr>
          <p:cNvPr id="12310" name="Text Box 34">
            <a:extLst>
              <a:ext uri="{FF2B5EF4-FFF2-40B4-BE49-F238E27FC236}">
                <a16:creationId xmlns:a16="http://schemas.microsoft.com/office/drawing/2014/main" id="{6D092336-E6CC-4D3A-DE6C-C26DD36F9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560" y="3436144"/>
            <a:ext cx="1296590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PT" altLang="pt-BR" sz="1350" b="1">
                <a:solidFill>
                  <a:srgbClr val="000099"/>
                </a:solidFill>
                <a:latin typeface="Comic Sans MS" panose="030F0702030302020204" pitchFamily="66" charset="0"/>
              </a:rPr>
              <a:t>Estádio de </a:t>
            </a:r>
            <a:r>
              <a:rPr lang="pt-PT" altLang="pt-BR" sz="1200" b="1">
                <a:solidFill>
                  <a:srgbClr val="000099"/>
                </a:solidFill>
                <a:latin typeface="Comic Sans MS" panose="030F0702030302020204" pitchFamily="66" charset="0"/>
              </a:rPr>
              <a:t>Mórula </a:t>
            </a:r>
            <a:endParaRPr lang="pt-PT" altLang="pt-BR" sz="1200"/>
          </a:p>
        </p:txBody>
      </p:sp>
      <p:sp>
        <p:nvSpPr>
          <p:cNvPr id="12311" name="Line 36">
            <a:extLst>
              <a:ext uri="{FF2B5EF4-FFF2-40B4-BE49-F238E27FC236}">
                <a16:creationId xmlns:a16="http://schemas.microsoft.com/office/drawing/2014/main" id="{97E2C0E5-CB7A-CD07-1668-8333178FEF5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1625" y="3651647"/>
            <a:ext cx="53935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050"/>
          </a:p>
        </p:txBody>
      </p:sp>
      <p:sp>
        <p:nvSpPr>
          <p:cNvPr id="12312" name="Line 37">
            <a:extLst>
              <a:ext uri="{FF2B5EF4-FFF2-40B4-BE49-F238E27FC236}">
                <a16:creationId xmlns:a16="http://schemas.microsoft.com/office/drawing/2014/main" id="{064AB3EF-5A26-503A-590A-62E22212B9C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9973" y="4192191"/>
            <a:ext cx="8632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050"/>
          </a:p>
        </p:txBody>
      </p:sp>
      <p:sp>
        <p:nvSpPr>
          <p:cNvPr id="12313" name="Text Box 38">
            <a:extLst>
              <a:ext uri="{FF2B5EF4-FFF2-40B4-BE49-F238E27FC236}">
                <a16:creationId xmlns:a16="http://schemas.microsoft.com/office/drawing/2014/main" id="{8E48F9AF-C0B3-CBF1-D5F9-E9CBAC119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0075" y="4137422"/>
            <a:ext cx="132159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PT" altLang="pt-BR" sz="1050" b="1">
                <a:solidFill>
                  <a:srgbClr val="000099"/>
                </a:solidFill>
                <a:latin typeface="Comic Sans MS" panose="030F0702030302020204" pitchFamily="66" charset="0"/>
              </a:rPr>
              <a:t>Cavidade do</a:t>
            </a:r>
          </a:p>
          <a:p>
            <a:pPr algn="ctr" eaLnBrk="1" hangingPunct="1"/>
            <a:r>
              <a:rPr lang="pt-PT" altLang="pt-BR" sz="1050" b="1">
                <a:solidFill>
                  <a:srgbClr val="000099"/>
                </a:solidFill>
                <a:latin typeface="Comic Sans MS" panose="030F0702030302020204" pitchFamily="66" charset="0"/>
              </a:rPr>
              <a:t>blastocisto</a:t>
            </a:r>
            <a:endParaRPr lang="pt-PT" altLang="pt-BR" sz="1050"/>
          </a:p>
        </p:txBody>
      </p:sp>
      <p:sp>
        <p:nvSpPr>
          <p:cNvPr id="12314" name="Text Box 39">
            <a:extLst>
              <a:ext uri="{FF2B5EF4-FFF2-40B4-BE49-F238E27FC236}">
                <a16:creationId xmlns:a16="http://schemas.microsoft.com/office/drawing/2014/main" id="{7C41CA0A-0A18-51C2-D0D7-F29955AFF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0076" y="3436144"/>
            <a:ext cx="107989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PT" altLang="pt-BR" sz="1050" b="1">
                <a:solidFill>
                  <a:srgbClr val="000099"/>
                </a:solidFill>
                <a:latin typeface="Comic Sans MS" panose="030F0702030302020204" pitchFamily="66" charset="0"/>
              </a:rPr>
              <a:t>Botão</a:t>
            </a:r>
          </a:p>
          <a:p>
            <a:pPr algn="ctr" eaLnBrk="1" hangingPunct="1"/>
            <a:r>
              <a:rPr lang="pt-PT" altLang="pt-BR" sz="1050" b="1">
                <a:solidFill>
                  <a:srgbClr val="000099"/>
                </a:solidFill>
                <a:latin typeface="Comic Sans MS" panose="030F0702030302020204" pitchFamily="66" charset="0"/>
              </a:rPr>
              <a:t>embrionário</a:t>
            </a:r>
            <a:endParaRPr lang="pt-PT" altLang="pt-BR" sz="1050"/>
          </a:p>
        </p:txBody>
      </p:sp>
      <p:sp>
        <p:nvSpPr>
          <p:cNvPr id="12315" name="Text Box 40">
            <a:extLst>
              <a:ext uri="{FF2B5EF4-FFF2-40B4-BE49-F238E27FC236}">
                <a16:creationId xmlns:a16="http://schemas.microsoft.com/office/drawing/2014/main" id="{7DF8B8F3-AD0B-3B7C-246E-C862B55C3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378" y="3489723"/>
            <a:ext cx="11656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PT" altLang="pt-BR" sz="1350" b="1">
                <a:solidFill>
                  <a:srgbClr val="000099"/>
                </a:solidFill>
                <a:latin typeface="Comic Sans MS" panose="030F0702030302020204" pitchFamily="66" charset="0"/>
              </a:rPr>
              <a:t>Estádio de Blastocisto</a:t>
            </a:r>
            <a:endParaRPr lang="pt-PT" altLang="pt-BR" sz="1350" b="1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fec10">
            <a:extLst>
              <a:ext uri="{FF2B5EF4-FFF2-40B4-BE49-F238E27FC236}">
                <a16:creationId xmlns:a16="http://schemas.microsoft.com/office/drawing/2014/main" id="{D3ED5D31-B424-5C4D-B3C9-C0EEC9ED3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32" y="897732"/>
            <a:ext cx="4104085" cy="337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fec11">
            <a:extLst>
              <a:ext uri="{FF2B5EF4-FFF2-40B4-BE49-F238E27FC236}">
                <a16:creationId xmlns:a16="http://schemas.microsoft.com/office/drawing/2014/main" id="{9F4C0102-6DF4-EEF6-01C6-2E37B5309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2" y="1059656"/>
            <a:ext cx="4482704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fec12">
            <a:extLst>
              <a:ext uri="{FF2B5EF4-FFF2-40B4-BE49-F238E27FC236}">
                <a16:creationId xmlns:a16="http://schemas.microsoft.com/office/drawing/2014/main" id="{41C2295D-363F-235E-3CAE-D197C7AED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166" y="844154"/>
            <a:ext cx="4481513" cy="344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5">
            <a:extLst>
              <a:ext uri="{FF2B5EF4-FFF2-40B4-BE49-F238E27FC236}">
                <a16:creationId xmlns:a16="http://schemas.microsoft.com/office/drawing/2014/main" id="{F11BD2DF-EC81-416D-D2D1-6F113FBC0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1653778"/>
            <a:ext cx="1351360" cy="4321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 sz="1800"/>
          </a:p>
        </p:txBody>
      </p:sp>
      <p:sp>
        <p:nvSpPr>
          <p:cNvPr id="26628" name="Text Box 6">
            <a:extLst>
              <a:ext uri="{FF2B5EF4-FFF2-40B4-BE49-F238E27FC236}">
                <a16:creationId xmlns:a16="http://schemas.microsoft.com/office/drawing/2014/main" id="{880E97F8-43AD-8459-4721-DC5CA3C04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391" y="2031206"/>
            <a:ext cx="1889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pt-BR" sz="1800" b="1">
                <a:solidFill>
                  <a:srgbClr val="000099"/>
                </a:solidFill>
                <a:latin typeface="Comic Sans MS" panose="030F0702030302020204" pitchFamily="66" charset="0"/>
              </a:rPr>
              <a:t>Dia 13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fec13">
            <a:extLst>
              <a:ext uri="{FF2B5EF4-FFF2-40B4-BE49-F238E27FC236}">
                <a16:creationId xmlns:a16="http://schemas.microsoft.com/office/drawing/2014/main" id="{8A83AB3E-AA3D-5E2B-B3E8-93C992877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242" y="681038"/>
            <a:ext cx="2974181" cy="339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5">
            <a:extLst>
              <a:ext uri="{FF2B5EF4-FFF2-40B4-BE49-F238E27FC236}">
                <a16:creationId xmlns:a16="http://schemas.microsoft.com/office/drawing/2014/main" id="{17109121-7175-2E42-626D-6812A164C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2207" y="681037"/>
            <a:ext cx="1997869" cy="271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 sz="1800"/>
          </a:p>
        </p:txBody>
      </p:sp>
      <p:sp>
        <p:nvSpPr>
          <p:cNvPr id="27652" name="Text Box 6">
            <a:extLst>
              <a:ext uri="{FF2B5EF4-FFF2-40B4-BE49-F238E27FC236}">
                <a16:creationId xmlns:a16="http://schemas.microsoft.com/office/drawing/2014/main" id="{5C67CF38-30EC-C328-D7EE-38B5D4E44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438" y="627460"/>
            <a:ext cx="1889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pt-BR" sz="1800" b="1">
                <a:solidFill>
                  <a:srgbClr val="000099"/>
                </a:solidFill>
                <a:latin typeface="Comic Sans MS" panose="030F0702030302020204" pitchFamily="66" charset="0"/>
              </a:rPr>
              <a:t>Dia 14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86304" y="-7394"/>
            <a:ext cx="4268381" cy="56313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3600" b="1" spc="-8" dirty="0">
                <a:solidFill>
                  <a:srgbClr val="0070C0"/>
                </a:solidFill>
                <a:latin typeface="Calibri"/>
                <a:cs typeface="Calibri"/>
              </a:rPr>
              <a:t>Espermatogênese</a:t>
            </a:r>
            <a:endParaRPr sz="3600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3065" y="726141"/>
            <a:ext cx="6558964" cy="361860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-123734" y="4649432"/>
            <a:ext cx="8276092" cy="33999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R="167640" algn="r">
              <a:spcBef>
                <a:spcPts val="71"/>
              </a:spcBef>
            </a:pPr>
            <a:r>
              <a:rPr sz="1100" spc="-4" dirty="0">
                <a:latin typeface="Calibri"/>
                <a:cs typeface="Calibri"/>
              </a:rPr>
              <a:t>Adaptado</a:t>
            </a:r>
            <a:r>
              <a:rPr sz="1100" spc="-19" dirty="0">
                <a:latin typeface="Calibri"/>
                <a:cs typeface="Calibri"/>
              </a:rPr>
              <a:t> </a:t>
            </a:r>
            <a:r>
              <a:rPr sz="1100" spc="-4" dirty="0">
                <a:latin typeface="Calibri"/>
                <a:cs typeface="Calibri"/>
              </a:rPr>
              <a:t>de Browder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4" dirty="0">
                <a:latin typeface="Calibri"/>
                <a:cs typeface="Calibri"/>
              </a:rPr>
              <a:t>et al., 1991.</a:t>
            </a:r>
            <a:r>
              <a:rPr sz="1100" spc="4" dirty="0">
                <a:latin typeface="Calibri"/>
                <a:cs typeface="Calibri"/>
              </a:rPr>
              <a:t> </a:t>
            </a:r>
            <a:r>
              <a:rPr sz="1100" spc="-4" dirty="0">
                <a:latin typeface="Calibri"/>
                <a:cs typeface="Calibri"/>
              </a:rPr>
              <a:t>p.26.</a:t>
            </a:r>
            <a:endParaRPr sz="1100" dirty="0">
              <a:latin typeface="Calibri"/>
              <a:cs typeface="Calibri"/>
            </a:endParaRPr>
          </a:p>
          <a:p>
            <a:pPr>
              <a:spcBef>
                <a:spcPts val="34"/>
              </a:spcBef>
            </a:pPr>
            <a:endParaRPr sz="105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14312" y="861489"/>
            <a:ext cx="42529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dirty="0">
                <a:latin typeface="Calibri"/>
                <a:cs typeface="Calibri"/>
              </a:rPr>
              <a:t>Me</a:t>
            </a:r>
            <a:r>
              <a:rPr sz="900" b="1" spc="-4" dirty="0">
                <a:latin typeface="Calibri"/>
                <a:cs typeface="Calibri"/>
              </a:rPr>
              <a:t>i</a:t>
            </a:r>
            <a:r>
              <a:rPr sz="900" b="1" dirty="0">
                <a:latin typeface="Calibri"/>
                <a:cs typeface="Calibri"/>
              </a:rPr>
              <a:t>ose</a:t>
            </a:r>
            <a:r>
              <a:rPr sz="900" b="1" spc="-11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I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09636" y="861489"/>
            <a:ext cx="45529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dirty="0">
                <a:latin typeface="Calibri"/>
                <a:cs typeface="Calibri"/>
              </a:rPr>
              <a:t>Me</a:t>
            </a:r>
            <a:r>
              <a:rPr sz="900" b="1" spc="-4" dirty="0">
                <a:latin typeface="Calibri"/>
                <a:cs typeface="Calibri"/>
              </a:rPr>
              <a:t>i</a:t>
            </a:r>
            <a:r>
              <a:rPr sz="900" b="1" dirty="0">
                <a:latin typeface="Calibri"/>
                <a:cs typeface="Calibri"/>
              </a:rPr>
              <a:t>ose</a:t>
            </a:r>
            <a:r>
              <a:rPr sz="900" b="1" spc="-11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I</a:t>
            </a:r>
            <a:r>
              <a:rPr sz="900" b="1" dirty="0">
                <a:latin typeface="Calibri"/>
                <a:cs typeface="Calibri"/>
              </a:rPr>
              <a:t>I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5393" y="861489"/>
            <a:ext cx="44053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8" dirty="0">
                <a:latin typeface="Calibri"/>
                <a:cs typeface="Calibri"/>
              </a:rPr>
              <a:t>Interfase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92662" y="861489"/>
            <a:ext cx="39624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dirty="0">
                <a:latin typeface="Calibri"/>
                <a:cs typeface="Calibri"/>
              </a:rPr>
              <a:t>M</a:t>
            </a:r>
            <a:r>
              <a:rPr sz="900" b="1" spc="-4" dirty="0">
                <a:latin typeface="Calibri"/>
                <a:cs typeface="Calibri"/>
              </a:rPr>
              <a:t>i</a:t>
            </a:r>
            <a:r>
              <a:rPr sz="900" b="1" spc="-11" dirty="0">
                <a:latin typeface="Calibri"/>
                <a:cs typeface="Calibri"/>
              </a:rPr>
              <a:t>t</a:t>
            </a:r>
            <a:r>
              <a:rPr sz="900" b="1" dirty="0">
                <a:latin typeface="Calibri"/>
                <a:cs typeface="Calibri"/>
              </a:rPr>
              <a:t>oses</a:t>
            </a:r>
            <a:endParaRPr sz="900"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805204" y="1373982"/>
            <a:ext cx="4667250" cy="2476500"/>
            <a:chOff x="882939" y="1831976"/>
            <a:chExt cx="6223000" cy="330200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83413" y="3824287"/>
              <a:ext cx="107950" cy="25241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983413" y="3824287"/>
              <a:ext cx="107950" cy="252729"/>
            </a:xfrm>
            <a:custGeom>
              <a:avLst/>
              <a:gdLst/>
              <a:ahLst/>
              <a:cxnLst/>
              <a:rect l="l" t="t" r="r" b="b"/>
              <a:pathLst>
                <a:path w="107950" h="252729">
                  <a:moveTo>
                    <a:pt x="53975" y="0"/>
                  </a:moveTo>
                  <a:lnTo>
                    <a:pt x="53975" y="63106"/>
                  </a:lnTo>
                  <a:lnTo>
                    <a:pt x="0" y="63106"/>
                  </a:lnTo>
                  <a:lnTo>
                    <a:pt x="0" y="189306"/>
                  </a:lnTo>
                  <a:lnTo>
                    <a:pt x="53975" y="189306"/>
                  </a:lnTo>
                  <a:lnTo>
                    <a:pt x="53975" y="252412"/>
                  </a:lnTo>
                  <a:lnTo>
                    <a:pt x="107950" y="126212"/>
                  </a:lnTo>
                  <a:lnTo>
                    <a:pt x="53975" y="0"/>
                  </a:lnTo>
                  <a:close/>
                </a:path>
              </a:pathLst>
            </a:custGeom>
            <a:ln w="25400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85000" y="4868862"/>
              <a:ext cx="107950" cy="25241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985000" y="4868862"/>
              <a:ext cx="107950" cy="252729"/>
            </a:xfrm>
            <a:custGeom>
              <a:avLst/>
              <a:gdLst/>
              <a:ahLst/>
              <a:cxnLst/>
              <a:rect l="l" t="t" r="r" b="b"/>
              <a:pathLst>
                <a:path w="107950" h="252729">
                  <a:moveTo>
                    <a:pt x="53975" y="0"/>
                  </a:moveTo>
                  <a:lnTo>
                    <a:pt x="53975" y="63106"/>
                  </a:lnTo>
                  <a:lnTo>
                    <a:pt x="0" y="63106"/>
                  </a:lnTo>
                  <a:lnTo>
                    <a:pt x="0" y="189306"/>
                  </a:lnTo>
                  <a:lnTo>
                    <a:pt x="53975" y="189306"/>
                  </a:lnTo>
                  <a:lnTo>
                    <a:pt x="53975" y="252412"/>
                  </a:lnTo>
                  <a:lnTo>
                    <a:pt x="107950" y="126212"/>
                  </a:lnTo>
                  <a:lnTo>
                    <a:pt x="53975" y="0"/>
                  </a:lnTo>
                  <a:close/>
                </a:path>
              </a:pathLst>
            </a:custGeom>
            <a:ln w="25400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488" y="2852738"/>
              <a:ext cx="107950" cy="25241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948488" y="2852738"/>
              <a:ext cx="107950" cy="252729"/>
            </a:xfrm>
            <a:custGeom>
              <a:avLst/>
              <a:gdLst/>
              <a:ahLst/>
              <a:cxnLst/>
              <a:rect l="l" t="t" r="r" b="b"/>
              <a:pathLst>
                <a:path w="107950" h="252730">
                  <a:moveTo>
                    <a:pt x="53975" y="0"/>
                  </a:moveTo>
                  <a:lnTo>
                    <a:pt x="53975" y="63106"/>
                  </a:lnTo>
                  <a:lnTo>
                    <a:pt x="0" y="63106"/>
                  </a:lnTo>
                  <a:lnTo>
                    <a:pt x="0" y="189306"/>
                  </a:lnTo>
                  <a:lnTo>
                    <a:pt x="53975" y="189306"/>
                  </a:lnTo>
                  <a:lnTo>
                    <a:pt x="53975" y="252412"/>
                  </a:lnTo>
                  <a:lnTo>
                    <a:pt x="107950" y="126199"/>
                  </a:lnTo>
                  <a:lnTo>
                    <a:pt x="53975" y="0"/>
                  </a:lnTo>
                  <a:close/>
                </a:path>
              </a:pathLst>
            </a:custGeom>
            <a:ln w="25400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487" y="1844676"/>
              <a:ext cx="107950" cy="25241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948487" y="1844676"/>
              <a:ext cx="107950" cy="252729"/>
            </a:xfrm>
            <a:custGeom>
              <a:avLst/>
              <a:gdLst/>
              <a:ahLst/>
              <a:cxnLst/>
              <a:rect l="l" t="t" r="r" b="b"/>
              <a:pathLst>
                <a:path w="107950" h="252730">
                  <a:moveTo>
                    <a:pt x="53975" y="0"/>
                  </a:moveTo>
                  <a:lnTo>
                    <a:pt x="53975" y="63106"/>
                  </a:lnTo>
                  <a:lnTo>
                    <a:pt x="0" y="63106"/>
                  </a:lnTo>
                  <a:lnTo>
                    <a:pt x="0" y="189306"/>
                  </a:lnTo>
                  <a:lnTo>
                    <a:pt x="53975" y="189306"/>
                  </a:lnTo>
                  <a:lnTo>
                    <a:pt x="53975" y="252412"/>
                  </a:lnTo>
                  <a:lnTo>
                    <a:pt x="107950" y="126212"/>
                  </a:lnTo>
                  <a:lnTo>
                    <a:pt x="53975" y="0"/>
                  </a:lnTo>
                  <a:close/>
                </a:path>
              </a:pathLst>
            </a:custGeom>
            <a:ln w="25400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43212" y="3357562"/>
              <a:ext cx="107950" cy="25241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843212" y="3357562"/>
              <a:ext cx="107950" cy="252729"/>
            </a:xfrm>
            <a:custGeom>
              <a:avLst/>
              <a:gdLst/>
              <a:ahLst/>
              <a:cxnLst/>
              <a:rect l="l" t="t" r="r" b="b"/>
              <a:pathLst>
                <a:path w="107950" h="252729">
                  <a:moveTo>
                    <a:pt x="53975" y="0"/>
                  </a:moveTo>
                  <a:lnTo>
                    <a:pt x="53975" y="63106"/>
                  </a:lnTo>
                  <a:lnTo>
                    <a:pt x="0" y="63106"/>
                  </a:lnTo>
                  <a:lnTo>
                    <a:pt x="0" y="189306"/>
                  </a:lnTo>
                  <a:lnTo>
                    <a:pt x="53975" y="189306"/>
                  </a:lnTo>
                  <a:lnTo>
                    <a:pt x="53975" y="252412"/>
                  </a:lnTo>
                  <a:lnTo>
                    <a:pt x="107950" y="126212"/>
                  </a:lnTo>
                  <a:lnTo>
                    <a:pt x="53975" y="0"/>
                  </a:lnTo>
                  <a:close/>
                </a:path>
              </a:pathLst>
            </a:custGeom>
            <a:ln w="25400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95425" y="4538108"/>
              <a:ext cx="166801" cy="24399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27000" y="3747533"/>
              <a:ext cx="166801" cy="24399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98600" y="3890412"/>
              <a:ext cx="166801" cy="24399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27164" y="2075898"/>
              <a:ext cx="166801" cy="24399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98600" y="2795033"/>
              <a:ext cx="166801" cy="2439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27002" y="2939498"/>
              <a:ext cx="166801" cy="24399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2939" y="2616353"/>
              <a:ext cx="136944" cy="15050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2939" y="2938615"/>
              <a:ext cx="136944" cy="15050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64188" y="2324032"/>
              <a:ext cx="104800" cy="11037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91457" y="2929821"/>
              <a:ext cx="100761" cy="11888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88282" y="2569456"/>
              <a:ext cx="100761" cy="11888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90150" y="3226833"/>
              <a:ext cx="166801" cy="243992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6083618" y="861489"/>
            <a:ext cx="79629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4" dirty="0">
                <a:latin typeface="Calibri"/>
                <a:cs typeface="Calibri"/>
              </a:rPr>
              <a:t>Espermiogênese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471261" y="3291554"/>
            <a:ext cx="2743200" cy="74828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1050"/>
              </a:lnSpc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Espermatogônia</a:t>
            </a:r>
            <a:endParaRPr sz="900">
              <a:latin typeface="Calibri"/>
              <a:cs typeface="Calibri"/>
            </a:endParaRPr>
          </a:p>
          <a:p>
            <a:pPr marL="1052513" marR="1012031">
              <a:lnSpc>
                <a:spcPts val="1080"/>
              </a:lnSpc>
              <a:spcBef>
                <a:spcPts val="4"/>
              </a:spcBef>
            </a:pPr>
            <a:r>
              <a:rPr sz="900" dirty="0">
                <a:latin typeface="Calibri"/>
                <a:cs typeface="Calibri"/>
              </a:rPr>
              <a:t>E</a:t>
            </a:r>
            <a:r>
              <a:rPr sz="900" spc="-4" dirty="0">
                <a:latin typeface="Calibri"/>
                <a:cs typeface="Calibri"/>
              </a:rPr>
              <a:t>sp</a:t>
            </a:r>
            <a:r>
              <a:rPr sz="900" dirty="0">
                <a:latin typeface="Calibri"/>
                <a:cs typeface="Calibri"/>
              </a:rPr>
              <a:t>erm</a:t>
            </a:r>
            <a:r>
              <a:rPr sz="900" spc="-11" dirty="0">
                <a:latin typeface="Calibri"/>
                <a:cs typeface="Calibri"/>
              </a:rPr>
              <a:t>at</a:t>
            </a:r>
            <a:r>
              <a:rPr sz="900" spc="-4" dirty="0">
                <a:latin typeface="Calibri"/>
                <a:cs typeface="Calibri"/>
              </a:rPr>
              <a:t>ó</a:t>
            </a:r>
            <a:r>
              <a:rPr sz="900" dirty="0">
                <a:latin typeface="Calibri"/>
                <a:cs typeface="Calibri"/>
              </a:rPr>
              <a:t>ci</a:t>
            </a:r>
            <a:r>
              <a:rPr sz="900" spc="-11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o  </a:t>
            </a:r>
            <a:r>
              <a:rPr sz="900" spc="-4" dirty="0">
                <a:latin typeface="Calibri"/>
                <a:cs typeface="Calibri"/>
              </a:rPr>
              <a:t>primário</a:t>
            </a:r>
            <a:endParaRPr sz="900">
              <a:latin typeface="Calibri"/>
              <a:cs typeface="Calibri"/>
            </a:endParaRPr>
          </a:p>
          <a:p>
            <a:pPr marL="2060734" marR="3810">
              <a:spcBef>
                <a:spcPts val="338"/>
              </a:spcBef>
            </a:pPr>
            <a:r>
              <a:rPr sz="900" dirty="0">
                <a:latin typeface="Calibri"/>
                <a:cs typeface="Calibri"/>
              </a:rPr>
              <a:t>E</a:t>
            </a:r>
            <a:r>
              <a:rPr sz="900" spc="-4" dirty="0">
                <a:latin typeface="Calibri"/>
                <a:cs typeface="Calibri"/>
              </a:rPr>
              <a:t>sp</a:t>
            </a:r>
            <a:r>
              <a:rPr sz="900" dirty="0">
                <a:latin typeface="Calibri"/>
                <a:cs typeface="Calibri"/>
              </a:rPr>
              <a:t>erm</a:t>
            </a:r>
            <a:r>
              <a:rPr sz="900" spc="-11" dirty="0">
                <a:latin typeface="Calibri"/>
                <a:cs typeface="Calibri"/>
              </a:rPr>
              <a:t>at</a:t>
            </a:r>
            <a:r>
              <a:rPr sz="900" spc="-4" dirty="0">
                <a:latin typeface="Calibri"/>
                <a:cs typeface="Calibri"/>
              </a:rPr>
              <a:t>ó</a:t>
            </a:r>
            <a:r>
              <a:rPr sz="900" dirty="0">
                <a:latin typeface="Calibri"/>
                <a:cs typeface="Calibri"/>
              </a:rPr>
              <a:t>ci</a:t>
            </a:r>
            <a:r>
              <a:rPr sz="900" spc="-11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o  </a:t>
            </a:r>
            <a:r>
              <a:rPr sz="900" spc="-4" dirty="0">
                <a:latin typeface="Calibri"/>
                <a:cs typeface="Calibri"/>
              </a:rPr>
              <a:t>secundário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577592" y="4109371"/>
            <a:ext cx="60340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Espermátide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764597" y="4162978"/>
            <a:ext cx="76390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latin typeface="Calibri"/>
                <a:cs typeface="Calibri"/>
              </a:rPr>
              <a:t>Espermatozoide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09174" y="4148690"/>
            <a:ext cx="60817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fec14">
            <a:extLst>
              <a:ext uri="{FF2B5EF4-FFF2-40B4-BE49-F238E27FC236}">
                <a16:creationId xmlns:a16="http://schemas.microsoft.com/office/drawing/2014/main" id="{478DA668-F111-3281-BF81-DA1201CFC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35" y="681038"/>
            <a:ext cx="4050506" cy="342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6">
            <a:extLst>
              <a:ext uri="{FF2B5EF4-FFF2-40B4-BE49-F238E27FC236}">
                <a16:creationId xmlns:a16="http://schemas.microsoft.com/office/drawing/2014/main" id="{4529FAE9-4B42-1D71-44E0-FA7AF4FCE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844154"/>
            <a:ext cx="1512094" cy="12965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 sz="1800"/>
          </a:p>
        </p:txBody>
      </p:sp>
      <p:sp>
        <p:nvSpPr>
          <p:cNvPr id="28676" name="Text Box 5">
            <a:extLst>
              <a:ext uri="{FF2B5EF4-FFF2-40B4-BE49-F238E27FC236}">
                <a16:creationId xmlns:a16="http://schemas.microsoft.com/office/drawing/2014/main" id="{C29E1B2D-2CA0-BCC2-B7CA-85827B86D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888" y="1221581"/>
            <a:ext cx="1889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pt-BR" sz="1800" b="1">
                <a:solidFill>
                  <a:srgbClr val="000099"/>
                </a:solidFill>
                <a:latin typeface="Comic Sans MS" panose="030F0702030302020204" pitchFamily="66" charset="0"/>
              </a:rPr>
              <a:t>Dia 21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>
            <a:extLst>
              <a:ext uri="{FF2B5EF4-FFF2-40B4-BE49-F238E27FC236}">
                <a16:creationId xmlns:a16="http://schemas.microsoft.com/office/drawing/2014/main" id="{423855CE-81AE-6299-5DF3-330D33BEA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160" y="303610"/>
            <a:ext cx="5913834" cy="715581"/>
          </a:xfrm>
          <a:prstGeom prst="rect">
            <a:avLst/>
          </a:prstGeom>
          <a:solidFill>
            <a:srgbClr val="FF99CC"/>
          </a:solidFill>
          <a:ln w="38100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PT" altLang="pt-BR" sz="4050" b="1" dirty="0">
                <a:latin typeface="+mj-lt"/>
              </a:rPr>
              <a:t>Nidação</a:t>
            </a:r>
            <a:r>
              <a:rPr lang="pt-PT" altLang="pt-BR" sz="3300" b="1" dirty="0">
                <a:latin typeface="+mj-lt"/>
              </a:rPr>
              <a:t> – </a:t>
            </a:r>
            <a:r>
              <a:rPr lang="pt-PT" altLang="pt-BR" sz="1800" b="1" dirty="0">
                <a:latin typeface="+mj-lt"/>
              </a:rPr>
              <a:t>Início da gravidez</a:t>
            </a:r>
          </a:p>
        </p:txBody>
      </p:sp>
      <p:grpSp>
        <p:nvGrpSpPr>
          <p:cNvPr id="14339" name="Group 11">
            <a:extLst>
              <a:ext uri="{FF2B5EF4-FFF2-40B4-BE49-F238E27FC236}">
                <a16:creationId xmlns:a16="http://schemas.microsoft.com/office/drawing/2014/main" id="{A1E653D2-16ED-357B-9BFE-397B00020D75}"/>
              </a:ext>
            </a:extLst>
          </p:cNvPr>
          <p:cNvGrpSpPr>
            <a:grpSpLocks/>
          </p:cNvGrpSpPr>
          <p:nvPr/>
        </p:nvGrpSpPr>
        <p:grpSpPr bwMode="auto">
          <a:xfrm>
            <a:off x="953690" y="1329928"/>
            <a:ext cx="4320779" cy="3509963"/>
            <a:chOff x="1020" y="799"/>
            <a:chExt cx="3901" cy="3166"/>
          </a:xfrm>
        </p:grpSpPr>
        <p:pic>
          <p:nvPicPr>
            <p:cNvPr id="14341" name="Picture 9" descr="nid">
              <a:extLst>
                <a:ext uri="{FF2B5EF4-FFF2-40B4-BE49-F238E27FC236}">
                  <a16:creationId xmlns:a16="http://schemas.microsoft.com/office/drawing/2014/main" id="{BE5AF8BA-CF08-D367-73F3-1948A161C0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799"/>
              <a:ext cx="3476" cy="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2" name="Text Box 6">
              <a:extLst>
                <a:ext uri="{FF2B5EF4-FFF2-40B4-BE49-F238E27FC236}">
                  <a16:creationId xmlns:a16="http://schemas.microsoft.com/office/drawing/2014/main" id="{D853BAE5-10AF-A9DE-BE4A-9BA522357B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8" y="1343"/>
              <a:ext cx="1633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pt-PT" altLang="pt-BR" sz="2100" b="1">
                  <a:latin typeface="Comic Sans MS" panose="030F0702030302020204" pitchFamily="66" charset="0"/>
                </a:rPr>
                <a:t>Trofoblasto</a:t>
              </a:r>
              <a:endParaRPr lang="pt-PT" altLang="pt-BR" sz="2100" b="1"/>
            </a:p>
          </p:txBody>
        </p:sp>
        <p:sp>
          <p:nvSpPr>
            <p:cNvPr id="14343" name="Text Box 7">
              <a:extLst>
                <a:ext uri="{FF2B5EF4-FFF2-40B4-BE49-F238E27FC236}">
                  <a16:creationId xmlns:a16="http://schemas.microsoft.com/office/drawing/2014/main" id="{AD7EA6FE-C636-17EF-1CB4-DBA61E61C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0" y="1207"/>
              <a:ext cx="1659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pt-PT" altLang="pt-BR" sz="1350" b="1">
                  <a:latin typeface="Comic Sans MS" panose="030F0702030302020204" pitchFamily="66" charset="0"/>
                </a:rPr>
                <a:t>Parede uterina</a:t>
              </a:r>
              <a:endParaRPr lang="pt-PT" altLang="pt-BR" sz="1350"/>
            </a:p>
          </p:txBody>
        </p:sp>
        <p:sp>
          <p:nvSpPr>
            <p:cNvPr id="14344" name="Text Box 10">
              <a:extLst>
                <a:ext uri="{FF2B5EF4-FFF2-40B4-BE49-F238E27FC236}">
                  <a16:creationId xmlns:a16="http://schemas.microsoft.com/office/drawing/2014/main" id="{6A7EBF4F-6255-89DF-AB01-8FBA4B5FC9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" y="3475"/>
              <a:ext cx="1426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pt-PT" altLang="pt-BR" sz="1350" b="1">
                  <a:latin typeface="Comic Sans MS" panose="030F0702030302020204" pitchFamily="66" charset="0"/>
                </a:rPr>
                <a:t>Cavidade uterina</a:t>
              </a:r>
              <a:endParaRPr lang="pt-PT" altLang="pt-BR" sz="1350"/>
            </a:p>
          </p:txBody>
        </p:sp>
      </p:grpSp>
      <p:sp>
        <p:nvSpPr>
          <p:cNvPr id="14340" name="Text Box 12">
            <a:extLst>
              <a:ext uri="{FF2B5EF4-FFF2-40B4-BE49-F238E27FC236}">
                <a16:creationId xmlns:a16="http://schemas.microsoft.com/office/drawing/2014/main" id="{A7E11CB7-EAEA-EB16-1F93-3BCB2B8E1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4469" y="1275160"/>
            <a:ext cx="2483644" cy="2954655"/>
          </a:xfrm>
          <a:prstGeom prst="rect">
            <a:avLst/>
          </a:prstGeom>
          <a:solidFill>
            <a:srgbClr val="FFCCFF"/>
          </a:solidFill>
          <a:ln w="38100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pt-BR" sz="2100" b="1" dirty="0">
                <a:latin typeface="Comic Sans MS" panose="030F0702030302020204" pitchFamily="66" charset="0"/>
              </a:rPr>
              <a:t>Para que ocorra é necessário que: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PT" altLang="pt-BR" sz="1800" dirty="0">
                <a:latin typeface="Comic Sans MS" panose="030F0702030302020204" pitchFamily="66" charset="0"/>
              </a:rPr>
              <a:t>A mucosa uterina tenha sido preparada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PT" altLang="pt-BR" sz="1800" dirty="0">
                <a:latin typeface="Comic Sans MS" panose="030F0702030302020204" pitchFamily="66" charset="0"/>
              </a:rPr>
              <a:t>O blastocisto tenha atingido o estado de desenvolvimento necessário para se poder implantar.</a:t>
            </a:r>
            <a:endParaRPr lang="pt-PT" altLang="pt-BR" sz="18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463EF64-8364-1772-F476-3771668807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132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D841E14-556D-2A10-7492-D7A06BA8651B}"/>
              </a:ext>
            </a:extLst>
          </p:cNvPr>
          <p:cNvSpPr txBox="1"/>
          <p:nvPr/>
        </p:nvSpPr>
        <p:spPr>
          <a:xfrm>
            <a:off x="1259927" y="678924"/>
            <a:ext cx="662414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/>
              <a:t>A implantação ocorre na porção superior do útero, sendo o local mais usual a parede posterior, pois essa região está muito próxima da tuba uterina, por onde a mórula chega ao útero e onde se forma o blastocisto. Porém, a implantação poderá ocorrer em sítios ectópicos, os quais podem estar localizados em outras regiões do próprio útero, na tuba uterina, na parede externa do ovário ou dos intestinos.</a:t>
            </a:r>
          </a:p>
        </p:txBody>
      </p:sp>
    </p:spTree>
    <p:extLst>
      <p:ext uri="{BB962C8B-B14F-4D97-AF65-F5344CB8AC3E}">
        <p14:creationId xmlns:p14="http://schemas.microsoft.com/office/powerpoint/2010/main" val="136760619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fec15">
            <a:extLst>
              <a:ext uri="{FF2B5EF4-FFF2-40B4-BE49-F238E27FC236}">
                <a16:creationId xmlns:a16="http://schemas.microsoft.com/office/drawing/2014/main" id="{8680A82A-2CC9-4DB4-402E-15808AEEE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10" y="573882"/>
            <a:ext cx="3879056" cy="419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9126F5A-C4E5-2668-9472-1FF063E8B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47"/>
          <a:stretch/>
        </p:blipFill>
        <p:spPr>
          <a:xfrm>
            <a:off x="244222" y="2070913"/>
            <a:ext cx="8655556" cy="3072587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FBD9EEF-A503-4841-7277-D3ED7349EB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134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6F4869C-B639-894C-2A85-727A094A36E1}"/>
              </a:ext>
            </a:extLst>
          </p:cNvPr>
          <p:cNvSpPr txBox="1"/>
          <p:nvPr/>
        </p:nvSpPr>
        <p:spPr>
          <a:xfrm>
            <a:off x="1253090" y="0"/>
            <a:ext cx="6637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6"/>
                </a:solidFill>
              </a:rPr>
              <a:t>Diferenciação do </a:t>
            </a:r>
            <a:r>
              <a:rPr lang="pt-BR" sz="2000" b="1" dirty="0" err="1">
                <a:solidFill>
                  <a:schemeClr val="accent6"/>
                </a:solidFill>
              </a:rPr>
              <a:t>embrioblasto</a:t>
            </a:r>
            <a:r>
              <a:rPr lang="pt-BR" sz="2000" b="1" dirty="0">
                <a:solidFill>
                  <a:schemeClr val="accent6"/>
                </a:solidFill>
              </a:rPr>
              <a:t> e organização das vesículas amniótica e vitelínica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03D3D56-9ABA-F194-87C3-2843E00AA7DD}"/>
              </a:ext>
            </a:extLst>
          </p:cNvPr>
          <p:cNvSpPr txBox="1"/>
          <p:nvPr/>
        </p:nvSpPr>
        <p:spPr>
          <a:xfrm>
            <a:off x="1042883" y="794361"/>
            <a:ext cx="64244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/>
              <a:t>Até o início da 2ª semana de desenvolvimento, o </a:t>
            </a:r>
            <a:r>
              <a:rPr lang="pt-BR" sz="1800" dirty="0" err="1"/>
              <a:t>embrioblasto</a:t>
            </a:r>
            <a:r>
              <a:rPr lang="pt-BR" sz="1800" dirty="0"/>
              <a:t> é constituído por células morfologicamente indiferenciadas. Através do processo de laminação</a:t>
            </a:r>
          </a:p>
          <a:p>
            <a:pPr algn="just"/>
            <a:r>
              <a:rPr lang="pt-BR" sz="1800" dirty="0"/>
              <a:t>o </a:t>
            </a:r>
            <a:r>
              <a:rPr lang="pt-BR" sz="1800" dirty="0" err="1"/>
              <a:t>embrioblasto</a:t>
            </a:r>
            <a:r>
              <a:rPr lang="pt-BR" sz="1800" dirty="0"/>
              <a:t> se divide e forma duas camadas celulares</a:t>
            </a:r>
          </a:p>
          <a:p>
            <a:pPr algn="just"/>
            <a:r>
              <a:rPr lang="pt-BR" sz="1800" dirty="0"/>
              <a:t>denominadas epiblasto e hipoblasto</a:t>
            </a:r>
          </a:p>
        </p:txBody>
      </p:sp>
    </p:spTree>
    <p:extLst>
      <p:ext uri="{BB962C8B-B14F-4D97-AF65-F5344CB8AC3E}">
        <p14:creationId xmlns:p14="http://schemas.microsoft.com/office/powerpoint/2010/main" val="246802241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40481A5-CB11-5686-DB36-1CD02ACF46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135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21C22CE-F1F9-B5A4-A569-C13D24B1282A}"/>
              </a:ext>
            </a:extLst>
          </p:cNvPr>
          <p:cNvSpPr txBox="1"/>
          <p:nvPr/>
        </p:nvSpPr>
        <p:spPr>
          <a:xfrm>
            <a:off x="786961" y="430847"/>
            <a:ext cx="75700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Durante a organização do disco </a:t>
            </a:r>
            <a:r>
              <a:rPr lang="pt-BR" sz="2000" dirty="0" err="1"/>
              <a:t>bilaminar</a:t>
            </a:r>
            <a:r>
              <a:rPr lang="pt-BR" sz="2000" dirty="0"/>
              <a:t>, forma-se acima do epiblasto uma cavidade, que corresponde à </a:t>
            </a:r>
            <a:r>
              <a:rPr lang="pt-BR" sz="2000" dirty="0">
                <a:highlight>
                  <a:srgbClr val="FFFF00"/>
                </a:highlight>
              </a:rPr>
              <a:t>vesícula amniótica</a:t>
            </a:r>
            <a:r>
              <a:rPr lang="pt-BR" sz="2000" dirty="0"/>
              <a:t>.</a:t>
            </a:r>
          </a:p>
          <a:p>
            <a:r>
              <a:rPr lang="pt-BR" sz="2000" dirty="0"/>
              <a:t>Essa vesícula é revestida nas laterais e no teto por um conjunto de células denominadas </a:t>
            </a:r>
            <a:r>
              <a:rPr lang="pt-BR" sz="2000" dirty="0" err="1"/>
              <a:t>amnioblastos</a:t>
            </a:r>
            <a:r>
              <a:rPr lang="pt-BR" sz="2000" dirty="0"/>
              <a:t>. Ainda não está bem estabelecido se os </a:t>
            </a:r>
            <a:r>
              <a:rPr lang="pt-BR" sz="2000" dirty="0" err="1"/>
              <a:t>amnioblastos</a:t>
            </a:r>
            <a:r>
              <a:rPr lang="pt-BR" sz="2000" dirty="0"/>
              <a:t> são originados do trofoblasto ou do epiblasto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EB00D92-C7FC-44A3-A8FC-3F7E035AA44E}"/>
              </a:ext>
            </a:extLst>
          </p:cNvPr>
          <p:cNvSpPr txBox="1"/>
          <p:nvPr/>
        </p:nvSpPr>
        <p:spPr>
          <a:xfrm>
            <a:off x="1227082" y="2571750"/>
            <a:ext cx="77802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O epiblasto e o hipoblasto juntos apresentam aspecto circular e formam o chamado </a:t>
            </a:r>
            <a:r>
              <a:rPr lang="pt-BR" sz="2000" dirty="0">
                <a:highlight>
                  <a:srgbClr val="00FFFF"/>
                </a:highlight>
              </a:rPr>
              <a:t>disco embrionário </a:t>
            </a:r>
            <a:r>
              <a:rPr lang="pt-BR" sz="2000" dirty="0" err="1">
                <a:highlight>
                  <a:srgbClr val="00FFFF"/>
                </a:highlight>
              </a:rPr>
              <a:t>bilaminar</a:t>
            </a:r>
            <a:r>
              <a:rPr lang="pt-BR" sz="2000" dirty="0">
                <a:highlight>
                  <a:srgbClr val="00FFFF"/>
                </a:highlight>
              </a:rPr>
              <a:t>, ou </a:t>
            </a:r>
            <a:r>
              <a:rPr lang="pt-BR" sz="2000" dirty="0" err="1">
                <a:highlight>
                  <a:srgbClr val="00FFFF"/>
                </a:highlight>
              </a:rPr>
              <a:t>bidérmico</a:t>
            </a:r>
            <a:r>
              <a:rPr lang="pt-BR" sz="2000" dirty="0">
                <a:highlight>
                  <a:srgbClr val="00FFFF"/>
                </a:highlight>
              </a:rPr>
              <a:t>.</a:t>
            </a:r>
          </a:p>
          <a:p>
            <a:r>
              <a:rPr lang="pt-BR" sz="2000" dirty="0"/>
              <a:t>O aspecto circular do disco </a:t>
            </a:r>
            <a:r>
              <a:rPr lang="pt-BR" sz="2000" dirty="0" err="1"/>
              <a:t>bilaminar</a:t>
            </a:r>
            <a:r>
              <a:rPr lang="pt-BR" sz="2000" dirty="0"/>
              <a:t> é resultante do formato esférico do blastocisto, uma vez que esse disco está posicionado entre a</a:t>
            </a:r>
          </a:p>
          <a:p>
            <a:r>
              <a:rPr lang="pt-BR" sz="2000" dirty="0"/>
              <a:t>vesícula amniótica e a </a:t>
            </a:r>
            <a:r>
              <a:rPr lang="pt-BR" sz="2000" dirty="0">
                <a:solidFill>
                  <a:schemeClr val="accent6"/>
                </a:solidFill>
              </a:rPr>
              <a:t>vesícula vitelínica (blastocele).</a:t>
            </a:r>
          </a:p>
        </p:txBody>
      </p:sp>
    </p:spTree>
    <p:extLst>
      <p:ext uri="{BB962C8B-B14F-4D97-AF65-F5344CB8AC3E}">
        <p14:creationId xmlns:p14="http://schemas.microsoft.com/office/powerpoint/2010/main" val="234564490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BBE4276-76BC-C34D-1C6F-851A35D4A8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136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5527A12-B3CC-3548-4520-3694563F9611}"/>
              </a:ext>
            </a:extLst>
          </p:cNvPr>
          <p:cNvSpPr txBox="1"/>
          <p:nvPr/>
        </p:nvSpPr>
        <p:spPr>
          <a:xfrm>
            <a:off x="1174532" y="177224"/>
            <a:ext cx="69289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Ao final da 2ª semana de desenvolvimento, estão organizados o disco </a:t>
            </a:r>
            <a:r>
              <a:rPr lang="pt-BR" sz="2400" dirty="0" err="1"/>
              <a:t>bilaminar</a:t>
            </a:r>
            <a:r>
              <a:rPr lang="pt-BR" sz="2400" dirty="0"/>
              <a:t>, as vesículas amniótica e vitelínica, o celoma extraembrionário</a:t>
            </a:r>
          </a:p>
          <a:p>
            <a:r>
              <a:rPr lang="pt-BR" sz="2400" dirty="0"/>
              <a:t>e o pedículo do embrião.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B29C372-8C1B-BD52-0B2E-ED547C4D2E18}"/>
              </a:ext>
            </a:extLst>
          </p:cNvPr>
          <p:cNvSpPr/>
          <p:nvPr/>
        </p:nvSpPr>
        <p:spPr>
          <a:xfrm>
            <a:off x="5959367" y="1550237"/>
            <a:ext cx="1765738" cy="310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4F8EF3A-4FCD-F443-0FD2-60A60879D023}"/>
              </a:ext>
            </a:extLst>
          </p:cNvPr>
          <p:cNvSpPr/>
          <p:nvPr/>
        </p:nvSpPr>
        <p:spPr>
          <a:xfrm>
            <a:off x="2081047" y="4443698"/>
            <a:ext cx="859221" cy="310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7EA40DD-ABCF-1519-877E-63F11E48D7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05" t="21717" r="35655" b="38370"/>
          <a:stretch/>
        </p:blipFill>
        <p:spPr>
          <a:xfrm>
            <a:off x="396565" y="1677696"/>
            <a:ext cx="8747435" cy="343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3277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31E99C2-6F57-BBD6-AA9E-549AA4FD25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137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1DCFC30-A25A-7BB4-490B-BA6ABA405138}"/>
              </a:ext>
            </a:extLst>
          </p:cNvPr>
          <p:cNvSpPr txBox="1"/>
          <p:nvPr/>
        </p:nvSpPr>
        <p:spPr>
          <a:xfrm>
            <a:off x="1391307" y="291780"/>
            <a:ext cx="63613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/>
              <a:t>orientação </a:t>
            </a:r>
            <a:r>
              <a:rPr lang="pt-BR" sz="1800" b="1" dirty="0" err="1"/>
              <a:t>céfalo</a:t>
            </a:r>
            <a:r>
              <a:rPr lang="pt-BR" sz="1800" b="1" dirty="0"/>
              <a:t>-caudal do embrião</a:t>
            </a:r>
            <a:r>
              <a:rPr lang="pt-BR" sz="1800" dirty="0"/>
              <a:t>:</a:t>
            </a:r>
          </a:p>
          <a:p>
            <a:pPr algn="ctr"/>
            <a:r>
              <a:rPr lang="pt-BR" sz="1800" dirty="0"/>
              <a:t>Linha primitiva e nó primitivo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E527BD6-A97E-35C9-293F-769608CB2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541" y="1464649"/>
            <a:ext cx="6132918" cy="3516425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E0D5C239-8449-176E-42CA-C139665E23A3}"/>
              </a:ext>
            </a:extLst>
          </p:cNvPr>
          <p:cNvSpPr/>
          <p:nvPr/>
        </p:nvSpPr>
        <p:spPr>
          <a:xfrm>
            <a:off x="1730101" y="3082991"/>
            <a:ext cx="641131" cy="7252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3B967888-F494-FA6C-CD6F-97D606CD63E4}"/>
              </a:ext>
            </a:extLst>
          </p:cNvPr>
          <p:cNvSpPr/>
          <p:nvPr/>
        </p:nvSpPr>
        <p:spPr>
          <a:xfrm>
            <a:off x="3695969" y="1846536"/>
            <a:ext cx="641131" cy="7252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868548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0D09A62-1EF2-7421-6E87-9BA44A239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906" y="1177159"/>
            <a:ext cx="6041866" cy="3966341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31E99C2-6F57-BBD6-AA9E-549AA4FD25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138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1DCFC30-A25A-7BB4-490B-BA6ABA405138}"/>
              </a:ext>
            </a:extLst>
          </p:cNvPr>
          <p:cNvSpPr txBox="1"/>
          <p:nvPr/>
        </p:nvSpPr>
        <p:spPr>
          <a:xfrm>
            <a:off x="-303300" y="468898"/>
            <a:ext cx="9280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migração das células do epiblasto pela linha primitiva</a:t>
            </a:r>
          </a:p>
          <a:p>
            <a:pPr algn="ctr"/>
            <a:r>
              <a:rPr lang="pt-BR" sz="2000" b="1" dirty="0"/>
              <a:t>e pelo nó primitivo</a:t>
            </a:r>
            <a:endParaRPr lang="pt-BR" sz="2000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E0D5C239-8449-176E-42CA-C139665E23A3}"/>
              </a:ext>
            </a:extLst>
          </p:cNvPr>
          <p:cNvSpPr/>
          <p:nvPr/>
        </p:nvSpPr>
        <p:spPr>
          <a:xfrm>
            <a:off x="3012363" y="4222161"/>
            <a:ext cx="641131" cy="7252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2CB2E8BE-0242-6D20-E9C3-76BFCE2BD5C0}"/>
              </a:ext>
            </a:extLst>
          </p:cNvPr>
          <p:cNvSpPr/>
          <p:nvPr/>
        </p:nvSpPr>
        <p:spPr>
          <a:xfrm>
            <a:off x="1599156" y="3448336"/>
            <a:ext cx="429342" cy="7252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32305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31E99C2-6F57-BBD6-AA9E-549AA4FD25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139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1DCFC30-A25A-7BB4-490B-BA6ABA405138}"/>
              </a:ext>
            </a:extLst>
          </p:cNvPr>
          <p:cNvSpPr txBox="1"/>
          <p:nvPr/>
        </p:nvSpPr>
        <p:spPr>
          <a:xfrm>
            <a:off x="-303300" y="472863"/>
            <a:ext cx="9280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/>
              <a:t>migração das células do epiblasto pela linha primitiva</a:t>
            </a:r>
          </a:p>
          <a:p>
            <a:pPr algn="ctr"/>
            <a:r>
              <a:rPr lang="pt-BR" sz="1800" b="1" dirty="0"/>
              <a:t>e pelo nó primitivo</a:t>
            </a:r>
            <a:endParaRPr lang="pt-BR" sz="1800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2CB2E8BE-0242-6D20-E9C3-76BFCE2BD5C0}"/>
              </a:ext>
            </a:extLst>
          </p:cNvPr>
          <p:cNvSpPr/>
          <p:nvPr/>
        </p:nvSpPr>
        <p:spPr>
          <a:xfrm>
            <a:off x="1599156" y="3448336"/>
            <a:ext cx="429342" cy="7252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4F2D2B9-8C33-A92E-867A-7D9FC70ADA12}"/>
              </a:ext>
            </a:extLst>
          </p:cNvPr>
          <p:cNvSpPr txBox="1"/>
          <p:nvPr/>
        </p:nvSpPr>
        <p:spPr>
          <a:xfrm>
            <a:off x="843455" y="1338238"/>
            <a:ext cx="762788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O primeiro conjunto de células que imigra</a:t>
            </a:r>
          </a:p>
          <a:p>
            <a:r>
              <a:rPr lang="pt-BR" sz="2400" dirty="0"/>
              <a:t>pela linha primitiva irá ocupar o espaço das células do hipoblasto, formando assim o </a:t>
            </a:r>
            <a:r>
              <a:rPr lang="pt-BR" sz="2400" dirty="0">
                <a:highlight>
                  <a:srgbClr val="FFFF00"/>
                </a:highlight>
              </a:rPr>
              <a:t>endoderma</a:t>
            </a:r>
          </a:p>
          <a:p>
            <a:endParaRPr lang="pt-BR" sz="2400" dirty="0"/>
          </a:p>
          <a:p>
            <a:r>
              <a:rPr lang="pt-BR" sz="2400" dirty="0"/>
              <a:t>As células que imigram num segundo momento, organizam-se frouxamente entre o epiblasto e o endoderma, formando o </a:t>
            </a:r>
            <a:r>
              <a:rPr lang="pt-BR" sz="2400" dirty="0">
                <a:highlight>
                  <a:srgbClr val="00FFFF"/>
                </a:highlight>
              </a:rPr>
              <a:t>mesoderma</a:t>
            </a:r>
            <a:r>
              <a:rPr lang="pt-B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3711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1568DED-39D7-D258-5C8F-EAAEA58B66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14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84F7B73-59A3-BFA7-3F77-E66B62AFFDB3}"/>
              </a:ext>
            </a:extLst>
          </p:cNvPr>
          <p:cNvSpPr txBox="1"/>
          <p:nvPr/>
        </p:nvSpPr>
        <p:spPr>
          <a:xfrm>
            <a:off x="1390373" y="1417588"/>
            <a:ext cx="58934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No ser humano, a espermatogênese demora 64-74 dias: quase 16 dias no período de mitoses das espermatogônias; 24 dias na primeira  meiose; cerca de 8h na segunda meiose, e quase 24 dias na </a:t>
            </a:r>
            <a:r>
              <a:rPr lang="pt-BR" sz="2400" dirty="0" err="1"/>
              <a:t>espermiogênese</a:t>
            </a:r>
            <a:r>
              <a:rPr lang="pt-BR" sz="2400" dirty="0"/>
              <a:t>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0B9842F-40B5-BA3A-73ED-399B1CDE401C}"/>
              </a:ext>
            </a:extLst>
          </p:cNvPr>
          <p:cNvSpPr txBox="1"/>
          <p:nvPr/>
        </p:nvSpPr>
        <p:spPr>
          <a:xfrm>
            <a:off x="2930123" y="4265712"/>
            <a:ext cx="47469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200 milhões de espermatozoides por dia.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257535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31E99C2-6F57-BBD6-AA9E-549AA4FD25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140</a:t>
            </a:fld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E0D5C239-8449-176E-42CA-C139665E23A3}"/>
              </a:ext>
            </a:extLst>
          </p:cNvPr>
          <p:cNvSpPr/>
          <p:nvPr/>
        </p:nvSpPr>
        <p:spPr>
          <a:xfrm>
            <a:off x="3012363" y="4222161"/>
            <a:ext cx="641131" cy="7252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2CB2E8BE-0242-6D20-E9C3-76BFCE2BD5C0}"/>
              </a:ext>
            </a:extLst>
          </p:cNvPr>
          <p:cNvSpPr/>
          <p:nvPr/>
        </p:nvSpPr>
        <p:spPr>
          <a:xfrm>
            <a:off x="1599156" y="3448336"/>
            <a:ext cx="429342" cy="7252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F05DD68-4F07-E530-01F5-DAB65F9AB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345" y="0"/>
            <a:ext cx="4725568" cy="514854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FC9A54E-BB48-5682-E93B-B1869FCFFA4B}"/>
              </a:ext>
            </a:extLst>
          </p:cNvPr>
          <p:cNvSpPr txBox="1"/>
          <p:nvPr/>
        </p:nvSpPr>
        <p:spPr>
          <a:xfrm>
            <a:off x="5931508" y="491340"/>
            <a:ext cx="249778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O movimento de imigração através da linha primitiva requer uma reorganização das células, que perdem transitoriamente seu arranjo epitelial e tornam-se células isoladas, devido à diminuição na expressão de </a:t>
            </a:r>
            <a:r>
              <a:rPr lang="pt-BR" sz="2000" b="1" dirty="0" err="1"/>
              <a:t>caderinas</a:t>
            </a:r>
            <a:r>
              <a:rPr lang="pt-BR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3156942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5EC6FBB-6FB4-8763-59CA-5DD4F466C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9" y="1065491"/>
            <a:ext cx="8983922" cy="3881884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31E99C2-6F57-BBD6-AA9E-549AA4FD25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141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422320-2A6B-5246-B0A7-CC9F326B4992}"/>
              </a:ext>
            </a:extLst>
          </p:cNvPr>
          <p:cNvSpPr txBox="1"/>
          <p:nvPr/>
        </p:nvSpPr>
        <p:spPr>
          <a:xfrm>
            <a:off x="1227082" y="231228"/>
            <a:ext cx="73073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 err="1">
                <a:solidFill>
                  <a:schemeClr val="accent6"/>
                </a:solidFill>
              </a:rPr>
              <a:t>Gastrulação</a:t>
            </a:r>
            <a:r>
              <a:rPr lang="pt-BR" sz="2000" b="1" dirty="0">
                <a:solidFill>
                  <a:schemeClr val="accent6"/>
                </a:solidFill>
              </a:rPr>
              <a:t> e formação dos folhetos embrionários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2CB2E8BE-0242-6D20-E9C3-76BFCE2BD5C0}"/>
              </a:ext>
            </a:extLst>
          </p:cNvPr>
          <p:cNvSpPr/>
          <p:nvPr/>
        </p:nvSpPr>
        <p:spPr>
          <a:xfrm>
            <a:off x="1599156" y="3448336"/>
            <a:ext cx="429342" cy="7252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622472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31E99C2-6F57-BBD6-AA9E-549AA4FD25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142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422320-2A6B-5246-B0A7-CC9F326B4992}"/>
              </a:ext>
            </a:extLst>
          </p:cNvPr>
          <p:cNvSpPr txBox="1"/>
          <p:nvPr/>
        </p:nvSpPr>
        <p:spPr>
          <a:xfrm>
            <a:off x="1227082" y="231228"/>
            <a:ext cx="73073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 err="1">
                <a:solidFill>
                  <a:schemeClr val="accent6"/>
                </a:solidFill>
              </a:rPr>
              <a:t>Gastrulação</a:t>
            </a:r>
            <a:r>
              <a:rPr lang="pt-BR" sz="2000" b="1" dirty="0">
                <a:solidFill>
                  <a:schemeClr val="accent6"/>
                </a:solidFill>
              </a:rPr>
              <a:t> e formação dos folhetos embrionários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E0D5C239-8449-176E-42CA-C139665E23A3}"/>
              </a:ext>
            </a:extLst>
          </p:cNvPr>
          <p:cNvSpPr/>
          <p:nvPr/>
        </p:nvSpPr>
        <p:spPr>
          <a:xfrm>
            <a:off x="3012363" y="4222161"/>
            <a:ext cx="641131" cy="7252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2CB2E8BE-0242-6D20-E9C3-76BFCE2BD5C0}"/>
              </a:ext>
            </a:extLst>
          </p:cNvPr>
          <p:cNvSpPr/>
          <p:nvPr/>
        </p:nvSpPr>
        <p:spPr>
          <a:xfrm>
            <a:off x="1599156" y="3448336"/>
            <a:ext cx="429342" cy="7252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4DDCAB1-6F66-004F-E635-97161131723C}"/>
              </a:ext>
            </a:extLst>
          </p:cNvPr>
          <p:cNvSpPr txBox="1"/>
          <p:nvPr/>
        </p:nvSpPr>
        <p:spPr>
          <a:xfrm>
            <a:off x="1354521" y="1140589"/>
            <a:ext cx="643495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As células que permanecem no epiblasto após os movimentos de imigração através da linha primitiva e do nó primitivo darão origem ao </a:t>
            </a:r>
            <a:r>
              <a:rPr lang="pt-BR" sz="2000" dirty="0">
                <a:highlight>
                  <a:srgbClr val="00FF00"/>
                </a:highlight>
              </a:rPr>
              <a:t>ectoderma</a:t>
            </a:r>
            <a:r>
              <a:rPr lang="pt-BR" sz="2000" dirty="0"/>
              <a:t>; portanto,</a:t>
            </a:r>
          </a:p>
          <a:p>
            <a:r>
              <a:rPr lang="pt-BR" sz="2000" dirty="0"/>
              <a:t>este é o último folheto embrionário a se</a:t>
            </a:r>
          </a:p>
          <a:p>
            <a:r>
              <a:rPr lang="pt-BR" sz="2000" dirty="0"/>
              <a:t>formar. </a:t>
            </a:r>
          </a:p>
          <a:p>
            <a:r>
              <a:rPr lang="pt-BR" sz="2000" dirty="0"/>
              <a:t>Na metade da 3ª semana de desenvolvimento o conjunto formado pelo ectoderma, mesoderma, endoderma e notocorda constituem o </a:t>
            </a:r>
            <a:r>
              <a:rPr lang="pt-BR" sz="2000" b="1" dirty="0">
                <a:solidFill>
                  <a:schemeClr val="accent6">
                    <a:lumMod val="75000"/>
                  </a:schemeClr>
                </a:solidFill>
              </a:rPr>
              <a:t>disco embrionário trilaminar, ou </a:t>
            </a:r>
            <a:r>
              <a:rPr lang="pt-BR" sz="2000" b="1" dirty="0" err="1">
                <a:solidFill>
                  <a:schemeClr val="accent6">
                    <a:lumMod val="75000"/>
                  </a:schemeClr>
                </a:solidFill>
              </a:rPr>
              <a:t>tridérmico</a:t>
            </a:r>
            <a:endParaRPr lang="pt-B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85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31E99C2-6F57-BBD6-AA9E-549AA4FD25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143</a:t>
            </a:fld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E0D5C239-8449-176E-42CA-C139665E23A3}"/>
              </a:ext>
            </a:extLst>
          </p:cNvPr>
          <p:cNvSpPr/>
          <p:nvPr/>
        </p:nvSpPr>
        <p:spPr>
          <a:xfrm>
            <a:off x="3012363" y="4222161"/>
            <a:ext cx="641131" cy="7252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2CB2E8BE-0242-6D20-E9C3-76BFCE2BD5C0}"/>
              </a:ext>
            </a:extLst>
          </p:cNvPr>
          <p:cNvSpPr/>
          <p:nvPr/>
        </p:nvSpPr>
        <p:spPr>
          <a:xfrm>
            <a:off x="1599156" y="3448336"/>
            <a:ext cx="429342" cy="7252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31A7475-06AB-469F-3D1A-2AB02EA0D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338" y="0"/>
            <a:ext cx="7148804" cy="5143125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287C5ED7-36BD-626A-6602-EA331F4777E0}"/>
              </a:ext>
            </a:extLst>
          </p:cNvPr>
          <p:cNvSpPr/>
          <p:nvPr/>
        </p:nvSpPr>
        <p:spPr>
          <a:xfrm>
            <a:off x="4919991" y="2777931"/>
            <a:ext cx="641131" cy="7252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137171A6-7364-B1B7-A4CD-F725AE72DF53}"/>
              </a:ext>
            </a:extLst>
          </p:cNvPr>
          <p:cNvSpPr/>
          <p:nvPr/>
        </p:nvSpPr>
        <p:spPr>
          <a:xfrm>
            <a:off x="997338" y="2723122"/>
            <a:ext cx="641131" cy="7252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2FD2BDE9-2A63-F8F5-A2D2-4B489D2E1DD0}"/>
              </a:ext>
            </a:extLst>
          </p:cNvPr>
          <p:cNvSpPr/>
          <p:nvPr/>
        </p:nvSpPr>
        <p:spPr>
          <a:xfrm>
            <a:off x="1172696" y="454202"/>
            <a:ext cx="641131" cy="7252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509275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9ABDE92-2C83-50B4-6B4E-9AB9DDAE38C5}"/>
              </a:ext>
            </a:extLst>
          </p:cNvPr>
          <p:cNvSpPr txBox="1"/>
          <p:nvPr/>
        </p:nvSpPr>
        <p:spPr>
          <a:xfrm>
            <a:off x="908571" y="351058"/>
            <a:ext cx="778028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O mesoderma irá se espalhar por toda a extensão do disco trilaminar, exceto em dois pontos, um na extremidade cefálica e outro na extremidade caudal, originando as membranas </a:t>
            </a:r>
            <a:r>
              <a:rPr lang="pt-BR" sz="2000" dirty="0" err="1"/>
              <a:t>bucofaríngea</a:t>
            </a:r>
            <a:r>
              <a:rPr lang="pt-BR" sz="2000" dirty="0"/>
              <a:t> e cloacal, respectivamente. Assim, essas duas membranas são formadas apenas por ectoderma e endoderma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F86785A-3FA9-4783-A637-03DE4C518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950" y="2210489"/>
            <a:ext cx="7158154" cy="2845065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B6AF2B52-31DB-70AE-BEC9-DE30671B732D}"/>
              </a:ext>
            </a:extLst>
          </p:cNvPr>
          <p:cNvSpPr/>
          <p:nvPr/>
        </p:nvSpPr>
        <p:spPr>
          <a:xfrm>
            <a:off x="850193" y="3385274"/>
            <a:ext cx="641131" cy="7252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2649843-B551-032E-39DE-117EC6141B80}"/>
              </a:ext>
            </a:extLst>
          </p:cNvPr>
          <p:cNvSpPr/>
          <p:nvPr/>
        </p:nvSpPr>
        <p:spPr>
          <a:xfrm>
            <a:off x="4157582" y="3385274"/>
            <a:ext cx="641131" cy="7252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654954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D932FF5-D684-C0C3-F0B5-E76A2F3EF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97" y="0"/>
            <a:ext cx="7523679" cy="514468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563F3DC9-44B4-A9A4-E39D-722EAEF83944}"/>
              </a:ext>
            </a:extLst>
          </p:cNvPr>
          <p:cNvSpPr/>
          <p:nvPr/>
        </p:nvSpPr>
        <p:spPr>
          <a:xfrm>
            <a:off x="1744718" y="862791"/>
            <a:ext cx="867844" cy="6927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098812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3946AD1-183C-145C-7AFF-6EAA53E9F255}"/>
              </a:ext>
            </a:extLst>
          </p:cNvPr>
          <p:cNvSpPr txBox="1"/>
          <p:nvPr/>
        </p:nvSpPr>
        <p:spPr>
          <a:xfrm>
            <a:off x="772510" y="986700"/>
            <a:ext cx="759898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O mesoderma irá se diferenciar em três regiões distintas, lateralmente à notocorda. Essas regiões são denominadas de mesoderma </a:t>
            </a:r>
            <a:r>
              <a:rPr lang="pt-BR" sz="2000" dirty="0" err="1"/>
              <a:t>paraxial</a:t>
            </a:r>
            <a:r>
              <a:rPr lang="pt-BR" sz="2000" dirty="0"/>
              <a:t> ou somítico, mesoderma intermediário e mesoderma lateral. No mesoderma lateral forma-se o celoma intraembrionário.</a:t>
            </a:r>
          </a:p>
          <a:p>
            <a:endParaRPr lang="pt-BR" sz="2000" dirty="0"/>
          </a:p>
          <a:p>
            <a:r>
              <a:rPr lang="pt-BR" sz="2000" dirty="0"/>
              <a:t>O mesoderma lateral então se organiza em duas lâminas: o mesoderma somático, que fica em contato com o ectoderma formando a somatopleura, e o mesoderma esplâncnico, que fica em contato com o endoderma formando a </a:t>
            </a:r>
            <a:r>
              <a:rPr lang="pt-BR" sz="2000" dirty="0" err="1"/>
              <a:t>esplancnopleura</a:t>
            </a:r>
            <a:r>
              <a:rPr lang="pt-BR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133458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7D46484-1C8F-8FC2-D490-BA2A086855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147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B7600A6-2E9B-9257-B3CE-D55D7D2FC2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3" t="5178" r="5387" b="11967"/>
          <a:stretch/>
        </p:blipFill>
        <p:spPr>
          <a:xfrm>
            <a:off x="-19226" y="1261242"/>
            <a:ext cx="9163226" cy="278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519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9C7F733-99EB-B6B1-D0A7-368E750A21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148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7501288-99C0-4C80-E3F8-779D07161A10}"/>
              </a:ext>
            </a:extLst>
          </p:cNvPr>
          <p:cNvSpPr txBox="1"/>
          <p:nvPr/>
        </p:nvSpPr>
        <p:spPr>
          <a:xfrm>
            <a:off x="860265" y="1048256"/>
            <a:ext cx="789326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Além dessas três regiões, o mesoderma organiza na porção anterior à notocorda, ou seja, na parte mais cefálica do disco trilaminar, o mesoderma cefálico e o mesoderma cardiogênico.</a:t>
            </a:r>
          </a:p>
          <a:p>
            <a:endParaRPr lang="pt-BR" sz="2400" dirty="0"/>
          </a:p>
          <a:p>
            <a:r>
              <a:rPr lang="pt-BR" sz="2400" dirty="0"/>
              <a:t>Ao final do período pré-embrionário têm-se formadas as estruturas que participarão da organização do embrião propriamente dito e das estruturas extraembrionárias.</a:t>
            </a:r>
          </a:p>
        </p:txBody>
      </p:sp>
    </p:spTree>
    <p:extLst>
      <p:ext uri="{BB962C8B-B14F-4D97-AF65-F5344CB8AC3E}">
        <p14:creationId xmlns:p14="http://schemas.microsoft.com/office/powerpoint/2010/main" val="357515804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23DC405-377F-6097-0D90-94AFF71207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149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806CDFC-10F8-F7C8-259B-47B947452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24" y="1432326"/>
            <a:ext cx="8690149" cy="282158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3B61389-F84B-27B4-400B-EC7D4ABF723D}"/>
              </a:ext>
            </a:extLst>
          </p:cNvPr>
          <p:cNvSpPr txBox="1"/>
          <p:nvPr/>
        </p:nvSpPr>
        <p:spPr>
          <a:xfrm>
            <a:off x="1044465" y="519504"/>
            <a:ext cx="7055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B0F0"/>
                </a:solidFill>
              </a:rPr>
              <a:t>Origem embrionária das estruturas formadas no período pré-embrionário</a:t>
            </a:r>
          </a:p>
        </p:txBody>
      </p:sp>
    </p:spTree>
    <p:extLst>
      <p:ext uri="{BB962C8B-B14F-4D97-AF65-F5344CB8AC3E}">
        <p14:creationId xmlns:p14="http://schemas.microsoft.com/office/powerpoint/2010/main" val="2277188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6356" y="946261"/>
            <a:ext cx="8015111" cy="38516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4286" algn="just">
              <a:spcBef>
                <a:spcPts val="75"/>
              </a:spcBef>
            </a:pPr>
            <a:r>
              <a:rPr dirty="0">
                <a:latin typeface="Calibri"/>
                <a:cs typeface="Calibri"/>
              </a:rPr>
              <a:t>Os </a:t>
            </a:r>
            <a:r>
              <a:rPr b="1" spc="-4" dirty="0">
                <a:latin typeface="Calibri"/>
                <a:cs typeface="Calibri"/>
              </a:rPr>
              <a:t>testículos </a:t>
            </a:r>
            <a:r>
              <a:rPr spc="-4" dirty="0">
                <a:latin typeface="Calibri"/>
                <a:cs typeface="Calibri"/>
              </a:rPr>
              <a:t>possuem </a:t>
            </a:r>
            <a:r>
              <a:rPr spc="-8" dirty="0">
                <a:latin typeface="Calibri"/>
                <a:cs typeface="Calibri"/>
              </a:rPr>
              <a:t>forma oval, </a:t>
            </a:r>
            <a:r>
              <a:rPr spc="-4" dirty="0">
                <a:latin typeface="Calibri"/>
                <a:cs typeface="Calibri"/>
              </a:rPr>
              <a:t>com tamanho médio de 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4,6cm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x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2,6cm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e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peso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de 15-21g.</a:t>
            </a:r>
            <a:endParaRPr dirty="0">
              <a:latin typeface="Calibri"/>
              <a:cs typeface="Calibri"/>
            </a:endParaRPr>
          </a:p>
          <a:p>
            <a:pPr marL="9525" algn="just">
              <a:spcBef>
                <a:spcPts val="225"/>
              </a:spcBef>
            </a:pPr>
            <a:r>
              <a:rPr dirty="0">
                <a:latin typeface="Calibri"/>
                <a:cs typeface="Calibri"/>
              </a:rPr>
              <a:t>Eles </a:t>
            </a:r>
            <a:r>
              <a:rPr spc="-4" dirty="0">
                <a:latin typeface="Calibri"/>
                <a:cs typeface="Calibri"/>
              </a:rPr>
              <a:t>estão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na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bolsa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escrotal,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envolvidos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pela</a:t>
            </a:r>
            <a:r>
              <a:rPr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túnica</a:t>
            </a:r>
            <a:r>
              <a:rPr b="1" dirty="0">
                <a:latin typeface="Calibri"/>
                <a:cs typeface="Calibri"/>
              </a:rPr>
              <a:t> albugínea</a:t>
            </a:r>
            <a:endParaRPr dirty="0">
              <a:latin typeface="Calibri"/>
              <a:cs typeface="Calibri"/>
            </a:endParaRPr>
          </a:p>
          <a:p>
            <a:pPr marL="9525" algn="just"/>
            <a:r>
              <a:rPr dirty="0">
                <a:latin typeface="Calibri"/>
                <a:cs typeface="Calibri"/>
              </a:rPr>
              <a:t>e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pela</a:t>
            </a:r>
            <a:r>
              <a:rPr spc="-11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túnica</a:t>
            </a:r>
            <a:r>
              <a:rPr b="1" spc="-8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vaginal</a:t>
            </a:r>
            <a:r>
              <a:rPr spc="-4" dirty="0">
                <a:latin typeface="Calibri"/>
                <a:cs typeface="Calibri"/>
              </a:rPr>
              <a:t>.</a:t>
            </a:r>
            <a:endParaRPr dirty="0">
              <a:latin typeface="Calibri"/>
              <a:cs typeface="Calibri"/>
            </a:endParaRPr>
          </a:p>
          <a:p>
            <a:pPr marL="9525" marR="3810" algn="just">
              <a:spcBef>
                <a:spcPts val="225"/>
              </a:spcBef>
            </a:pPr>
            <a:r>
              <a:rPr dirty="0">
                <a:latin typeface="Calibri"/>
                <a:cs typeface="Calibri"/>
              </a:rPr>
              <a:t>A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túnica</a:t>
            </a:r>
            <a:r>
              <a:rPr b="1" dirty="0">
                <a:latin typeface="Calibri"/>
                <a:cs typeface="Calibri"/>
              </a:rPr>
              <a:t> albugínea</a:t>
            </a:r>
            <a:r>
              <a:rPr b="1" spc="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é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uma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cápsula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de</a:t>
            </a:r>
            <a:r>
              <a:rPr spc="195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tecido</a:t>
            </a:r>
            <a:r>
              <a:rPr b="1" spc="195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conjuntivo </a:t>
            </a:r>
            <a:r>
              <a:rPr b="1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denso não modelado</a:t>
            </a:r>
            <a:r>
              <a:rPr spc="-4" dirty="0">
                <a:latin typeface="Calibri"/>
                <a:cs typeface="Calibri"/>
              </a:rPr>
              <a:t>, </a:t>
            </a:r>
            <a:r>
              <a:rPr b="1" spc="-4" dirty="0">
                <a:latin typeface="Calibri"/>
                <a:cs typeface="Calibri"/>
              </a:rPr>
              <a:t>s</a:t>
            </a:r>
            <a:r>
              <a:rPr spc="-4" dirty="0">
                <a:latin typeface="Calibri"/>
                <a:cs typeface="Calibri"/>
              </a:rPr>
              <a:t>endo que, na </a:t>
            </a:r>
            <a:r>
              <a:rPr spc="-8" dirty="0">
                <a:latin typeface="Calibri"/>
                <a:cs typeface="Calibri"/>
              </a:rPr>
              <a:t>parte interna, </a:t>
            </a:r>
            <a:r>
              <a:rPr dirty="0">
                <a:latin typeface="Calibri"/>
                <a:cs typeface="Calibri"/>
              </a:rPr>
              <a:t>é mais 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vascularizada </a:t>
            </a:r>
            <a:r>
              <a:rPr spc="-4" dirty="0">
                <a:latin typeface="Calibri"/>
                <a:cs typeface="Calibri"/>
              </a:rPr>
              <a:t>(essa </a:t>
            </a:r>
            <a:r>
              <a:rPr spc="-8" dirty="0">
                <a:latin typeface="Calibri"/>
                <a:cs typeface="Calibri"/>
              </a:rPr>
              <a:t>região </a:t>
            </a:r>
            <a:r>
              <a:rPr dirty="0">
                <a:latin typeface="Calibri"/>
                <a:cs typeface="Calibri"/>
              </a:rPr>
              <a:t>é </a:t>
            </a:r>
            <a:r>
              <a:rPr spc="-4" dirty="0">
                <a:latin typeface="Calibri"/>
                <a:cs typeface="Calibri"/>
              </a:rPr>
              <a:t>especificada por alguns </a:t>
            </a:r>
            <a:r>
              <a:rPr spc="-8" dirty="0">
                <a:latin typeface="Calibri"/>
                <a:cs typeface="Calibri"/>
              </a:rPr>
              <a:t>autores </a:t>
            </a:r>
            <a:r>
              <a:rPr spc="-4" dirty="0">
                <a:latin typeface="Calibri"/>
                <a:cs typeface="Calibri"/>
              </a:rPr>
              <a:t> como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túnica</a:t>
            </a:r>
            <a:r>
              <a:rPr spc="-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vascular).</a:t>
            </a:r>
            <a:endParaRPr dirty="0">
              <a:latin typeface="Calibri"/>
              <a:cs typeface="Calibri"/>
            </a:endParaRPr>
          </a:p>
          <a:p>
            <a:pPr marL="9525" marR="3810" algn="just">
              <a:spcBef>
                <a:spcPts val="225"/>
              </a:spcBef>
            </a:pPr>
            <a:r>
              <a:rPr dirty="0">
                <a:latin typeface="Calibri"/>
                <a:cs typeface="Calibri"/>
              </a:rPr>
              <a:t>Ela </a:t>
            </a:r>
            <a:r>
              <a:rPr spc="-4" dirty="0">
                <a:latin typeface="Calibri"/>
                <a:cs typeface="Calibri"/>
              </a:rPr>
              <a:t>se espessa na </a:t>
            </a:r>
            <a:r>
              <a:rPr spc="-8" dirty="0">
                <a:latin typeface="Calibri"/>
                <a:cs typeface="Calibri"/>
              </a:rPr>
              <a:t>face </a:t>
            </a:r>
            <a:r>
              <a:rPr spc="-4" dirty="0">
                <a:latin typeface="Calibri"/>
                <a:cs typeface="Calibri"/>
              </a:rPr>
              <a:t>posterior dos testículos, formando </a:t>
            </a:r>
            <a:r>
              <a:rPr dirty="0">
                <a:latin typeface="Calibri"/>
                <a:cs typeface="Calibri"/>
              </a:rPr>
              <a:t>o 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mediastino,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de onde partem septos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fibrosos</a:t>
            </a:r>
            <a:r>
              <a:rPr spc="195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para</a:t>
            </a:r>
            <a:r>
              <a:rPr spc="188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 </a:t>
            </a:r>
            <a:r>
              <a:rPr spc="-8" dirty="0">
                <a:latin typeface="Calibri"/>
                <a:cs typeface="Calibri"/>
              </a:rPr>
              <a:t>interior </a:t>
            </a:r>
            <a:r>
              <a:rPr spc="-4" dirty="0">
                <a:latin typeface="Calibri"/>
                <a:cs typeface="Calibri"/>
              </a:rPr>
              <a:t> do </a:t>
            </a:r>
            <a:r>
              <a:rPr spc="-11" dirty="0">
                <a:latin typeface="Calibri"/>
                <a:cs typeface="Calibri"/>
              </a:rPr>
              <a:t>órgão, </a:t>
            </a:r>
            <a:r>
              <a:rPr spc="-4" dirty="0">
                <a:latin typeface="Calibri"/>
                <a:cs typeface="Calibri"/>
              </a:rPr>
              <a:t>levando vasos </a:t>
            </a:r>
            <a:r>
              <a:rPr dirty="0">
                <a:latin typeface="Calibri"/>
                <a:cs typeface="Calibri"/>
              </a:rPr>
              <a:t>e </a:t>
            </a:r>
            <a:r>
              <a:rPr spc="-4" dirty="0">
                <a:latin typeface="Calibri"/>
                <a:cs typeface="Calibri"/>
              </a:rPr>
              <a:t>nervos </a:t>
            </a:r>
            <a:r>
              <a:rPr dirty="0">
                <a:latin typeface="Calibri"/>
                <a:cs typeface="Calibri"/>
              </a:rPr>
              <a:t>e </a:t>
            </a:r>
            <a:r>
              <a:rPr spc="-4" dirty="0">
                <a:latin typeface="Calibri"/>
                <a:cs typeface="Calibri"/>
              </a:rPr>
              <a:t>dividindo-o </a:t>
            </a:r>
            <a:r>
              <a:rPr dirty="0">
                <a:latin typeface="Calibri"/>
                <a:cs typeface="Calibri"/>
              </a:rPr>
              <a:t>em </a:t>
            </a:r>
            <a:r>
              <a:rPr spc="-4" dirty="0">
                <a:latin typeface="Calibri"/>
                <a:cs typeface="Calibri"/>
              </a:rPr>
              <a:t>lóbulos, 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onde são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alojados</a:t>
            </a:r>
            <a:r>
              <a:rPr spc="1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os</a:t>
            </a:r>
            <a:r>
              <a:rPr spc="1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túbulos</a:t>
            </a:r>
            <a:r>
              <a:rPr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seminíferos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(1-4/lóbulo).</a:t>
            </a:r>
            <a:endParaRPr dirty="0">
              <a:latin typeface="Calibri"/>
              <a:cs typeface="Calibri"/>
            </a:endParaRPr>
          </a:p>
          <a:p>
            <a:pPr marL="9525" marR="3810" algn="just">
              <a:spcBef>
                <a:spcPts val="225"/>
              </a:spcBef>
            </a:pPr>
            <a:r>
              <a:rPr dirty="0">
                <a:latin typeface="Calibri"/>
                <a:cs typeface="Calibri"/>
              </a:rPr>
              <a:t>A </a:t>
            </a:r>
            <a:r>
              <a:rPr b="1" spc="-4" dirty="0">
                <a:latin typeface="Calibri"/>
                <a:cs typeface="Calibri"/>
              </a:rPr>
              <a:t>túnica vaginal </a:t>
            </a:r>
            <a:r>
              <a:rPr dirty="0">
                <a:latin typeface="Calibri"/>
                <a:cs typeface="Calibri"/>
              </a:rPr>
              <a:t>é </a:t>
            </a:r>
            <a:r>
              <a:rPr spc="-4" dirty="0">
                <a:latin typeface="Calibri"/>
                <a:cs typeface="Calibri"/>
              </a:rPr>
              <a:t>uma camada dupla de </a:t>
            </a:r>
            <a:r>
              <a:rPr b="1" spc="-4" dirty="0">
                <a:latin typeface="Calibri"/>
                <a:cs typeface="Calibri"/>
              </a:rPr>
              <a:t>mesotélio </a:t>
            </a:r>
            <a:r>
              <a:rPr spc="-8" dirty="0">
                <a:latin typeface="Calibri"/>
                <a:cs typeface="Calibri"/>
              </a:rPr>
              <a:t>contínuo 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ao </a:t>
            </a:r>
            <a:r>
              <a:rPr spc="-4" dirty="0">
                <a:latin typeface="Calibri"/>
                <a:cs typeface="Calibri"/>
              </a:rPr>
              <a:t>peritônio. </a:t>
            </a:r>
            <a:r>
              <a:rPr dirty="0">
                <a:latin typeface="Calibri"/>
                <a:cs typeface="Calibri"/>
              </a:rPr>
              <a:t>O </a:t>
            </a:r>
            <a:r>
              <a:rPr spc="-8" dirty="0">
                <a:latin typeface="Calibri"/>
                <a:cs typeface="Calibri"/>
              </a:rPr>
              <a:t>folheto </a:t>
            </a:r>
            <a:r>
              <a:rPr spc="-4" dirty="0">
                <a:latin typeface="Calibri"/>
                <a:cs typeface="Calibri"/>
              </a:rPr>
              <a:t>parietal </a:t>
            </a:r>
            <a:r>
              <a:rPr dirty="0">
                <a:latin typeface="Calibri"/>
                <a:cs typeface="Calibri"/>
              </a:rPr>
              <a:t>é </a:t>
            </a:r>
            <a:r>
              <a:rPr spc="-4" dirty="0">
                <a:latin typeface="Calibri"/>
                <a:cs typeface="Calibri"/>
              </a:rPr>
              <a:t>adjacente </a:t>
            </a:r>
            <a:r>
              <a:rPr dirty="0">
                <a:latin typeface="Calibri"/>
                <a:cs typeface="Calibri"/>
              </a:rPr>
              <a:t>ao </a:t>
            </a:r>
            <a:r>
              <a:rPr spc="-4" dirty="0">
                <a:latin typeface="Calibri"/>
                <a:cs typeface="Calibri"/>
              </a:rPr>
              <a:t>escroto </a:t>
            </a:r>
            <a:r>
              <a:rPr dirty="0">
                <a:latin typeface="Calibri"/>
                <a:cs typeface="Calibri"/>
              </a:rPr>
              <a:t>e o 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folheto </a:t>
            </a:r>
            <a:r>
              <a:rPr spc="-4" dirty="0">
                <a:latin typeface="Calibri"/>
                <a:cs typeface="Calibri"/>
              </a:rPr>
              <a:t>visceral, </a:t>
            </a:r>
            <a:r>
              <a:rPr dirty="0">
                <a:latin typeface="Calibri"/>
                <a:cs typeface="Calibri"/>
              </a:rPr>
              <a:t>à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túnica</a:t>
            </a:r>
            <a:r>
              <a:rPr spc="-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albugínea.</a:t>
            </a:r>
            <a:endParaRPr dirty="0">
              <a:latin typeface="Calibri"/>
              <a:cs typeface="Calibri"/>
            </a:endParaRPr>
          </a:p>
          <a:p>
            <a:pPr marL="9525" marR="3810" algn="just">
              <a:spcBef>
                <a:spcPts val="225"/>
              </a:spcBef>
            </a:pPr>
            <a:r>
              <a:rPr spc="-4" dirty="0">
                <a:latin typeface="Calibri"/>
                <a:cs typeface="Calibri"/>
              </a:rPr>
              <a:t>No espaço </a:t>
            </a:r>
            <a:r>
              <a:rPr spc="-8" dirty="0">
                <a:latin typeface="Calibri"/>
                <a:cs typeface="Calibri"/>
              </a:rPr>
              <a:t>entre </a:t>
            </a:r>
            <a:r>
              <a:rPr dirty="0">
                <a:latin typeface="Calibri"/>
                <a:cs typeface="Calibri"/>
              </a:rPr>
              <a:t>os </a:t>
            </a:r>
            <a:r>
              <a:rPr spc="-8" dirty="0">
                <a:latin typeface="Calibri"/>
                <a:cs typeface="Calibri"/>
              </a:rPr>
              <a:t>folhetos, </a:t>
            </a:r>
            <a:r>
              <a:rPr spc="-4" dirty="0">
                <a:latin typeface="Calibri"/>
                <a:cs typeface="Calibri"/>
              </a:rPr>
              <a:t>há fluido </a:t>
            </a:r>
            <a:r>
              <a:rPr spc="-8" dirty="0">
                <a:latin typeface="Calibri"/>
                <a:cs typeface="Calibri"/>
              </a:rPr>
              <a:t>secretado </a:t>
            </a:r>
            <a:r>
              <a:rPr spc="-4" dirty="0">
                <a:latin typeface="Calibri"/>
                <a:cs typeface="Calibri"/>
              </a:rPr>
              <a:t>pelas células 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mesoteliais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que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permite</a:t>
            </a:r>
            <a:r>
              <a:rPr dirty="0">
                <a:latin typeface="Calibri"/>
                <a:cs typeface="Calibri"/>
              </a:rPr>
              <a:t> o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movimento</a:t>
            </a:r>
            <a:r>
              <a:rPr dirty="0">
                <a:latin typeface="Calibri"/>
                <a:cs typeface="Calibri"/>
              </a:rPr>
              <a:t> sem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atrito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dos 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testículos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na</a:t>
            </a:r>
            <a:r>
              <a:rPr spc="-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bolsa</a:t>
            </a:r>
            <a:r>
              <a:rPr spc="1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escrotal.</a:t>
            </a:r>
            <a:endParaRPr dirty="0">
              <a:latin typeface="Calibri"/>
              <a:cs typeface="Calibri"/>
            </a:endParaRPr>
          </a:p>
          <a:p>
            <a:pPr marL="9525" marR="3810" algn="just">
              <a:spcBef>
                <a:spcPts val="225"/>
              </a:spcBef>
            </a:pPr>
            <a:r>
              <a:rPr dirty="0">
                <a:latin typeface="Calibri"/>
                <a:cs typeface="Calibri"/>
              </a:rPr>
              <a:t>Os </a:t>
            </a:r>
            <a:r>
              <a:rPr spc="-4" dirty="0">
                <a:latin typeface="Calibri"/>
                <a:cs typeface="Calibri"/>
              </a:rPr>
              <a:t>testículos </a:t>
            </a:r>
            <a:r>
              <a:rPr dirty="0">
                <a:latin typeface="Calibri"/>
                <a:cs typeface="Calibri"/>
              </a:rPr>
              <a:t>são </a:t>
            </a:r>
            <a:r>
              <a:rPr spc="-4" dirty="0">
                <a:latin typeface="Calibri"/>
                <a:cs typeface="Calibri"/>
              </a:rPr>
              <a:t>constituídos </a:t>
            </a:r>
            <a:r>
              <a:rPr dirty="0">
                <a:latin typeface="Calibri"/>
                <a:cs typeface="Calibri"/>
              </a:rPr>
              <a:t>pelos </a:t>
            </a:r>
            <a:r>
              <a:rPr b="1" dirty="0">
                <a:latin typeface="Calibri"/>
                <a:cs typeface="Calibri"/>
              </a:rPr>
              <a:t>túbulos </a:t>
            </a:r>
            <a:r>
              <a:rPr b="1" spc="-4" dirty="0">
                <a:latin typeface="Calibri"/>
                <a:cs typeface="Calibri"/>
              </a:rPr>
              <a:t>seminíferos</a:t>
            </a:r>
            <a:r>
              <a:rPr spc="-4" dirty="0">
                <a:latin typeface="Calibri"/>
                <a:cs typeface="Calibri"/>
              </a:rPr>
              <a:t>, em </a:t>
            </a:r>
            <a:r>
              <a:rPr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forma </a:t>
            </a:r>
            <a:r>
              <a:rPr spc="-4" dirty="0">
                <a:latin typeface="Calibri"/>
                <a:cs typeface="Calibri"/>
              </a:rPr>
              <a:t>de </a:t>
            </a:r>
            <a:r>
              <a:rPr dirty="0">
                <a:latin typeface="Calibri"/>
                <a:cs typeface="Calibri"/>
              </a:rPr>
              <a:t>U e </a:t>
            </a:r>
            <a:r>
              <a:rPr spc="-4" dirty="0">
                <a:latin typeface="Calibri"/>
                <a:cs typeface="Calibri"/>
              </a:rPr>
              <a:t>de </a:t>
            </a:r>
            <a:r>
              <a:rPr spc="-8" dirty="0">
                <a:latin typeface="Calibri"/>
                <a:cs typeface="Calibri"/>
              </a:rPr>
              <a:t>trajeto tortuoso, </a:t>
            </a:r>
            <a:r>
              <a:rPr spc="-4" dirty="0">
                <a:latin typeface="Calibri"/>
                <a:cs typeface="Calibri"/>
              </a:rPr>
              <a:t>medindo </a:t>
            </a:r>
            <a:r>
              <a:rPr dirty="0">
                <a:latin typeface="Calibri"/>
                <a:cs typeface="Calibri"/>
              </a:rPr>
              <a:t>30 a 60cm </a:t>
            </a:r>
            <a:r>
              <a:rPr spc="-4" dirty="0">
                <a:latin typeface="Calibri"/>
                <a:cs typeface="Calibri"/>
              </a:rPr>
              <a:t>de 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comprimento </a:t>
            </a:r>
            <a:r>
              <a:rPr dirty="0">
                <a:latin typeface="Calibri"/>
                <a:cs typeface="Calibri"/>
              </a:rPr>
              <a:t>e 120 a </a:t>
            </a:r>
            <a:r>
              <a:rPr spc="-4" dirty="0">
                <a:latin typeface="Calibri"/>
                <a:cs typeface="Calibri"/>
              </a:rPr>
              <a:t>200</a:t>
            </a:r>
            <a:r>
              <a:rPr lang="pt-BR" spc="-4" dirty="0">
                <a:latin typeface="Symbol"/>
                <a:cs typeface="Calibri"/>
              </a:rPr>
              <a:t> </a:t>
            </a:r>
            <a:r>
              <a:rPr lang="pt-BR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spc="-4" dirty="0">
                <a:latin typeface="Calibri"/>
                <a:cs typeface="Calibri"/>
              </a:rPr>
              <a:t>m de </a:t>
            </a:r>
            <a:r>
              <a:rPr spc="-8" dirty="0">
                <a:latin typeface="Calibri"/>
                <a:cs typeface="Calibri"/>
              </a:rPr>
              <a:t>diâmetro, produzindo </a:t>
            </a:r>
            <a:r>
              <a:rPr dirty="0">
                <a:latin typeface="Calibri"/>
                <a:cs typeface="Calibri"/>
              </a:rPr>
              <a:t>50 a 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150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milhões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de</a:t>
            </a:r>
            <a:r>
              <a:rPr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espermatozoides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diariamente.</a:t>
            </a:r>
            <a:endParaRPr dirty="0">
              <a:latin typeface="Calibri"/>
              <a:cs typeface="Calibri"/>
            </a:endParaRPr>
          </a:p>
          <a:p>
            <a:pPr marL="9525" marR="3810" algn="just">
              <a:spcBef>
                <a:spcPts val="225"/>
              </a:spcBef>
            </a:pPr>
            <a:r>
              <a:rPr dirty="0">
                <a:latin typeface="Calibri"/>
                <a:cs typeface="Calibri"/>
              </a:rPr>
              <a:t>As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extremidades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dos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túbulos</a:t>
            </a:r>
            <a:r>
              <a:rPr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seminíferos</a:t>
            </a:r>
            <a:r>
              <a:rPr spc="-4" dirty="0">
                <a:latin typeface="Calibri"/>
                <a:cs typeface="Calibri"/>
              </a:rPr>
              <a:t> abrem-se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nos </a:t>
            </a:r>
            <a:r>
              <a:rPr spc="-19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túbulos</a:t>
            </a:r>
            <a:r>
              <a:rPr b="1" spc="4" dirty="0">
                <a:latin typeface="Calibri"/>
                <a:cs typeface="Calibri"/>
              </a:rPr>
              <a:t> </a:t>
            </a:r>
            <a:r>
              <a:rPr b="1" spc="-8" dirty="0">
                <a:latin typeface="Calibri"/>
                <a:cs typeface="Calibri"/>
              </a:rPr>
              <a:t>retos</a:t>
            </a:r>
            <a:r>
              <a:rPr spc="-8" dirty="0">
                <a:latin typeface="Calibri"/>
                <a:cs typeface="Calibri"/>
              </a:rPr>
              <a:t>,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os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quais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desembocam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na</a:t>
            </a:r>
            <a:r>
              <a:rPr dirty="0">
                <a:latin typeface="Calibri"/>
                <a:cs typeface="Calibri"/>
              </a:rPr>
              <a:t> </a:t>
            </a:r>
            <a:r>
              <a:rPr b="1" spc="-8" dirty="0">
                <a:latin typeface="Calibri"/>
                <a:cs typeface="Calibri"/>
              </a:rPr>
              <a:t>rede</a:t>
            </a:r>
            <a:r>
              <a:rPr b="1" spc="-4" dirty="0">
                <a:latin typeface="Calibri"/>
                <a:cs typeface="Calibri"/>
              </a:rPr>
              <a:t> testicular</a:t>
            </a:r>
            <a:r>
              <a:rPr spc="-4" dirty="0">
                <a:latin typeface="Calibri"/>
                <a:cs typeface="Calibri"/>
              </a:rPr>
              <a:t>, 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localizada</a:t>
            </a:r>
            <a:r>
              <a:rPr spc="-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no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mediastino</a:t>
            </a:r>
            <a:r>
              <a:rPr dirty="0">
                <a:latin typeface="Calibri"/>
                <a:cs typeface="Calibri"/>
              </a:rPr>
              <a:t> .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073894" y="215026"/>
            <a:ext cx="6996211" cy="453329"/>
          </a:xfrm>
          <a:prstGeom prst="rect">
            <a:avLst/>
          </a:prstGeom>
        </p:spPr>
        <p:txBody>
          <a:bodyPr spcFirstLastPara="1" vert="horz" wrap="square" lIns="0" tIns="9525" rIns="0" bIns="0" rtlCol="0" anchor="b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800" spc="-11" dirty="0"/>
              <a:t>HISTOFISIOLOGIA</a:t>
            </a:r>
            <a:r>
              <a:rPr sz="2800" spc="-4" dirty="0"/>
              <a:t> DOS</a:t>
            </a:r>
            <a:r>
              <a:rPr sz="2800" spc="-15" dirty="0"/>
              <a:t> </a:t>
            </a:r>
            <a:r>
              <a:rPr sz="2800" spc="-8" dirty="0"/>
              <a:t>TESTÍCULOS</a:t>
            </a:r>
            <a:endParaRPr sz="2800" dirty="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23DC405-377F-6097-0D90-94AFF712075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150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5D7BE1C-46A3-9BC9-A3D3-EA9ACB72066F}"/>
              </a:ext>
            </a:extLst>
          </p:cNvPr>
          <p:cNvSpPr txBox="1"/>
          <p:nvPr/>
        </p:nvSpPr>
        <p:spPr>
          <a:xfrm>
            <a:off x="115616" y="-18912"/>
            <a:ext cx="902838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Os eventos do período pré-embrionário ocorrem da 1ª semana até a metade da 3ª semana de desenvolvimento. Após a fecundação, o zigoto se divide e forma os blastômeros durante a fase de clivagem. Inicialmente, formam-se dois blastômeros, em seguida quatro, oito e dezesseis blastômeros. No desenvolvimento humano</a:t>
            </a:r>
          </a:p>
          <a:p>
            <a:r>
              <a:rPr lang="pt-BR" sz="1800" dirty="0"/>
              <a:t>a mórula é formada por 16 blastômeros. Durante a clivagem os blastômeros permanecem envoltos pela zona pelúcida e migram através da tuba uterina em direção ao útero. Ao final da 1ª semana forma-se o blastocisto, constituído pelo </a:t>
            </a:r>
            <a:r>
              <a:rPr lang="pt-BR" sz="1800" dirty="0" err="1"/>
              <a:t>embrioblasto</a:t>
            </a:r>
            <a:r>
              <a:rPr lang="pt-BR" sz="1800" dirty="0"/>
              <a:t>, trofoblasto e blastocele. Durante a 2ª semana o trofoblasto e o </a:t>
            </a:r>
            <a:r>
              <a:rPr lang="pt-BR" sz="1800" dirty="0" err="1"/>
              <a:t>embrioblasto</a:t>
            </a:r>
            <a:endParaRPr lang="pt-BR" sz="1800" dirty="0"/>
          </a:p>
          <a:p>
            <a:r>
              <a:rPr lang="pt-BR" sz="1800" dirty="0"/>
              <a:t>passam por um intenso processo de diferenciação celular. As células do trofoblasto proliferam em direção ao endométrio, se diferenciam em citotrofoblasto e </a:t>
            </a:r>
            <a:r>
              <a:rPr lang="pt-BR" sz="1800" dirty="0" err="1"/>
              <a:t>sinciciotrofoblasto</a:t>
            </a:r>
            <a:r>
              <a:rPr lang="pt-BR" sz="1800" dirty="0"/>
              <a:t> e iniciam a invasão entre as células endometriais. </a:t>
            </a:r>
            <a:r>
              <a:rPr lang="pt-BR" sz="1800" dirty="0" err="1"/>
              <a:t>Paralalamente</a:t>
            </a:r>
            <a:r>
              <a:rPr lang="pt-BR" sz="1800" dirty="0"/>
              <a:t> ao processo de implantação e de diferenciação do trofoblasto, ocorre a diferenciação do </a:t>
            </a:r>
            <a:r>
              <a:rPr lang="pt-BR" sz="1800" dirty="0" err="1"/>
              <a:t>embrioblasto</a:t>
            </a:r>
            <a:r>
              <a:rPr lang="pt-BR" sz="1800" dirty="0"/>
              <a:t>, que resulta na formação do disco embrionário </a:t>
            </a:r>
            <a:r>
              <a:rPr lang="pt-BR" sz="1800" dirty="0" err="1"/>
              <a:t>bilaminar</a:t>
            </a:r>
            <a:r>
              <a:rPr lang="pt-BR" sz="1800" dirty="0"/>
              <a:t>. Ainda, ao longo da 2ª semana, formam-se as vesículas amniótica e vitelínica. Durante a metade inicial da 3ª semana surge a linha primitiva e inicia a </a:t>
            </a:r>
            <a:r>
              <a:rPr lang="pt-BR" sz="1800" dirty="0" err="1"/>
              <a:t>gastrulação</a:t>
            </a:r>
            <a:r>
              <a:rPr lang="pt-BR" sz="1800" dirty="0"/>
              <a:t>, que corresponde ao processo através do qual formam-se os 3 folhetos embrionários, que são o endoderma, mesoderma e ectoderma. Organiza-se assim, ao final do período pré-embrionário, o disco trilaminar que separa a vesícula vitelínica da vesícula amniótica.</a:t>
            </a:r>
          </a:p>
        </p:txBody>
      </p:sp>
    </p:spTree>
    <p:extLst>
      <p:ext uri="{BB962C8B-B14F-4D97-AF65-F5344CB8AC3E}">
        <p14:creationId xmlns:p14="http://schemas.microsoft.com/office/powerpoint/2010/main" val="222098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B09F615-A60B-7EB2-A7D3-F8292AE918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16</a:t>
            </a:fld>
            <a:endParaRPr lang="pt-BR"/>
          </a:p>
        </p:txBody>
      </p:sp>
      <p:pic>
        <p:nvPicPr>
          <p:cNvPr id="3" name="object 4">
            <a:extLst>
              <a:ext uri="{FF2B5EF4-FFF2-40B4-BE49-F238E27FC236}">
                <a16:creationId xmlns:a16="http://schemas.microsoft.com/office/drawing/2014/main" id="{4612AC11-C7D2-D0E0-89BA-C8F9CD8984B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5282" y="420462"/>
            <a:ext cx="5314629" cy="4302576"/>
          </a:xfrm>
          <a:prstGeom prst="rect">
            <a:avLst/>
          </a:prstGeom>
        </p:spPr>
      </p:pic>
      <p:sp>
        <p:nvSpPr>
          <p:cNvPr id="4" name="object 8">
            <a:extLst>
              <a:ext uri="{FF2B5EF4-FFF2-40B4-BE49-F238E27FC236}">
                <a16:creationId xmlns:a16="http://schemas.microsoft.com/office/drawing/2014/main" id="{296BB18A-C2B1-5B3A-E561-DE77A70DB4B0}"/>
              </a:ext>
            </a:extLst>
          </p:cNvPr>
          <p:cNvSpPr txBox="1"/>
          <p:nvPr/>
        </p:nvSpPr>
        <p:spPr>
          <a:xfrm>
            <a:off x="5226482" y="281297"/>
            <a:ext cx="3240185" cy="330282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just">
              <a:spcBef>
                <a:spcPts val="75"/>
              </a:spcBef>
            </a:pPr>
            <a:r>
              <a:rPr sz="1800" spc="-8" dirty="0">
                <a:latin typeface="Calibri"/>
                <a:cs typeface="Calibri"/>
              </a:rPr>
              <a:t>Representação </a:t>
            </a:r>
            <a:r>
              <a:rPr sz="1800" spc="-4" dirty="0">
                <a:latin typeface="Calibri"/>
                <a:cs typeface="Calibri"/>
              </a:rPr>
              <a:t>do </a:t>
            </a:r>
            <a:r>
              <a:rPr sz="1800" b="1" spc="-4" dirty="0">
                <a:latin typeface="Calibri"/>
                <a:cs typeface="Calibri"/>
              </a:rPr>
              <a:t>testículo</a:t>
            </a:r>
            <a:r>
              <a:rPr sz="1800" spc="-4" dirty="0">
                <a:latin typeface="Calibri"/>
                <a:cs typeface="Calibri"/>
              </a:rPr>
              <a:t>, onde são apontados: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b="1" spc="-4" dirty="0">
                <a:latin typeface="Calibri"/>
                <a:cs typeface="Calibri"/>
              </a:rPr>
              <a:t>túnica </a:t>
            </a:r>
            <a:r>
              <a:rPr sz="1800" b="1" spc="-19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albugínea </a:t>
            </a:r>
            <a:r>
              <a:rPr sz="1800" dirty="0">
                <a:latin typeface="Calibri"/>
                <a:cs typeface="Calibri"/>
              </a:rPr>
              <a:t>(A) e o </a:t>
            </a:r>
            <a:r>
              <a:rPr sz="1800" b="1" spc="-4" dirty="0">
                <a:latin typeface="Calibri"/>
                <a:cs typeface="Calibri"/>
              </a:rPr>
              <a:t>folheto </a:t>
            </a:r>
            <a:r>
              <a:rPr sz="1800" b="1" spc="-8" dirty="0">
                <a:latin typeface="Calibri"/>
                <a:cs typeface="Calibri"/>
              </a:rPr>
              <a:t>visceral </a:t>
            </a:r>
            <a:r>
              <a:rPr sz="1800" spc="-4" dirty="0">
                <a:latin typeface="Calibri"/>
                <a:cs typeface="Calibri"/>
              </a:rPr>
              <a:t>(V) da </a:t>
            </a:r>
            <a:r>
              <a:rPr sz="1800" b="1" spc="-4" dirty="0">
                <a:latin typeface="Calibri"/>
                <a:cs typeface="Calibri"/>
              </a:rPr>
              <a:t>túnica vaginal</a:t>
            </a:r>
            <a:r>
              <a:rPr sz="1800" spc="-4" dirty="0">
                <a:latin typeface="Calibri"/>
                <a:cs typeface="Calibri"/>
              </a:rPr>
              <a:t>, </a:t>
            </a:r>
            <a:r>
              <a:rPr sz="1800" spc="4" dirty="0">
                <a:latin typeface="Calibri"/>
                <a:cs typeface="Calibri"/>
              </a:rPr>
              <a:t>os </a:t>
            </a:r>
            <a:r>
              <a:rPr sz="1800" spc="-19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túbulos </a:t>
            </a:r>
            <a:r>
              <a:rPr sz="1800" b="1" spc="-4" dirty="0">
                <a:latin typeface="Calibri"/>
                <a:cs typeface="Calibri"/>
              </a:rPr>
              <a:t>seminíferos </a:t>
            </a:r>
            <a:r>
              <a:rPr sz="1800" spc="-4" dirty="0">
                <a:latin typeface="Calibri"/>
                <a:cs typeface="Calibri"/>
              </a:rPr>
              <a:t>(TS), </a:t>
            </a:r>
            <a:r>
              <a:rPr sz="1800" dirty="0">
                <a:latin typeface="Calibri"/>
                <a:cs typeface="Calibri"/>
              </a:rPr>
              <a:t>os </a:t>
            </a:r>
            <a:r>
              <a:rPr sz="1800" b="1" dirty="0">
                <a:latin typeface="Calibri"/>
                <a:cs typeface="Calibri"/>
              </a:rPr>
              <a:t>túbulos </a:t>
            </a:r>
            <a:r>
              <a:rPr sz="1800" b="1" spc="-8" dirty="0">
                <a:latin typeface="Calibri"/>
                <a:cs typeface="Calibri"/>
              </a:rPr>
              <a:t>retos </a:t>
            </a:r>
            <a:r>
              <a:rPr sz="1800" spc="-4" dirty="0">
                <a:latin typeface="Calibri"/>
                <a:cs typeface="Calibri"/>
              </a:rPr>
              <a:t>(TR) </a:t>
            </a:r>
            <a:r>
              <a:rPr sz="1800" dirty="0">
                <a:latin typeface="Calibri"/>
                <a:cs typeface="Calibri"/>
              </a:rPr>
              <a:t>e a </a:t>
            </a:r>
            <a:r>
              <a:rPr sz="1800" b="1" spc="-4" dirty="0">
                <a:latin typeface="Calibri"/>
                <a:cs typeface="Calibri"/>
              </a:rPr>
              <a:t>rede 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8" dirty="0">
                <a:latin typeface="Calibri"/>
                <a:cs typeface="Calibri"/>
              </a:rPr>
              <a:t>testicular </a:t>
            </a:r>
            <a:r>
              <a:rPr sz="1800" spc="-4" dirty="0">
                <a:latin typeface="Calibri"/>
                <a:cs typeface="Calibri"/>
              </a:rPr>
              <a:t>(RT). </a:t>
            </a:r>
            <a:r>
              <a:rPr sz="1800" dirty="0">
                <a:latin typeface="Calibri"/>
                <a:cs typeface="Calibri"/>
              </a:rPr>
              <a:t>CE – </a:t>
            </a:r>
            <a:r>
              <a:rPr sz="1800" spc="-4" dirty="0">
                <a:latin typeface="Calibri"/>
                <a:cs typeface="Calibri"/>
              </a:rPr>
              <a:t>canais </a:t>
            </a:r>
            <a:r>
              <a:rPr sz="1800" spc="-11" dirty="0">
                <a:latin typeface="Calibri"/>
                <a:cs typeface="Calibri"/>
              </a:rPr>
              <a:t>eferentes, </a:t>
            </a:r>
            <a:r>
              <a:rPr sz="1800" dirty="0">
                <a:latin typeface="Calibri"/>
                <a:cs typeface="Calibri"/>
              </a:rPr>
              <a:t>E – </a:t>
            </a:r>
            <a:r>
              <a:rPr sz="1800" spc="-4" dirty="0">
                <a:latin typeface="Calibri"/>
                <a:cs typeface="Calibri"/>
              </a:rPr>
              <a:t>epidídimo </a:t>
            </a:r>
            <a:r>
              <a:rPr sz="1800" dirty="0">
                <a:latin typeface="Calibri"/>
                <a:cs typeface="Calibri"/>
              </a:rPr>
              <a:t>e CD – </a:t>
            </a:r>
            <a:r>
              <a:rPr sz="1800" spc="-195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canal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1" dirty="0">
                <a:latin typeface="Calibri"/>
                <a:cs typeface="Calibri"/>
              </a:rPr>
              <a:t>deferente.</a:t>
            </a:r>
            <a:r>
              <a:rPr sz="1800" spc="-8" dirty="0">
                <a:latin typeface="Calibri"/>
                <a:cs typeface="Calibri"/>
              </a:rPr>
              <a:t> </a:t>
            </a:r>
            <a:endParaRPr lang="pt-BR" sz="1800" spc="-8" dirty="0">
              <a:latin typeface="Calibri"/>
              <a:cs typeface="Calibri"/>
            </a:endParaRPr>
          </a:p>
          <a:p>
            <a:pPr marL="9525" marR="3810" algn="just">
              <a:spcBef>
                <a:spcPts val="75"/>
              </a:spcBef>
            </a:pPr>
            <a:endParaRPr lang="pt-BR" sz="1800" spc="-8" dirty="0">
              <a:latin typeface="Calibri"/>
              <a:cs typeface="Calibri"/>
            </a:endParaRPr>
          </a:p>
          <a:p>
            <a:pPr marL="9525" marR="3810" algn="just">
              <a:spcBef>
                <a:spcPts val="75"/>
              </a:spcBef>
            </a:pPr>
            <a:endParaRPr lang="pt-BR" sz="1800" spc="-8" dirty="0">
              <a:latin typeface="Calibri"/>
              <a:cs typeface="Calibri"/>
            </a:endParaRPr>
          </a:p>
          <a:p>
            <a:pPr marL="9525" marR="3810" algn="just">
              <a:spcBef>
                <a:spcPts val="75"/>
              </a:spcBef>
            </a:pPr>
            <a:r>
              <a:rPr sz="1050" spc="-4" dirty="0" err="1">
                <a:latin typeface="Calibri"/>
                <a:cs typeface="Calibri"/>
              </a:rPr>
              <a:t>Baseado</a:t>
            </a:r>
            <a:r>
              <a:rPr sz="1050" dirty="0">
                <a:latin typeface="Calibri"/>
                <a:cs typeface="Calibri"/>
              </a:rPr>
              <a:t> em</a:t>
            </a:r>
            <a:r>
              <a:rPr sz="1050" spc="4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Moraes,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G.</a:t>
            </a:r>
            <a:r>
              <a:rPr sz="1050" dirty="0">
                <a:latin typeface="Calibri"/>
                <a:cs typeface="Calibri"/>
              </a:rPr>
              <a:t> E.</a:t>
            </a:r>
            <a:r>
              <a:rPr sz="1050" spc="4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S. </a:t>
            </a:r>
            <a:r>
              <a:rPr sz="1050" spc="4" dirty="0">
                <a:latin typeface="Calibri"/>
                <a:cs typeface="Calibri"/>
              </a:rPr>
              <a:t> </a:t>
            </a:r>
            <a:r>
              <a:rPr sz="1050" i="1" spc="-4" dirty="0">
                <a:latin typeface="Calibri"/>
                <a:cs typeface="Calibri"/>
              </a:rPr>
              <a:t>Espermocitologia: </a:t>
            </a:r>
            <a:r>
              <a:rPr sz="1050" spc="-4" dirty="0">
                <a:latin typeface="Calibri"/>
                <a:cs typeface="Calibri"/>
              </a:rPr>
              <a:t>espermocitograma </a:t>
            </a:r>
            <a:r>
              <a:rPr sz="1050" dirty="0">
                <a:latin typeface="Calibri"/>
                <a:cs typeface="Calibri"/>
              </a:rPr>
              <a:t>em </a:t>
            </a:r>
            <a:r>
              <a:rPr sz="1050" spc="-4" dirty="0">
                <a:latin typeface="Calibri"/>
                <a:cs typeface="Calibri"/>
              </a:rPr>
              <a:t>critério estrito. 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2.ed. Caxias do Sul: </a:t>
            </a:r>
            <a:r>
              <a:rPr sz="1050" spc="-11" dirty="0">
                <a:latin typeface="Calibri"/>
                <a:cs typeface="Calibri"/>
              </a:rPr>
              <a:t>Editora </a:t>
            </a:r>
            <a:r>
              <a:rPr sz="1050" spc="-4" dirty="0">
                <a:latin typeface="Calibri"/>
                <a:cs typeface="Calibri"/>
              </a:rPr>
              <a:t>da </a:t>
            </a:r>
            <a:r>
              <a:rPr sz="1050" spc="-8" dirty="0">
                <a:latin typeface="Calibri"/>
                <a:cs typeface="Calibri"/>
              </a:rPr>
              <a:t>Universidade </a:t>
            </a:r>
            <a:r>
              <a:rPr sz="1050" spc="-4" dirty="0">
                <a:latin typeface="Calibri"/>
                <a:cs typeface="Calibri"/>
              </a:rPr>
              <a:t>de Caxias </a:t>
            </a:r>
            <a:r>
              <a:rPr sz="1050" spc="4" dirty="0">
                <a:latin typeface="Calibri"/>
                <a:cs typeface="Calibri"/>
              </a:rPr>
              <a:t>do </a:t>
            </a:r>
            <a:r>
              <a:rPr sz="1050" spc="8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Sul,</a:t>
            </a:r>
            <a:r>
              <a:rPr sz="1050" spc="-11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2007.</a:t>
            </a:r>
            <a:r>
              <a:rPr sz="1050" spc="19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p.14.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975F0EF-4656-5461-5321-D6E2AA436660}"/>
              </a:ext>
            </a:extLst>
          </p:cNvPr>
          <p:cNvSpPr txBox="1"/>
          <p:nvPr/>
        </p:nvSpPr>
        <p:spPr>
          <a:xfrm>
            <a:off x="3443110" y="3276347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A995979-896F-0568-19D6-B6C61E4CE8CE}"/>
              </a:ext>
            </a:extLst>
          </p:cNvPr>
          <p:cNvSpPr txBox="1"/>
          <p:nvPr/>
        </p:nvSpPr>
        <p:spPr>
          <a:xfrm>
            <a:off x="4572000" y="3276347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4087022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ses da espermatogênese">
            <a:extLst>
              <a:ext uri="{FF2B5EF4-FFF2-40B4-BE49-F238E27FC236}">
                <a16:creationId xmlns:a16="http://schemas.microsoft.com/office/drawing/2014/main" id="{259B35A9-DC26-63BA-8599-72F38F118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793" y="50800"/>
            <a:ext cx="7610415" cy="50419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Espaço Reservado para Número de Slide 1" hidden="1">
            <a:extLst>
              <a:ext uri="{FF2B5EF4-FFF2-40B4-BE49-F238E27FC236}">
                <a16:creationId xmlns:a16="http://schemas.microsoft.com/office/drawing/2014/main" id="{09005CCA-B248-89BD-FFAC-FA9B9FEE573F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4337100" y="4751625"/>
            <a:ext cx="469800" cy="3915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600"/>
                </a:spcAft>
                <a:buNone/>
              </a:pPr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3363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2157" y="574357"/>
            <a:ext cx="7642577" cy="138243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9525">
              <a:spcBef>
                <a:spcPts val="300"/>
              </a:spcBef>
            </a:pPr>
            <a:r>
              <a:rPr spc="-4" dirty="0">
                <a:latin typeface="Calibri"/>
                <a:cs typeface="Calibri"/>
              </a:rPr>
              <a:t>Os</a:t>
            </a:r>
            <a:r>
              <a:rPr spc="11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túbulos</a:t>
            </a:r>
            <a:r>
              <a:rPr b="1" spc="26" dirty="0">
                <a:latin typeface="Calibri"/>
                <a:cs typeface="Calibri"/>
              </a:rPr>
              <a:t> </a:t>
            </a:r>
            <a:r>
              <a:rPr b="1" spc="-8" dirty="0">
                <a:latin typeface="Calibri"/>
                <a:cs typeface="Calibri"/>
              </a:rPr>
              <a:t>seminíferos</a:t>
            </a:r>
            <a:r>
              <a:rPr b="1" spc="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possuem</a:t>
            </a:r>
            <a:r>
              <a:rPr spc="23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</a:t>
            </a:r>
            <a:r>
              <a:rPr spc="11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epitélio</a:t>
            </a:r>
            <a:r>
              <a:rPr b="1" spc="23" dirty="0">
                <a:latin typeface="Calibri"/>
                <a:cs typeface="Calibri"/>
              </a:rPr>
              <a:t> </a:t>
            </a:r>
            <a:r>
              <a:rPr b="1" spc="-8" dirty="0">
                <a:latin typeface="Calibri"/>
                <a:cs typeface="Calibri"/>
              </a:rPr>
              <a:t>seminífero</a:t>
            </a:r>
            <a:r>
              <a:rPr b="1" spc="1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(ou</a:t>
            </a:r>
            <a:r>
              <a:rPr spc="11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germinativo</a:t>
            </a:r>
            <a:r>
              <a:rPr spc="-4" dirty="0">
                <a:latin typeface="Calibri"/>
                <a:cs typeface="Calibri"/>
              </a:rPr>
              <a:t>),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especializado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na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produção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de</a:t>
            </a:r>
            <a:r>
              <a:rPr spc="11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espermatozoides.</a:t>
            </a:r>
            <a:endParaRPr dirty="0">
              <a:latin typeface="Calibri"/>
              <a:cs typeface="Calibri"/>
            </a:endParaRPr>
          </a:p>
          <a:p>
            <a:pPr marL="9525" marR="3810">
              <a:spcBef>
                <a:spcPts val="225"/>
              </a:spcBef>
            </a:pPr>
            <a:r>
              <a:rPr dirty="0">
                <a:latin typeface="Calibri"/>
                <a:cs typeface="Calibri"/>
              </a:rPr>
              <a:t>Ao</a:t>
            </a:r>
            <a:r>
              <a:rPr spc="56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redor</a:t>
            </a:r>
            <a:r>
              <a:rPr spc="6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dos</a:t>
            </a:r>
            <a:r>
              <a:rPr spc="6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túbulos,</a:t>
            </a:r>
            <a:r>
              <a:rPr spc="6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há</a:t>
            </a:r>
            <a:r>
              <a:rPr spc="6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</a:t>
            </a:r>
            <a:r>
              <a:rPr spc="60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túnica</a:t>
            </a:r>
            <a:r>
              <a:rPr b="1" spc="64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própria</a:t>
            </a:r>
            <a:r>
              <a:rPr spc="-4" dirty="0">
                <a:latin typeface="Calibri"/>
                <a:cs typeface="Calibri"/>
              </a:rPr>
              <a:t>,</a:t>
            </a:r>
            <a:r>
              <a:rPr spc="6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composta</a:t>
            </a:r>
            <a:r>
              <a:rPr spc="6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pela</a:t>
            </a:r>
            <a:r>
              <a:rPr spc="6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membrana</a:t>
            </a:r>
            <a:r>
              <a:rPr spc="60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basal,</a:t>
            </a:r>
            <a:r>
              <a:rPr spc="6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pelas</a:t>
            </a:r>
            <a:r>
              <a:rPr spc="60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fibras</a:t>
            </a:r>
            <a:r>
              <a:rPr spc="6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colágenas</a:t>
            </a:r>
            <a:r>
              <a:rPr spc="71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e</a:t>
            </a:r>
            <a:r>
              <a:rPr spc="60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pelas</a:t>
            </a:r>
            <a:r>
              <a:rPr spc="60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células</a:t>
            </a:r>
            <a:r>
              <a:rPr b="1" spc="64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mioides </a:t>
            </a:r>
            <a:r>
              <a:rPr b="1" spc="-195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peritubulares</a:t>
            </a:r>
            <a:r>
              <a:rPr spc="-4" dirty="0">
                <a:latin typeface="Calibri"/>
                <a:cs typeface="Calibri"/>
              </a:rPr>
              <a:t>,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que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são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miofibroblastos.</a:t>
            </a:r>
            <a:endParaRPr dirty="0">
              <a:latin typeface="Calibri"/>
              <a:cs typeface="Calibri"/>
            </a:endParaRPr>
          </a:p>
          <a:p>
            <a:pPr marL="9525" marR="4286">
              <a:spcBef>
                <a:spcPts val="225"/>
              </a:spcBef>
            </a:pPr>
            <a:r>
              <a:rPr spc="-8" dirty="0">
                <a:latin typeface="Calibri"/>
                <a:cs typeface="Calibri"/>
              </a:rPr>
              <a:t>Entre</a:t>
            </a:r>
            <a:r>
              <a:rPr spc="68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os</a:t>
            </a:r>
            <a:r>
              <a:rPr spc="6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túbulos,</a:t>
            </a:r>
            <a:r>
              <a:rPr spc="7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há</a:t>
            </a:r>
            <a:r>
              <a:rPr spc="71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</a:t>
            </a:r>
            <a:r>
              <a:rPr spc="64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tecido</a:t>
            </a:r>
            <a:r>
              <a:rPr b="1" spc="79" dirty="0">
                <a:latin typeface="Calibri"/>
                <a:cs typeface="Calibri"/>
              </a:rPr>
              <a:t> </a:t>
            </a:r>
            <a:r>
              <a:rPr b="1" spc="-8" dirty="0">
                <a:latin typeface="Calibri"/>
                <a:cs typeface="Calibri"/>
              </a:rPr>
              <a:t>intersticial</a:t>
            </a:r>
            <a:r>
              <a:rPr spc="-8" dirty="0">
                <a:latin typeface="Calibri"/>
                <a:cs typeface="Calibri"/>
              </a:rPr>
              <a:t>,</a:t>
            </a:r>
            <a:r>
              <a:rPr spc="7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um</a:t>
            </a:r>
            <a:r>
              <a:rPr spc="6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tecido</a:t>
            </a:r>
            <a:r>
              <a:rPr spc="68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conjuntivo</a:t>
            </a:r>
            <a:r>
              <a:rPr spc="68" dirty="0">
                <a:latin typeface="Calibri"/>
                <a:cs typeface="Calibri"/>
              </a:rPr>
              <a:t> </a:t>
            </a:r>
            <a:r>
              <a:rPr spc="-11" dirty="0">
                <a:latin typeface="Calibri"/>
                <a:cs typeface="Calibri"/>
              </a:rPr>
              <a:t>frouxo,</a:t>
            </a:r>
            <a:r>
              <a:rPr spc="75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com</a:t>
            </a:r>
            <a:r>
              <a:rPr spc="68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as</a:t>
            </a:r>
            <a:r>
              <a:rPr spc="71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células</a:t>
            </a:r>
            <a:r>
              <a:rPr b="1" spc="71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de</a:t>
            </a:r>
            <a:r>
              <a:rPr b="1" spc="64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Leydig</a:t>
            </a:r>
            <a:r>
              <a:rPr b="1" spc="68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(secretoras</a:t>
            </a:r>
            <a:r>
              <a:rPr spc="7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de</a:t>
            </a:r>
            <a:r>
              <a:rPr spc="71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testosterona),</a:t>
            </a:r>
            <a:r>
              <a:rPr spc="6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vasos 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sanguíneos</a:t>
            </a:r>
            <a:r>
              <a:rPr spc="-8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e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linfáticos.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275644" y="-73446"/>
            <a:ext cx="8105422" cy="453329"/>
          </a:xfrm>
          <a:prstGeom prst="rect">
            <a:avLst/>
          </a:prstGeom>
        </p:spPr>
        <p:txBody>
          <a:bodyPr spcFirstLastPara="1" vert="horz" wrap="square" lIns="0" tIns="9525" rIns="0" bIns="0" rtlCol="0" anchor="b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800" b="1" spc="-8" dirty="0">
                <a:solidFill>
                  <a:srgbClr val="0070C0"/>
                </a:solidFill>
              </a:rPr>
              <a:t>Epitélio</a:t>
            </a:r>
            <a:r>
              <a:rPr sz="2800" b="1" spc="-19" dirty="0">
                <a:solidFill>
                  <a:srgbClr val="0070C0"/>
                </a:solidFill>
              </a:rPr>
              <a:t> </a:t>
            </a:r>
            <a:r>
              <a:rPr sz="2800" b="1" spc="-8" dirty="0">
                <a:solidFill>
                  <a:srgbClr val="0070C0"/>
                </a:solidFill>
              </a:rPr>
              <a:t>seminífero</a:t>
            </a:r>
            <a:r>
              <a:rPr sz="2800" b="1" spc="-11" dirty="0">
                <a:solidFill>
                  <a:srgbClr val="0070C0"/>
                </a:solidFill>
              </a:rPr>
              <a:t> </a:t>
            </a:r>
            <a:r>
              <a:rPr sz="2800" b="1" dirty="0">
                <a:solidFill>
                  <a:srgbClr val="0070C0"/>
                </a:solidFill>
              </a:rPr>
              <a:t>e</a:t>
            </a:r>
            <a:r>
              <a:rPr sz="2800" b="1" spc="-8" dirty="0">
                <a:solidFill>
                  <a:srgbClr val="0070C0"/>
                </a:solidFill>
              </a:rPr>
              <a:t> </a:t>
            </a:r>
            <a:r>
              <a:rPr sz="2800" b="1" spc="-4" dirty="0">
                <a:solidFill>
                  <a:srgbClr val="0070C0"/>
                </a:solidFill>
              </a:rPr>
              <a:t>tecido</a:t>
            </a:r>
            <a:r>
              <a:rPr sz="2800" b="1" spc="-11" dirty="0">
                <a:solidFill>
                  <a:srgbClr val="0070C0"/>
                </a:solidFill>
              </a:rPr>
              <a:t> </a:t>
            </a:r>
            <a:r>
              <a:rPr sz="2800" b="1" spc="-8" dirty="0">
                <a:solidFill>
                  <a:srgbClr val="0070C0"/>
                </a:solidFill>
              </a:rPr>
              <a:t>intersticial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49742" y="2103644"/>
            <a:ext cx="4355287" cy="297296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275644" y="4456312"/>
            <a:ext cx="5730381" cy="441468"/>
          </a:xfrm>
          <a:prstGeom prst="rect">
            <a:avLst/>
          </a:prstGeom>
        </p:spPr>
        <p:txBody>
          <a:bodyPr vert="horz" wrap="square" lIns="0" tIns="86678" rIns="0" bIns="0" rtlCol="0">
            <a:spAutoFit/>
          </a:bodyPr>
          <a:lstStyle/>
          <a:p>
            <a:pPr marL="9525">
              <a:spcBef>
                <a:spcPts val="683"/>
              </a:spcBef>
            </a:pPr>
            <a:r>
              <a:rPr sz="900" spc="-4" dirty="0">
                <a:latin typeface="Calibri"/>
                <a:cs typeface="Calibri"/>
              </a:rPr>
              <a:t>Zuleika</a:t>
            </a:r>
            <a:r>
              <a:rPr sz="900" spc="-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Bendik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Rech</a:t>
            </a:r>
            <a:r>
              <a:rPr sz="900" spc="-4" dirty="0">
                <a:latin typeface="Calibri"/>
                <a:cs typeface="Calibri"/>
              </a:rPr>
              <a:t> Dacás</a:t>
            </a:r>
            <a:r>
              <a:rPr sz="900" dirty="0">
                <a:latin typeface="Calibri"/>
                <a:cs typeface="Calibri"/>
              </a:rPr>
              <a:t> &amp;</a:t>
            </a:r>
            <a:r>
              <a:rPr sz="900" spc="-8" dirty="0">
                <a:latin typeface="Calibri"/>
                <a:cs typeface="Calibri"/>
              </a:rPr>
              <a:t> </a:t>
            </a:r>
            <a:r>
              <a:rPr sz="900" spc="-49" dirty="0">
                <a:latin typeface="Calibri"/>
                <a:cs typeface="Calibri"/>
              </a:rPr>
              <a:t>T.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Montanari,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UFRGS</a:t>
            </a:r>
            <a:endParaRPr sz="900" dirty="0">
              <a:latin typeface="Calibri"/>
              <a:cs typeface="Calibri"/>
            </a:endParaRPr>
          </a:p>
          <a:p>
            <a:pPr marL="9525">
              <a:spcBef>
                <a:spcPts val="608"/>
              </a:spcBef>
            </a:pPr>
            <a:r>
              <a:rPr sz="900" b="1" spc="-4" dirty="0">
                <a:latin typeface="Calibri"/>
                <a:cs typeface="Calibri"/>
              </a:rPr>
              <a:t>Corte</a:t>
            </a:r>
            <a:r>
              <a:rPr sz="900" b="1" spc="-11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de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b="1" spc="-8" dirty="0">
                <a:latin typeface="Calibri"/>
                <a:cs typeface="Calibri"/>
              </a:rPr>
              <a:t>testículo</a:t>
            </a:r>
            <a:r>
              <a:rPr sz="900" b="1" spc="4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de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camundongo.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92089" y="0"/>
            <a:ext cx="4392533" cy="464122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453401" y="4397645"/>
            <a:ext cx="4226243" cy="65024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 algn="r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endParaRPr sz="900">
              <a:latin typeface="Calibri"/>
              <a:cs typeface="Calibri"/>
            </a:endParaRPr>
          </a:p>
          <a:p>
            <a:pPr>
              <a:spcBef>
                <a:spcPts val="34"/>
              </a:spcBef>
            </a:pPr>
            <a:endParaRPr sz="900">
              <a:latin typeface="Calibri"/>
              <a:cs typeface="Calibri"/>
            </a:endParaRPr>
          </a:p>
          <a:p>
            <a:pPr marR="209550" algn="ctr"/>
            <a:r>
              <a:rPr sz="900" b="1" spc="-4" dirty="0">
                <a:latin typeface="Calibri"/>
                <a:cs typeface="Calibri"/>
              </a:rPr>
              <a:t>Esquema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8" dirty="0">
                <a:latin typeface="Calibri"/>
                <a:cs typeface="Calibri"/>
              </a:rPr>
              <a:t>ilustrativo</a:t>
            </a:r>
            <a:r>
              <a:rPr sz="900" b="1" spc="-4" dirty="0">
                <a:latin typeface="Calibri"/>
                <a:cs typeface="Calibri"/>
              </a:rPr>
              <a:t> da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espermatogênese.</a:t>
            </a:r>
            <a:endParaRPr sz="900">
              <a:latin typeface="Calibri"/>
              <a:cs typeface="Calibri"/>
            </a:endParaRPr>
          </a:p>
          <a:p>
            <a:pPr>
              <a:spcBef>
                <a:spcPts val="41"/>
              </a:spcBef>
            </a:pPr>
            <a:endParaRPr sz="638">
              <a:latin typeface="Calibri"/>
              <a:cs typeface="Calibri"/>
            </a:endParaRPr>
          </a:p>
          <a:p>
            <a:pPr marL="9525"/>
            <a:r>
              <a:rPr sz="825" spc="-4" dirty="0">
                <a:latin typeface="Calibri"/>
                <a:cs typeface="Calibri"/>
              </a:rPr>
              <a:t>Adaptado</a:t>
            </a:r>
            <a:r>
              <a:rPr sz="825" spc="-1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de</a:t>
            </a:r>
            <a:r>
              <a:rPr sz="825" spc="4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Larsen,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W.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J.</a:t>
            </a:r>
            <a:r>
              <a:rPr sz="825" spc="4" dirty="0">
                <a:latin typeface="Calibri"/>
                <a:cs typeface="Calibri"/>
              </a:rPr>
              <a:t> </a:t>
            </a:r>
            <a:r>
              <a:rPr sz="825" i="1" spc="-4" dirty="0">
                <a:latin typeface="Calibri"/>
                <a:cs typeface="Calibri"/>
              </a:rPr>
              <a:t>Human</a:t>
            </a:r>
            <a:r>
              <a:rPr sz="825" i="1" dirty="0">
                <a:latin typeface="Calibri"/>
                <a:cs typeface="Calibri"/>
              </a:rPr>
              <a:t> </a:t>
            </a:r>
            <a:r>
              <a:rPr sz="825" i="1" spc="-4" dirty="0">
                <a:latin typeface="Calibri"/>
                <a:cs typeface="Calibri"/>
              </a:rPr>
              <a:t>Embryology.</a:t>
            </a:r>
            <a:r>
              <a:rPr sz="825" i="1" spc="-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New</a:t>
            </a:r>
            <a:r>
              <a:rPr sz="825" spc="11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York:</a:t>
            </a:r>
            <a:r>
              <a:rPr sz="825" spc="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Churchill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Livingstone,</a:t>
            </a:r>
            <a:r>
              <a:rPr sz="825" spc="-11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1993.</a:t>
            </a:r>
            <a:r>
              <a:rPr sz="825" spc="11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p.10.</a:t>
            </a:r>
            <a:endParaRPr sz="82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57036" y="555451"/>
            <a:ext cx="77485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latin typeface="Calibri"/>
                <a:cs typeface="Calibri"/>
              </a:rPr>
              <a:t>e</a:t>
            </a:r>
            <a:r>
              <a:rPr sz="900" spc="-4" dirty="0">
                <a:latin typeface="Calibri"/>
                <a:cs typeface="Calibri"/>
              </a:rPr>
              <a:t>sp</a:t>
            </a:r>
            <a:r>
              <a:rPr sz="900" dirty="0">
                <a:latin typeface="Calibri"/>
                <a:cs typeface="Calibri"/>
              </a:rPr>
              <a:t>erm</a:t>
            </a:r>
            <a:r>
              <a:rPr sz="900" spc="-11" dirty="0">
                <a:latin typeface="Calibri"/>
                <a:cs typeface="Calibri"/>
              </a:rPr>
              <a:t>at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8" dirty="0">
                <a:latin typeface="Calibri"/>
                <a:cs typeface="Calibri"/>
              </a:rPr>
              <a:t>g</a:t>
            </a:r>
            <a:r>
              <a:rPr sz="900" spc="-4" dirty="0">
                <a:latin typeface="Calibri"/>
                <a:cs typeface="Calibri"/>
              </a:rPr>
              <a:t>ôn</a:t>
            </a:r>
            <a:r>
              <a:rPr sz="900" dirty="0">
                <a:latin typeface="Calibri"/>
                <a:cs typeface="Calibri"/>
              </a:rPr>
              <a:t>ia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10592" y="887607"/>
            <a:ext cx="111918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espermatócito</a:t>
            </a:r>
            <a:r>
              <a:rPr sz="900" spc="-26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primário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99824" y="1266283"/>
            <a:ext cx="132064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espermatócitos</a:t>
            </a:r>
            <a:r>
              <a:rPr sz="900" spc="-23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secundários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18936" y="1643701"/>
            <a:ext cx="110966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espermátides</a:t>
            </a:r>
            <a:r>
              <a:rPr sz="900" spc="-4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redondas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61786" y="2292582"/>
            <a:ext cx="114204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espermátides</a:t>
            </a:r>
            <a:r>
              <a:rPr sz="900" spc="-3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alongadas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40348" y="3958276"/>
            <a:ext cx="76485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latin typeface="Calibri"/>
                <a:cs typeface="Calibri"/>
              </a:rPr>
              <a:t>espermatozoide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77579" y="725758"/>
            <a:ext cx="42767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latin typeface="Calibri"/>
                <a:cs typeface="Calibri"/>
              </a:rPr>
              <a:t>interfase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68093" y="1149582"/>
            <a:ext cx="41195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meiose</a:t>
            </a:r>
            <a:r>
              <a:rPr sz="900" spc="-3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77580" y="1481737"/>
            <a:ext cx="44053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meiose</a:t>
            </a:r>
            <a:r>
              <a:rPr sz="900" spc="-3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II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77579" y="1960312"/>
            <a:ext cx="78438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espermiogênese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77579" y="2993812"/>
            <a:ext cx="61341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espermiação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5"/>
          <p:cNvSpPr txBox="1">
            <a:spLocks noGrp="1"/>
          </p:cNvSpPr>
          <p:nvPr>
            <p:ph type="ctrTitle" idx="4294967295"/>
          </p:nvPr>
        </p:nvSpPr>
        <p:spPr>
          <a:xfrm>
            <a:off x="685800" y="1382249"/>
            <a:ext cx="7772400" cy="19818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 b="1" dirty="0">
                <a:solidFill>
                  <a:srgbClr val="C00000"/>
                </a:solidFill>
              </a:rPr>
              <a:t>Gametogênese</a:t>
            </a:r>
          </a:p>
        </p:txBody>
      </p:sp>
      <p:sp>
        <p:nvSpPr>
          <p:cNvPr id="213" name="Google Shape;213;p15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1414" y="1093070"/>
            <a:ext cx="2737189" cy="405043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84642" y="1093070"/>
            <a:ext cx="2759792" cy="405043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08508" y="25306"/>
            <a:ext cx="7552267" cy="108683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b="1" spc="-4" dirty="0">
                <a:latin typeface="Calibri"/>
                <a:cs typeface="Calibri"/>
              </a:rPr>
              <a:t>Cortes</a:t>
            </a:r>
            <a:r>
              <a:rPr b="1" spc="11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de</a:t>
            </a:r>
            <a:r>
              <a:rPr b="1" spc="15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testículo</a:t>
            </a:r>
            <a:r>
              <a:rPr b="1" spc="19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de</a:t>
            </a:r>
            <a:r>
              <a:rPr b="1" spc="15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camundongo</a:t>
            </a:r>
            <a:r>
              <a:rPr spc="-4" dirty="0">
                <a:latin typeface="Calibri"/>
                <a:cs typeface="Calibri"/>
              </a:rPr>
              <a:t>,</a:t>
            </a:r>
            <a:r>
              <a:rPr spc="19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onde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são</a:t>
            </a:r>
            <a:r>
              <a:rPr spc="1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indicados</a:t>
            </a:r>
            <a:r>
              <a:rPr spc="19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no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túbulo</a:t>
            </a:r>
            <a:r>
              <a:rPr b="1" spc="15" dirty="0">
                <a:latin typeface="Calibri"/>
                <a:cs typeface="Calibri"/>
              </a:rPr>
              <a:t> </a:t>
            </a:r>
            <a:r>
              <a:rPr b="1" spc="-8" dirty="0">
                <a:latin typeface="Calibri"/>
                <a:cs typeface="Calibri"/>
              </a:rPr>
              <a:t>seminífero</a:t>
            </a:r>
            <a:r>
              <a:rPr spc="-8" dirty="0">
                <a:latin typeface="Calibri"/>
                <a:cs typeface="Calibri"/>
              </a:rPr>
              <a:t>: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espermatogônia</a:t>
            </a:r>
            <a:r>
              <a:rPr b="1" spc="15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(1),</a:t>
            </a:r>
            <a:r>
              <a:rPr spc="11" dirty="0">
                <a:latin typeface="Calibri"/>
                <a:cs typeface="Calibri"/>
              </a:rPr>
              <a:t> </a:t>
            </a:r>
            <a:r>
              <a:rPr b="1" spc="-8" dirty="0">
                <a:latin typeface="Calibri"/>
                <a:cs typeface="Calibri"/>
              </a:rPr>
              <a:t>espermatócito</a:t>
            </a:r>
            <a:r>
              <a:rPr b="1" spc="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(2),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espermátide </a:t>
            </a:r>
            <a:r>
              <a:rPr b="1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redonda</a:t>
            </a:r>
            <a:r>
              <a:rPr b="1" spc="8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(3),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espermátide</a:t>
            </a:r>
            <a:r>
              <a:rPr b="1" spc="11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alongada</a:t>
            </a:r>
            <a:r>
              <a:rPr b="1" spc="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(4)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e</a:t>
            </a:r>
            <a:r>
              <a:rPr spc="11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célula</a:t>
            </a:r>
            <a:r>
              <a:rPr b="1" spc="1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de</a:t>
            </a:r>
            <a:r>
              <a:rPr b="1" spc="8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Sertoli</a:t>
            </a:r>
            <a:r>
              <a:rPr b="1" spc="11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(S).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Em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torno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dos</a:t>
            </a:r>
            <a:r>
              <a:rPr spc="19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túbulos</a:t>
            </a:r>
            <a:r>
              <a:rPr spc="19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seminíferos,</a:t>
            </a:r>
            <a:r>
              <a:rPr spc="19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há</a:t>
            </a:r>
            <a:r>
              <a:rPr spc="11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as</a:t>
            </a:r>
            <a:r>
              <a:rPr spc="11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células</a:t>
            </a:r>
            <a:r>
              <a:rPr b="1" spc="11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mioides</a:t>
            </a:r>
            <a:r>
              <a:rPr b="1" spc="19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peritubulares</a:t>
            </a:r>
            <a:endParaRPr dirty="0">
              <a:latin typeface="Calibri"/>
              <a:cs typeface="Calibri"/>
            </a:endParaRPr>
          </a:p>
          <a:p>
            <a:pPr marL="9525" marR="4286"/>
            <a:r>
              <a:rPr dirty="0">
                <a:latin typeface="Calibri"/>
                <a:cs typeface="Calibri"/>
              </a:rPr>
              <a:t>(M)</a:t>
            </a:r>
            <a:r>
              <a:rPr spc="12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e,</a:t>
            </a:r>
            <a:r>
              <a:rPr spc="12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no</a:t>
            </a:r>
            <a:r>
              <a:rPr spc="12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tecido</a:t>
            </a:r>
            <a:r>
              <a:rPr spc="124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intersticial,</a:t>
            </a:r>
            <a:r>
              <a:rPr spc="12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as</a:t>
            </a:r>
            <a:r>
              <a:rPr spc="124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células</a:t>
            </a:r>
            <a:r>
              <a:rPr b="1" spc="127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de</a:t>
            </a:r>
            <a:r>
              <a:rPr b="1" spc="124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Leydig</a:t>
            </a:r>
            <a:r>
              <a:rPr b="1" spc="127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(L).</a:t>
            </a:r>
            <a:r>
              <a:rPr spc="12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</a:t>
            </a:r>
            <a:r>
              <a:rPr spc="127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-</a:t>
            </a:r>
            <a:r>
              <a:rPr spc="12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7µm</a:t>
            </a:r>
            <a:r>
              <a:rPr spc="127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de</a:t>
            </a:r>
            <a:r>
              <a:rPr spc="12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espessura,</a:t>
            </a:r>
            <a:r>
              <a:rPr spc="1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HE;</a:t>
            </a:r>
            <a:r>
              <a:rPr spc="127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B</a:t>
            </a:r>
            <a:r>
              <a:rPr spc="12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-</a:t>
            </a:r>
            <a:r>
              <a:rPr spc="12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1µm</a:t>
            </a:r>
            <a:r>
              <a:rPr spc="13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de</a:t>
            </a:r>
            <a:r>
              <a:rPr spc="12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espessura</a:t>
            </a:r>
            <a:r>
              <a:rPr spc="12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(corte</a:t>
            </a:r>
            <a:r>
              <a:rPr spc="12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semifino),</a:t>
            </a:r>
            <a:r>
              <a:rPr spc="127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Azul</a:t>
            </a:r>
            <a:r>
              <a:rPr spc="120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de 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toluidina.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91414" y="4177474"/>
            <a:ext cx="111919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200" b="1" dirty="0"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84682" y="4194106"/>
            <a:ext cx="104775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200" b="1" dirty="0">
                <a:latin typeface="Calibri"/>
                <a:cs typeface="Calibri"/>
              </a:rPr>
              <a:t>B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53905" y="4970077"/>
            <a:ext cx="241220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latin typeface="Calibri"/>
                <a:cs typeface="Calibri"/>
              </a:rPr>
              <a:t>Roberta</a:t>
            </a:r>
            <a:r>
              <a:rPr sz="900" spc="-19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Davis,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Z.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B.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R.</a:t>
            </a:r>
            <a:r>
              <a:rPr sz="900" spc="-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Dacás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&amp; </a:t>
            </a:r>
            <a:r>
              <a:rPr sz="900" spc="-49" dirty="0">
                <a:latin typeface="Calibri"/>
                <a:cs typeface="Calibri"/>
              </a:rPr>
              <a:t>T.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Montanari,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UFRGS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91094" y="4994074"/>
            <a:ext cx="97250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anari,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U</a:t>
            </a:r>
            <a:r>
              <a:rPr sz="900" dirty="0">
                <a:latin typeface="Calibri"/>
                <a:cs typeface="Calibri"/>
              </a:rPr>
              <a:t>F</a:t>
            </a:r>
            <a:r>
              <a:rPr sz="900" spc="-11" dirty="0">
                <a:latin typeface="Calibri"/>
                <a:cs typeface="Calibri"/>
              </a:rPr>
              <a:t>R</a:t>
            </a:r>
            <a:r>
              <a:rPr sz="900" spc="-4" dirty="0">
                <a:latin typeface="Calibri"/>
                <a:cs typeface="Calibri"/>
              </a:rPr>
              <a:t>G</a:t>
            </a:r>
            <a:r>
              <a:rPr sz="900" dirty="0">
                <a:latin typeface="Calibri"/>
                <a:cs typeface="Calibri"/>
              </a:rPr>
              <a:t>S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1719" y="910876"/>
            <a:ext cx="4579124" cy="304914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07881" y="3688974"/>
            <a:ext cx="5492962" cy="127919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009900">
              <a:spcBef>
                <a:spcPts val="75"/>
              </a:spcBef>
            </a:pPr>
            <a:r>
              <a:rPr lang="it-IT" sz="1200" spc="-94" dirty="0">
                <a:latin typeface="Calibri"/>
                <a:cs typeface="Calibri"/>
              </a:rPr>
              <a:t>T</a:t>
            </a:r>
            <a:r>
              <a:rPr lang="it-IT" sz="1200" dirty="0">
                <a:latin typeface="Calibri"/>
                <a:cs typeface="Calibri"/>
              </a:rPr>
              <a:t>. M</a:t>
            </a:r>
            <a:r>
              <a:rPr lang="it-IT" sz="1200" spc="-4" dirty="0">
                <a:latin typeface="Calibri"/>
                <a:cs typeface="Calibri"/>
              </a:rPr>
              <a:t>o</a:t>
            </a:r>
            <a:r>
              <a:rPr lang="it-IT" sz="1200" spc="-11" dirty="0">
                <a:latin typeface="Calibri"/>
                <a:cs typeface="Calibri"/>
              </a:rPr>
              <a:t>nt</a:t>
            </a:r>
            <a:r>
              <a:rPr lang="it-IT" sz="1200" dirty="0">
                <a:latin typeface="Calibri"/>
                <a:cs typeface="Calibri"/>
              </a:rPr>
              <a:t>anari</a:t>
            </a:r>
            <a:r>
              <a:rPr lang="it-IT" sz="1200" spc="-11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&amp;</a:t>
            </a:r>
            <a:r>
              <a:rPr lang="it-IT" sz="1200" spc="-4" dirty="0">
                <a:latin typeface="Calibri"/>
                <a:cs typeface="Calibri"/>
              </a:rPr>
              <a:t> </a:t>
            </a:r>
            <a:r>
              <a:rPr lang="it-IT" sz="1200" dirty="0">
                <a:latin typeface="Calibri"/>
                <a:cs typeface="Calibri"/>
              </a:rPr>
              <a:t>Hei</a:t>
            </a:r>
            <a:r>
              <a:rPr lang="it-IT" sz="1200" spc="-4" dirty="0">
                <a:latin typeface="Calibri"/>
                <a:cs typeface="Calibri"/>
              </a:rPr>
              <a:t>d</a:t>
            </a:r>
            <a:r>
              <a:rPr lang="it-IT" sz="1200" dirty="0">
                <a:latin typeface="Calibri"/>
                <a:cs typeface="Calibri"/>
              </a:rPr>
              <a:t>i</a:t>
            </a:r>
            <a:r>
              <a:rPr lang="it-IT" sz="1200" spc="-4" dirty="0">
                <a:latin typeface="Calibri"/>
                <a:cs typeface="Calibri"/>
              </a:rPr>
              <a:t> Do</a:t>
            </a:r>
            <a:r>
              <a:rPr lang="it-IT" sz="1200" dirty="0">
                <a:latin typeface="Calibri"/>
                <a:cs typeface="Calibri"/>
              </a:rPr>
              <a:t>l</a:t>
            </a:r>
            <a:r>
              <a:rPr lang="it-IT" sz="1200" spc="-4" dirty="0">
                <a:latin typeface="Calibri"/>
                <a:cs typeface="Calibri"/>
              </a:rPr>
              <a:t>d</a:t>
            </a:r>
            <a:r>
              <a:rPr lang="it-IT" sz="1200" dirty="0">
                <a:latin typeface="Calibri"/>
                <a:cs typeface="Calibri"/>
              </a:rPr>
              <a:t>e</a:t>
            </a:r>
            <a:r>
              <a:rPr lang="it-IT" sz="1200" spc="-75" dirty="0">
                <a:latin typeface="Calibri"/>
                <a:cs typeface="Calibri"/>
              </a:rPr>
              <a:t>r</a:t>
            </a:r>
            <a:r>
              <a:rPr lang="it-IT" sz="1200" dirty="0">
                <a:latin typeface="Calibri"/>
                <a:cs typeface="Calibri"/>
              </a:rPr>
              <a:t>,</a:t>
            </a:r>
            <a:r>
              <a:rPr lang="it-IT" sz="1200" spc="-8" dirty="0">
                <a:latin typeface="Calibri"/>
                <a:cs typeface="Calibri"/>
              </a:rPr>
              <a:t> </a:t>
            </a:r>
            <a:r>
              <a:rPr lang="it-IT" sz="1200" spc="-4" dirty="0">
                <a:latin typeface="Calibri"/>
                <a:cs typeface="Calibri"/>
              </a:rPr>
              <a:t>UNI</a:t>
            </a:r>
            <a:r>
              <a:rPr lang="it-IT" sz="1200" dirty="0">
                <a:latin typeface="Calibri"/>
                <a:cs typeface="Calibri"/>
              </a:rPr>
              <a:t>CAMP</a:t>
            </a:r>
          </a:p>
          <a:p>
            <a:pPr>
              <a:spcBef>
                <a:spcPts val="11"/>
              </a:spcBef>
            </a:pPr>
            <a:endParaRPr sz="1050" dirty="0">
              <a:latin typeface="Calibri"/>
              <a:cs typeface="Calibri"/>
            </a:endParaRPr>
          </a:p>
          <a:p>
            <a:pPr marL="9525" marR="3810" algn="just"/>
            <a:r>
              <a:rPr sz="1200" b="1" spc="-8" dirty="0">
                <a:latin typeface="Calibri"/>
                <a:cs typeface="Calibri"/>
              </a:rPr>
              <a:t>Eletromicrografia </a:t>
            </a:r>
            <a:r>
              <a:rPr sz="1200" spc="-4" dirty="0">
                <a:latin typeface="Calibri"/>
                <a:cs typeface="Calibri"/>
              </a:rPr>
              <a:t>de segmento de </a:t>
            </a:r>
            <a:r>
              <a:rPr sz="1200" b="1" spc="-8" dirty="0">
                <a:latin typeface="Calibri"/>
                <a:cs typeface="Calibri"/>
              </a:rPr>
              <a:t>testículo </a:t>
            </a:r>
            <a:r>
              <a:rPr sz="1200" b="1" spc="-4" dirty="0">
                <a:latin typeface="Calibri"/>
                <a:cs typeface="Calibri"/>
              </a:rPr>
              <a:t>de camundongo</a:t>
            </a:r>
            <a:r>
              <a:rPr sz="1200" spc="-4" dirty="0">
                <a:latin typeface="Calibri"/>
                <a:cs typeface="Calibri"/>
              </a:rPr>
              <a:t>, </a:t>
            </a:r>
            <a:r>
              <a:rPr sz="1200" spc="-8" dirty="0">
                <a:latin typeface="Calibri"/>
                <a:cs typeface="Calibri"/>
              </a:rPr>
              <a:t>mostrando </a:t>
            </a:r>
            <a:r>
              <a:rPr sz="1200" dirty="0">
                <a:latin typeface="Calibri"/>
                <a:cs typeface="Calibri"/>
              </a:rPr>
              <a:t>a </a:t>
            </a:r>
            <a:r>
              <a:rPr sz="1200" b="1" spc="-4" dirty="0">
                <a:latin typeface="Calibri"/>
                <a:cs typeface="Calibri"/>
              </a:rPr>
              <a:t>espermatogônia </a:t>
            </a:r>
            <a:r>
              <a:rPr sz="1200" dirty="0">
                <a:latin typeface="Calibri"/>
                <a:cs typeface="Calibri"/>
              </a:rPr>
              <a:t>(E), a </a:t>
            </a:r>
            <a:r>
              <a:rPr sz="1200" b="1" spc="-4" dirty="0">
                <a:latin typeface="Calibri"/>
                <a:cs typeface="Calibri"/>
              </a:rPr>
              <a:t>célula de 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4" dirty="0">
                <a:latin typeface="Calibri"/>
                <a:cs typeface="Calibri"/>
              </a:rPr>
              <a:t>Sertoli </a:t>
            </a:r>
            <a:r>
              <a:rPr sz="1200" dirty="0">
                <a:latin typeface="Calibri"/>
                <a:cs typeface="Calibri"/>
              </a:rPr>
              <a:t>(S) e a </a:t>
            </a:r>
            <a:r>
              <a:rPr sz="1200" b="1" spc="-4" dirty="0">
                <a:latin typeface="Calibri"/>
                <a:cs typeface="Calibri"/>
              </a:rPr>
              <a:t>célula </a:t>
            </a:r>
            <a:r>
              <a:rPr sz="1200" b="1" dirty="0">
                <a:latin typeface="Calibri"/>
                <a:cs typeface="Calibri"/>
              </a:rPr>
              <a:t>mioide </a:t>
            </a:r>
            <a:r>
              <a:rPr sz="1200" b="1" spc="-4" dirty="0">
                <a:latin typeface="Calibri"/>
                <a:cs typeface="Calibri"/>
              </a:rPr>
              <a:t>peritubular </a:t>
            </a:r>
            <a:r>
              <a:rPr sz="1200" dirty="0">
                <a:latin typeface="Calibri"/>
                <a:cs typeface="Calibri"/>
              </a:rPr>
              <a:t>(M). </a:t>
            </a:r>
            <a:r>
              <a:rPr sz="1200" spc="-19" dirty="0">
                <a:latin typeface="Calibri"/>
                <a:cs typeface="Calibri"/>
              </a:rPr>
              <a:t>Notar, </a:t>
            </a:r>
            <a:r>
              <a:rPr sz="1200" spc="-4" dirty="0">
                <a:latin typeface="Calibri"/>
                <a:cs typeface="Calibri"/>
              </a:rPr>
              <a:t>na espermatogônia, </a:t>
            </a:r>
            <a:r>
              <a:rPr sz="1200" dirty="0">
                <a:latin typeface="Calibri"/>
                <a:cs typeface="Calibri"/>
              </a:rPr>
              <a:t>o </a:t>
            </a:r>
            <a:r>
              <a:rPr sz="1200" spc="-4" dirty="0">
                <a:latin typeface="Calibri"/>
                <a:cs typeface="Calibri"/>
              </a:rPr>
              <a:t>núcleo </a:t>
            </a:r>
            <a:r>
              <a:rPr sz="1200" spc="-8" dirty="0">
                <a:latin typeface="Calibri"/>
                <a:cs typeface="Calibri"/>
              </a:rPr>
              <a:t>esférico, </a:t>
            </a:r>
            <a:r>
              <a:rPr sz="1200" spc="-4" dirty="0">
                <a:latin typeface="Calibri"/>
                <a:cs typeface="Calibri"/>
              </a:rPr>
              <a:t>com </a:t>
            </a:r>
            <a:r>
              <a:rPr sz="1200" spc="-8" dirty="0">
                <a:latin typeface="Calibri"/>
                <a:cs typeface="Calibri"/>
              </a:rPr>
              <a:t>cromatina </a:t>
            </a:r>
            <a:r>
              <a:rPr sz="1200" spc="-4" dirty="0">
                <a:latin typeface="Calibri"/>
                <a:cs typeface="Calibri"/>
              </a:rPr>
              <a:t> </a:t>
            </a:r>
            <a:r>
              <a:rPr sz="1200" spc="-11" dirty="0">
                <a:latin typeface="Calibri"/>
                <a:cs typeface="Calibri"/>
              </a:rPr>
              <a:t>frouxa</a:t>
            </a:r>
            <a:r>
              <a:rPr sz="1200" spc="-8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4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grumos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de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heterocromatina</a:t>
            </a:r>
            <a:r>
              <a:rPr sz="1200" spc="-4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junto</a:t>
            </a:r>
            <a:r>
              <a:rPr sz="1200" spc="-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à</a:t>
            </a:r>
            <a:r>
              <a:rPr sz="1200" spc="4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carioteca</a:t>
            </a:r>
            <a:r>
              <a:rPr sz="1200" dirty="0">
                <a:latin typeface="Calibri"/>
                <a:cs typeface="Calibri"/>
              </a:rPr>
              <a:t> e,</a:t>
            </a:r>
            <a:r>
              <a:rPr sz="1200" spc="4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na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célula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de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Sertoli,</a:t>
            </a:r>
            <a:r>
              <a:rPr sz="1200" dirty="0">
                <a:latin typeface="Calibri"/>
                <a:cs typeface="Calibri"/>
              </a:rPr>
              <a:t> o</a:t>
            </a:r>
            <a:r>
              <a:rPr sz="1200" spc="203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núcleo</a:t>
            </a:r>
            <a:r>
              <a:rPr sz="1200" spc="195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irregular,</a:t>
            </a:r>
            <a:r>
              <a:rPr sz="1200" spc="172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com 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cromatina</a:t>
            </a:r>
            <a:r>
              <a:rPr sz="1200" spc="-8" dirty="0">
                <a:latin typeface="Calibri"/>
                <a:cs typeface="Calibri"/>
              </a:rPr>
              <a:t> frouxa</a:t>
            </a:r>
            <a:r>
              <a:rPr sz="1200" dirty="0">
                <a:latin typeface="Calibri"/>
                <a:cs typeface="Calibri"/>
              </a:rPr>
              <a:t> e</a:t>
            </a:r>
            <a:r>
              <a:rPr sz="1200" spc="4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nucléolo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proeminente </a:t>
            </a:r>
            <a:r>
              <a:rPr sz="1200" spc="-4" dirty="0">
                <a:latin typeface="Calibri"/>
                <a:cs typeface="Calibri"/>
              </a:rPr>
              <a:t>com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heterocromatina </a:t>
            </a:r>
            <a:r>
              <a:rPr sz="1200" spc="-4" dirty="0">
                <a:latin typeface="Calibri"/>
                <a:cs typeface="Calibri"/>
              </a:rPr>
              <a:t>associada.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27571" y="1408081"/>
            <a:ext cx="93821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200" b="1" dirty="0"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52386" y="2654592"/>
            <a:ext cx="91440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200" b="1" dirty="0">
                <a:latin typeface="Calibri"/>
                <a:cs typeface="Calibri"/>
              </a:rPr>
              <a:t>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63352" y="2534364"/>
            <a:ext cx="135731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050" b="1" spc="-4" dirty="0">
                <a:latin typeface="Calibri"/>
                <a:cs typeface="Calibri"/>
              </a:rPr>
              <a:t>M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4562" y="979942"/>
            <a:ext cx="4760024" cy="33063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72126" y="4332601"/>
            <a:ext cx="7081653" cy="67903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471863">
              <a:spcBef>
                <a:spcPts val="75"/>
              </a:spcBef>
            </a:pPr>
            <a:r>
              <a:rPr sz="1100" spc="-94" dirty="0">
                <a:latin typeface="Calibri"/>
                <a:cs typeface="Calibri"/>
              </a:rPr>
              <a:t>T</a:t>
            </a:r>
            <a:r>
              <a:rPr sz="1100" dirty="0">
                <a:latin typeface="Calibri"/>
                <a:cs typeface="Calibri"/>
              </a:rPr>
              <a:t>. M</a:t>
            </a:r>
            <a:r>
              <a:rPr sz="1100" spc="-4" dirty="0">
                <a:latin typeface="Calibri"/>
                <a:cs typeface="Calibri"/>
              </a:rPr>
              <a:t>o</a:t>
            </a:r>
            <a:r>
              <a:rPr sz="1100" spc="-11" dirty="0">
                <a:latin typeface="Calibri"/>
                <a:cs typeface="Calibri"/>
              </a:rPr>
              <a:t>nt</a:t>
            </a:r>
            <a:r>
              <a:rPr sz="1100" dirty="0">
                <a:latin typeface="Calibri"/>
                <a:cs typeface="Calibri"/>
              </a:rPr>
              <a:t>anari</a:t>
            </a:r>
            <a:r>
              <a:rPr sz="1100" spc="-1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&amp;</a:t>
            </a:r>
            <a:r>
              <a:rPr sz="1100" spc="-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H. </a:t>
            </a:r>
            <a:r>
              <a:rPr sz="1100" spc="-4" dirty="0">
                <a:latin typeface="Calibri"/>
                <a:cs typeface="Calibri"/>
              </a:rPr>
              <a:t>Do</a:t>
            </a:r>
            <a:r>
              <a:rPr sz="1100" dirty="0">
                <a:latin typeface="Calibri"/>
                <a:cs typeface="Calibri"/>
              </a:rPr>
              <a:t>l</a:t>
            </a:r>
            <a:r>
              <a:rPr sz="1100" spc="-4" dirty="0">
                <a:latin typeface="Calibri"/>
                <a:cs typeface="Calibri"/>
              </a:rPr>
              <a:t>d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75" dirty="0">
                <a:latin typeface="Calibri"/>
                <a:cs typeface="Calibri"/>
              </a:rPr>
              <a:t>r</a:t>
            </a:r>
            <a:r>
              <a:rPr sz="1100" dirty="0">
                <a:latin typeface="Calibri"/>
                <a:cs typeface="Calibri"/>
              </a:rPr>
              <a:t>,</a:t>
            </a:r>
            <a:r>
              <a:rPr sz="1100" spc="-4" dirty="0">
                <a:latin typeface="Calibri"/>
                <a:cs typeface="Calibri"/>
              </a:rPr>
              <a:t> UNI</a:t>
            </a:r>
            <a:r>
              <a:rPr sz="1100" dirty="0">
                <a:latin typeface="Calibri"/>
                <a:cs typeface="Calibri"/>
              </a:rPr>
              <a:t>CAMP</a:t>
            </a:r>
          </a:p>
          <a:p>
            <a:pPr>
              <a:spcBef>
                <a:spcPts val="30"/>
              </a:spcBef>
            </a:pPr>
            <a:endParaRPr sz="1050" dirty="0">
              <a:latin typeface="Calibri"/>
              <a:cs typeface="Calibri"/>
            </a:endParaRPr>
          </a:p>
          <a:p>
            <a:pPr marL="9525" marR="3810"/>
            <a:r>
              <a:rPr sz="1100" b="1" spc="-8" dirty="0">
                <a:latin typeface="Calibri"/>
                <a:cs typeface="Calibri"/>
              </a:rPr>
              <a:t>Eletromicrografia</a:t>
            </a:r>
            <a:r>
              <a:rPr sz="1100" b="1" spc="109" dirty="0">
                <a:latin typeface="Calibri"/>
                <a:cs typeface="Calibri"/>
              </a:rPr>
              <a:t> </a:t>
            </a:r>
            <a:r>
              <a:rPr sz="1100" b="1" spc="-4" dirty="0">
                <a:latin typeface="Calibri"/>
                <a:cs typeface="Calibri"/>
              </a:rPr>
              <a:t>do</a:t>
            </a:r>
            <a:r>
              <a:rPr sz="1100" b="1" spc="113" dirty="0">
                <a:latin typeface="Calibri"/>
                <a:cs typeface="Calibri"/>
              </a:rPr>
              <a:t> </a:t>
            </a:r>
            <a:r>
              <a:rPr sz="1100" b="1" spc="-4" dirty="0">
                <a:latin typeface="Calibri"/>
                <a:cs typeface="Calibri"/>
              </a:rPr>
              <a:t>epitélio</a:t>
            </a:r>
            <a:r>
              <a:rPr sz="1100" b="1" spc="120" dirty="0">
                <a:latin typeface="Calibri"/>
                <a:cs typeface="Calibri"/>
              </a:rPr>
              <a:t> </a:t>
            </a:r>
            <a:r>
              <a:rPr sz="1100" b="1" spc="-4" dirty="0">
                <a:latin typeface="Calibri"/>
                <a:cs typeface="Calibri"/>
              </a:rPr>
              <a:t>germinativo</a:t>
            </a:r>
            <a:r>
              <a:rPr sz="1100" spc="-4" dirty="0">
                <a:latin typeface="Calibri"/>
                <a:cs typeface="Calibri"/>
              </a:rPr>
              <a:t>,</a:t>
            </a:r>
            <a:r>
              <a:rPr sz="1100" spc="113" dirty="0">
                <a:latin typeface="Calibri"/>
                <a:cs typeface="Calibri"/>
              </a:rPr>
              <a:t> </a:t>
            </a:r>
            <a:r>
              <a:rPr sz="1100" spc="-4" dirty="0">
                <a:latin typeface="Calibri"/>
                <a:cs typeface="Calibri"/>
              </a:rPr>
              <a:t>onde</a:t>
            </a:r>
            <a:r>
              <a:rPr sz="1100" spc="109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é</a:t>
            </a:r>
            <a:r>
              <a:rPr sz="1100" spc="109" dirty="0">
                <a:latin typeface="Calibri"/>
                <a:cs typeface="Calibri"/>
              </a:rPr>
              <a:t> </a:t>
            </a:r>
            <a:r>
              <a:rPr sz="1100" spc="-4" dirty="0">
                <a:latin typeface="Calibri"/>
                <a:cs typeface="Calibri"/>
              </a:rPr>
              <a:t>indicada</a:t>
            </a:r>
            <a:r>
              <a:rPr sz="1100" spc="113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113" dirty="0">
                <a:latin typeface="Calibri"/>
                <a:cs typeface="Calibri"/>
              </a:rPr>
              <a:t> </a:t>
            </a:r>
            <a:r>
              <a:rPr sz="1100" b="1" spc="-8" dirty="0">
                <a:latin typeface="Calibri"/>
                <a:cs typeface="Calibri"/>
              </a:rPr>
              <a:t>ponte</a:t>
            </a:r>
            <a:r>
              <a:rPr sz="1100" b="1" spc="109" dirty="0">
                <a:latin typeface="Calibri"/>
                <a:cs typeface="Calibri"/>
              </a:rPr>
              <a:t> </a:t>
            </a:r>
            <a:r>
              <a:rPr sz="1100" b="1" spc="-4" dirty="0">
                <a:latin typeface="Calibri"/>
                <a:cs typeface="Calibri"/>
              </a:rPr>
              <a:t>citoplasmática</a:t>
            </a:r>
            <a:r>
              <a:rPr sz="1100" b="1" spc="109" dirty="0">
                <a:latin typeface="Calibri"/>
                <a:cs typeface="Calibri"/>
              </a:rPr>
              <a:t> </a:t>
            </a:r>
            <a:r>
              <a:rPr sz="1100" spc="-8" dirty="0">
                <a:latin typeface="Calibri"/>
                <a:cs typeface="Calibri"/>
              </a:rPr>
              <a:t>interligando</a:t>
            </a:r>
            <a:r>
              <a:rPr sz="1100" spc="109" dirty="0">
                <a:latin typeface="Calibri"/>
                <a:cs typeface="Calibri"/>
              </a:rPr>
              <a:t> </a:t>
            </a:r>
            <a:r>
              <a:rPr sz="1100" spc="-4" dirty="0">
                <a:latin typeface="Calibri"/>
                <a:cs typeface="Calibri"/>
              </a:rPr>
              <a:t>duas</a:t>
            </a:r>
            <a:r>
              <a:rPr sz="1100" spc="113" dirty="0">
                <a:latin typeface="Calibri"/>
                <a:cs typeface="Calibri"/>
              </a:rPr>
              <a:t> </a:t>
            </a:r>
            <a:r>
              <a:rPr sz="1100" spc="-4" dirty="0">
                <a:latin typeface="Calibri"/>
                <a:cs typeface="Calibri"/>
              </a:rPr>
              <a:t>espermátides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4" dirty="0">
                <a:latin typeface="Calibri"/>
                <a:cs typeface="Calibri"/>
              </a:rPr>
              <a:t>redondas.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4400" y="92976"/>
            <a:ext cx="8060267" cy="840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800" dirty="0">
                <a:latin typeface="Calibri"/>
                <a:cs typeface="Calibri"/>
              </a:rPr>
              <a:t>Como</a:t>
            </a:r>
            <a:r>
              <a:rPr sz="1800" spc="26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23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citocinese</a:t>
            </a:r>
            <a:r>
              <a:rPr sz="1800" b="1" spc="26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é</a:t>
            </a:r>
            <a:r>
              <a:rPr sz="1800" spc="26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incompleta</a:t>
            </a:r>
            <a:r>
              <a:rPr sz="1800" spc="-4" dirty="0">
                <a:latin typeface="Calibri"/>
                <a:cs typeface="Calibri"/>
              </a:rPr>
              <a:t>,</a:t>
            </a:r>
            <a:r>
              <a:rPr sz="1800" spc="23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as</a:t>
            </a:r>
            <a:r>
              <a:rPr sz="1800" spc="26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células-filhas</a:t>
            </a:r>
            <a:r>
              <a:rPr sz="1800" spc="26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resultantes</a:t>
            </a:r>
            <a:r>
              <a:rPr sz="1800" spc="26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das</a:t>
            </a:r>
            <a:r>
              <a:rPr sz="1800" spc="26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mitoses</a:t>
            </a:r>
            <a:r>
              <a:rPr sz="1800" spc="26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26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da</a:t>
            </a:r>
            <a:r>
              <a:rPr sz="1800" spc="26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meiose</a:t>
            </a:r>
            <a:r>
              <a:rPr sz="1800" spc="26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permanecem</a:t>
            </a:r>
            <a:r>
              <a:rPr sz="1800" spc="26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conectadas</a:t>
            </a:r>
            <a:r>
              <a:rPr sz="1800" spc="23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por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pontes 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citoplasmáticas</a:t>
            </a:r>
            <a:r>
              <a:rPr sz="1800" spc="-4" dirty="0">
                <a:latin typeface="Calibri"/>
                <a:cs typeface="Calibri"/>
              </a:rPr>
              <a:t>.</a:t>
            </a:r>
            <a:r>
              <a:rPr sz="1800" spc="-19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ampla</a:t>
            </a:r>
            <a:r>
              <a:rPr sz="1800" spc="-4" dirty="0">
                <a:latin typeface="Calibri"/>
                <a:cs typeface="Calibri"/>
              </a:rPr>
              <a:t> comunicação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entre</a:t>
            </a:r>
            <a:r>
              <a:rPr sz="1800" spc="-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as </a:t>
            </a:r>
            <a:r>
              <a:rPr sz="1800" spc="-4" dirty="0">
                <a:latin typeface="Calibri"/>
                <a:cs typeface="Calibri"/>
              </a:rPr>
              <a:t>células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permite</a:t>
            </a:r>
            <a:r>
              <a:rPr sz="1800" spc="-8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sincronização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do</a:t>
            </a:r>
            <a:r>
              <a:rPr sz="1800" b="1" spc="11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seu</a:t>
            </a:r>
            <a:r>
              <a:rPr sz="1800" b="1" spc="-4" dirty="0">
                <a:latin typeface="Calibri"/>
                <a:cs typeface="Calibri"/>
              </a:rPr>
              <a:t> desenvolvimento</a:t>
            </a:r>
            <a:r>
              <a:rPr sz="1800" spc="-4" dirty="0"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01778" y="1464469"/>
            <a:ext cx="2549042" cy="32944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84821" y="1517524"/>
            <a:ext cx="97250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anari,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U</a:t>
            </a:r>
            <a:r>
              <a:rPr sz="900" dirty="0">
                <a:latin typeface="Calibri"/>
                <a:cs typeface="Calibri"/>
              </a:rPr>
              <a:t>F</a:t>
            </a:r>
            <a:r>
              <a:rPr sz="900" spc="-11" dirty="0">
                <a:latin typeface="Calibri"/>
                <a:cs typeface="Calibri"/>
              </a:rPr>
              <a:t>R</a:t>
            </a:r>
            <a:r>
              <a:rPr sz="900" spc="-4" dirty="0">
                <a:latin typeface="Calibri"/>
                <a:cs typeface="Calibri"/>
              </a:rPr>
              <a:t>G</a:t>
            </a:r>
            <a:r>
              <a:rPr sz="900" dirty="0">
                <a:latin typeface="Calibri"/>
                <a:cs typeface="Calibri"/>
              </a:rPr>
              <a:t>S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22617" y="1464535"/>
            <a:ext cx="2571335" cy="329307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048590" y="1517524"/>
            <a:ext cx="241220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latin typeface="Calibri"/>
                <a:cs typeface="Calibri"/>
              </a:rPr>
              <a:t>Roberta</a:t>
            </a:r>
            <a:r>
              <a:rPr sz="900" spc="-19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Davis,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Z.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B.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R.</a:t>
            </a:r>
            <a:r>
              <a:rPr sz="900" spc="-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Dacás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&amp; </a:t>
            </a:r>
            <a:r>
              <a:rPr sz="900" spc="-49" dirty="0">
                <a:latin typeface="Calibri"/>
                <a:cs typeface="Calibri"/>
              </a:rPr>
              <a:t>T.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Montanari,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UFRGS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65240" y="4803649"/>
            <a:ext cx="560308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4" dirty="0">
                <a:latin typeface="Calibri"/>
                <a:cs typeface="Calibri"/>
              </a:rPr>
              <a:t>Cortes</a:t>
            </a:r>
            <a:r>
              <a:rPr sz="900" b="1" spc="-11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de</a:t>
            </a:r>
            <a:r>
              <a:rPr sz="900" b="1" spc="11" dirty="0">
                <a:latin typeface="Calibri"/>
                <a:cs typeface="Calibri"/>
              </a:rPr>
              <a:t> </a:t>
            </a:r>
            <a:r>
              <a:rPr sz="900" b="1" spc="-8" dirty="0">
                <a:latin typeface="Calibri"/>
                <a:cs typeface="Calibri"/>
              </a:rPr>
              <a:t>testículo</a:t>
            </a:r>
            <a:r>
              <a:rPr sz="900" b="1" spc="8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de</a:t>
            </a:r>
            <a:r>
              <a:rPr sz="900" b="1" spc="8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camundongo:</a:t>
            </a:r>
            <a:r>
              <a:rPr sz="900" b="1" spc="1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- </a:t>
            </a:r>
            <a:r>
              <a:rPr sz="900" spc="-4" dirty="0">
                <a:latin typeface="Calibri"/>
                <a:cs typeface="Calibri"/>
              </a:rPr>
              <a:t>7µm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de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espessura,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HE;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 - </a:t>
            </a:r>
            <a:r>
              <a:rPr sz="900" spc="-4" dirty="0">
                <a:latin typeface="Calibri"/>
                <a:cs typeface="Calibri"/>
              </a:rPr>
              <a:t>1µm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de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espessura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(corte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semifino),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Azul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de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toluidina.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0184" y="-22085"/>
            <a:ext cx="7845777" cy="149159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35719">
              <a:spcBef>
                <a:spcPts val="71"/>
              </a:spcBef>
            </a:pPr>
            <a:r>
              <a:rPr sz="1800" b="1" spc="-8" dirty="0">
                <a:solidFill>
                  <a:srgbClr val="0070C0"/>
                </a:solidFill>
                <a:latin typeface="Calibri"/>
                <a:cs typeface="Calibri"/>
              </a:rPr>
              <a:t>Células</a:t>
            </a:r>
            <a:r>
              <a:rPr sz="1800" b="1" spc="-4" dirty="0">
                <a:solidFill>
                  <a:srgbClr val="0070C0"/>
                </a:solidFill>
                <a:latin typeface="Calibri"/>
                <a:cs typeface="Calibri"/>
              </a:rPr>
              <a:t> de</a:t>
            </a:r>
            <a:r>
              <a:rPr sz="1800" b="1" spc="-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1800" b="1" spc="-8" dirty="0">
                <a:solidFill>
                  <a:srgbClr val="0070C0"/>
                </a:solidFill>
                <a:latin typeface="Calibri"/>
                <a:cs typeface="Calibri"/>
              </a:rPr>
              <a:t>Sertoli:</a:t>
            </a:r>
            <a:endParaRPr sz="12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9525" marR="3810">
              <a:buChar char="-"/>
              <a:tabLst>
                <a:tab pos="72390" algn="l"/>
              </a:tabLst>
            </a:pPr>
            <a:r>
              <a:rPr spc="-8" dirty="0">
                <a:latin typeface="Calibri"/>
                <a:cs typeface="Calibri"/>
              </a:rPr>
              <a:t>presentes</a:t>
            </a:r>
            <a:r>
              <a:rPr spc="26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no</a:t>
            </a:r>
            <a:r>
              <a:rPr spc="26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epitélio</a:t>
            </a:r>
            <a:r>
              <a:rPr b="1" spc="34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seminífero</a:t>
            </a:r>
            <a:r>
              <a:rPr spc="-4" dirty="0">
                <a:latin typeface="Calibri"/>
                <a:cs typeface="Calibri"/>
              </a:rPr>
              <a:t>,</a:t>
            </a:r>
            <a:r>
              <a:rPr spc="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são</a:t>
            </a:r>
            <a:r>
              <a:rPr spc="26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alongadas,</a:t>
            </a:r>
            <a:r>
              <a:rPr spc="3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piramidais,</a:t>
            </a:r>
            <a:r>
              <a:rPr spc="26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com</a:t>
            </a:r>
            <a:r>
              <a:rPr spc="26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núcleo</a:t>
            </a:r>
            <a:r>
              <a:rPr spc="30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grande</a:t>
            </a:r>
            <a:r>
              <a:rPr spc="26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e</a:t>
            </a:r>
            <a:r>
              <a:rPr spc="30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claro</a:t>
            </a:r>
            <a:r>
              <a:rPr spc="3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e</a:t>
            </a:r>
            <a:r>
              <a:rPr spc="30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nucléolo</a:t>
            </a:r>
            <a:r>
              <a:rPr spc="26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proeminente,</a:t>
            </a:r>
            <a:r>
              <a:rPr spc="26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com</a:t>
            </a:r>
            <a:r>
              <a:rPr spc="26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heterocromatina </a:t>
            </a:r>
            <a:r>
              <a:rPr spc="-4" dirty="0">
                <a:latin typeface="Calibri"/>
                <a:cs typeface="Calibri"/>
              </a:rPr>
              <a:t> associada;</a:t>
            </a:r>
            <a:endParaRPr dirty="0">
              <a:latin typeface="Calibri"/>
              <a:cs typeface="Calibri"/>
            </a:endParaRPr>
          </a:p>
          <a:p>
            <a:pPr marL="69533" indent="-60008">
              <a:spcBef>
                <a:spcPts val="450"/>
              </a:spcBef>
              <a:buChar char="-"/>
              <a:tabLst>
                <a:tab pos="69533" algn="l"/>
              </a:tabLst>
            </a:pPr>
            <a:r>
              <a:rPr spc="-4" dirty="0">
                <a:latin typeface="Calibri"/>
                <a:cs typeface="Calibri"/>
              </a:rPr>
              <a:t>contribuem</a:t>
            </a:r>
            <a:r>
              <a:rPr spc="-11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para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 </a:t>
            </a:r>
            <a:r>
              <a:rPr b="1" spc="-4" dirty="0">
                <a:latin typeface="Calibri"/>
                <a:cs typeface="Calibri"/>
              </a:rPr>
              <a:t>formação</a:t>
            </a:r>
            <a:r>
              <a:rPr b="1" spc="-19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da</a:t>
            </a:r>
            <a:r>
              <a:rPr b="1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membrana</a:t>
            </a:r>
            <a:r>
              <a:rPr b="1" spc="-8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basal</a:t>
            </a:r>
            <a:r>
              <a:rPr spc="-4" dirty="0">
                <a:latin typeface="Calibri"/>
                <a:cs typeface="Calibri"/>
              </a:rPr>
              <a:t>;</a:t>
            </a:r>
            <a:endParaRPr dirty="0">
              <a:latin typeface="Calibri"/>
              <a:cs typeface="Calibri"/>
            </a:endParaRPr>
          </a:p>
          <a:p>
            <a:pPr marL="69533" indent="-60008">
              <a:spcBef>
                <a:spcPts val="450"/>
              </a:spcBef>
              <a:buChar char="-"/>
              <a:tabLst>
                <a:tab pos="69533" algn="l"/>
              </a:tabLst>
            </a:pPr>
            <a:r>
              <a:rPr spc="-4" dirty="0">
                <a:latin typeface="Calibri"/>
                <a:cs typeface="Calibri"/>
              </a:rPr>
              <a:t>são</a:t>
            </a:r>
            <a:r>
              <a:rPr spc="11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responsáveis</a:t>
            </a:r>
            <a:r>
              <a:rPr spc="1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pela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b="1" spc="-8" dirty="0">
                <a:latin typeface="Calibri"/>
                <a:cs typeface="Calibri"/>
              </a:rPr>
              <a:t>sustentação</a:t>
            </a:r>
            <a:r>
              <a:rPr b="1" spc="-11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e</a:t>
            </a:r>
            <a:r>
              <a:rPr spc="11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translocação</a:t>
            </a:r>
            <a:r>
              <a:rPr b="1" spc="-8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das</a:t>
            </a:r>
            <a:r>
              <a:rPr b="1" spc="4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células</a:t>
            </a:r>
            <a:r>
              <a:rPr b="1" spc="11" dirty="0">
                <a:latin typeface="Calibri"/>
                <a:cs typeface="Calibri"/>
              </a:rPr>
              <a:t> </a:t>
            </a:r>
            <a:r>
              <a:rPr b="1" spc="-8" dirty="0">
                <a:latin typeface="Calibri"/>
                <a:cs typeface="Calibri"/>
              </a:rPr>
              <a:t>germinativas</a:t>
            </a:r>
            <a:r>
              <a:rPr b="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da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base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para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</a:t>
            </a:r>
            <a:r>
              <a:rPr spc="11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ápice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do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epitélio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germinativo;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52148" y="4523946"/>
            <a:ext cx="111919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200" b="1" dirty="0"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38298" y="4492970"/>
            <a:ext cx="104775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200" b="1" dirty="0">
                <a:latin typeface="Calibri"/>
                <a:cs typeface="Calibri"/>
              </a:rPr>
              <a:t>B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8266" y="70248"/>
            <a:ext cx="7247467" cy="143052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  <a:buFont typeface="Calibri"/>
              <a:buChar char="-"/>
              <a:tabLst>
                <a:tab pos="103823" algn="l"/>
              </a:tabLst>
            </a:pPr>
            <a:r>
              <a:rPr spc="-4" dirty="0">
                <a:latin typeface="Calibri"/>
                <a:cs typeface="Calibri"/>
              </a:rPr>
              <a:t>conseguem</a:t>
            </a:r>
            <a:r>
              <a:rPr spc="75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realizar</a:t>
            </a:r>
            <a:r>
              <a:rPr spc="79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as</a:t>
            </a:r>
            <a:r>
              <a:rPr spc="75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funções</a:t>
            </a:r>
            <a:r>
              <a:rPr spc="79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de</a:t>
            </a:r>
            <a:r>
              <a:rPr spc="75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sustentação</a:t>
            </a:r>
            <a:r>
              <a:rPr spc="83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e</a:t>
            </a:r>
            <a:r>
              <a:rPr spc="7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translocação</a:t>
            </a:r>
            <a:r>
              <a:rPr spc="75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das</a:t>
            </a:r>
            <a:r>
              <a:rPr spc="79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células</a:t>
            </a:r>
            <a:r>
              <a:rPr spc="79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germinativas</a:t>
            </a:r>
            <a:r>
              <a:rPr spc="79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pela</a:t>
            </a:r>
            <a:r>
              <a:rPr spc="75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união</a:t>
            </a:r>
            <a:r>
              <a:rPr b="1" spc="75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por</a:t>
            </a:r>
            <a:r>
              <a:rPr spc="79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junções</a:t>
            </a:r>
            <a:r>
              <a:rPr b="1" spc="75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de</a:t>
            </a:r>
            <a:r>
              <a:rPr b="1" spc="75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adesão</a:t>
            </a:r>
            <a:r>
              <a:rPr b="1" spc="7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e </a:t>
            </a:r>
            <a:r>
              <a:rPr b="1" spc="-195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desmossomos</a:t>
            </a:r>
            <a:r>
              <a:rPr spc="-4" dirty="0">
                <a:latin typeface="Calibri"/>
                <a:cs typeface="Calibri"/>
              </a:rPr>
              <a:t>;</a:t>
            </a:r>
            <a:endParaRPr dirty="0">
              <a:latin typeface="Calibri"/>
              <a:cs typeface="Calibri"/>
            </a:endParaRPr>
          </a:p>
          <a:p>
            <a:pPr marL="69533" indent="-60008">
              <a:spcBef>
                <a:spcPts val="450"/>
              </a:spcBef>
              <a:buChar char="-"/>
              <a:tabLst>
                <a:tab pos="69533" algn="l"/>
              </a:tabLst>
            </a:pPr>
            <a:r>
              <a:rPr spc="-11" dirty="0">
                <a:latin typeface="Calibri"/>
                <a:cs typeface="Calibri"/>
              </a:rPr>
              <a:t>através</a:t>
            </a:r>
            <a:r>
              <a:rPr spc="-4" dirty="0">
                <a:latin typeface="Calibri"/>
                <a:cs typeface="Calibri"/>
              </a:rPr>
              <a:t> de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junções</a:t>
            </a:r>
            <a:r>
              <a:rPr b="1" spc="11" dirty="0">
                <a:latin typeface="Calibri"/>
                <a:cs typeface="Calibri"/>
              </a:rPr>
              <a:t> </a:t>
            </a:r>
            <a:r>
              <a:rPr b="1" i="1" dirty="0">
                <a:latin typeface="Calibri"/>
                <a:cs typeface="Calibri"/>
              </a:rPr>
              <a:t>gap</a:t>
            </a:r>
            <a:r>
              <a:rPr dirty="0">
                <a:latin typeface="Calibri"/>
                <a:cs typeface="Calibri"/>
              </a:rPr>
              <a:t>,</a:t>
            </a:r>
            <a:r>
              <a:rPr spc="11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nutrem</a:t>
            </a:r>
            <a:r>
              <a:rPr b="1" spc="4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as</a:t>
            </a:r>
            <a:r>
              <a:rPr b="1" spc="-4" dirty="0">
                <a:latin typeface="Calibri"/>
                <a:cs typeface="Calibri"/>
              </a:rPr>
              <a:t> células</a:t>
            </a:r>
            <a:r>
              <a:rPr b="1" spc="8" dirty="0">
                <a:latin typeface="Calibri"/>
                <a:cs typeface="Calibri"/>
              </a:rPr>
              <a:t> </a:t>
            </a:r>
            <a:r>
              <a:rPr b="1" spc="-8" dirty="0">
                <a:latin typeface="Calibri"/>
                <a:cs typeface="Calibri"/>
              </a:rPr>
              <a:t>germinativas </a:t>
            </a:r>
            <a:r>
              <a:rPr b="1" dirty="0">
                <a:latin typeface="Calibri"/>
                <a:cs typeface="Calibri"/>
              </a:rPr>
              <a:t>e</a:t>
            </a:r>
            <a:r>
              <a:rPr b="1" spc="-4" dirty="0">
                <a:latin typeface="Calibri"/>
                <a:cs typeface="Calibri"/>
              </a:rPr>
              <a:t> regulam</a:t>
            </a:r>
            <a:r>
              <a:rPr b="1" spc="8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a</a:t>
            </a:r>
            <a:r>
              <a:rPr b="1" spc="4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espermatogênese</a:t>
            </a:r>
            <a:r>
              <a:rPr spc="-4" dirty="0">
                <a:latin typeface="Calibri"/>
                <a:cs typeface="Calibri"/>
              </a:rPr>
              <a:t>;</a:t>
            </a:r>
            <a:endParaRPr dirty="0">
              <a:latin typeface="Calibri"/>
              <a:cs typeface="Calibri"/>
            </a:endParaRPr>
          </a:p>
          <a:p>
            <a:pPr marL="9525" marR="3810">
              <a:spcBef>
                <a:spcPts val="450"/>
              </a:spcBef>
              <a:buChar char="-"/>
              <a:tabLst>
                <a:tab pos="69533" algn="l"/>
              </a:tabLst>
            </a:pPr>
            <a:r>
              <a:rPr spc="-4" dirty="0">
                <a:latin typeface="Calibri"/>
                <a:cs typeface="Calibri"/>
              </a:rPr>
              <a:t>formam</a:t>
            </a:r>
            <a:r>
              <a:rPr spc="4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</a:t>
            </a:r>
            <a:r>
              <a:rPr spc="49" dirty="0">
                <a:latin typeface="Calibri"/>
                <a:cs typeface="Calibri"/>
              </a:rPr>
              <a:t> </a:t>
            </a:r>
            <a:r>
              <a:rPr b="1" spc="-8" dirty="0">
                <a:latin typeface="Calibri"/>
                <a:cs typeface="Calibri"/>
              </a:rPr>
              <a:t>barreira</a:t>
            </a:r>
            <a:r>
              <a:rPr b="1" spc="41" dirty="0">
                <a:latin typeface="Calibri"/>
                <a:cs typeface="Calibri"/>
              </a:rPr>
              <a:t> </a:t>
            </a:r>
            <a:r>
              <a:rPr b="1" spc="-8" dirty="0">
                <a:latin typeface="Calibri"/>
                <a:cs typeface="Calibri"/>
              </a:rPr>
              <a:t>hematotesticular</a:t>
            </a:r>
            <a:r>
              <a:rPr b="1" spc="45" dirty="0">
                <a:latin typeface="Calibri"/>
                <a:cs typeface="Calibri"/>
              </a:rPr>
              <a:t> </a:t>
            </a:r>
            <a:r>
              <a:rPr spc="-11" dirty="0">
                <a:latin typeface="Calibri"/>
                <a:cs typeface="Calibri"/>
              </a:rPr>
              <a:t>através</a:t>
            </a:r>
            <a:r>
              <a:rPr spc="3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de</a:t>
            </a:r>
            <a:r>
              <a:rPr spc="49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junções</a:t>
            </a:r>
            <a:r>
              <a:rPr b="1" spc="45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de</a:t>
            </a:r>
            <a:r>
              <a:rPr b="1" spc="49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oclusão</a:t>
            </a:r>
            <a:r>
              <a:rPr dirty="0">
                <a:latin typeface="Calibri"/>
                <a:cs typeface="Calibri"/>
              </a:rPr>
              <a:t>,</a:t>
            </a:r>
            <a:r>
              <a:rPr spc="41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protegendo</a:t>
            </a:r>
            <a:r>
              <a:rPr spc="38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</a:t>
            </a:r>
            <a:r>
              <a:rPr spc="49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espermatogênese</a:t>
            </a:r>
            <a:r>
              <a:rPr spc="53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de</a:t>
            </a:r>
            <a:r>
              <a:rPr spc="4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macromoléculas</a:t>
            </a:r>
            <a:r>
              <a:rPr spc="45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provenientes </a:t>
            </a:r>
            <a:r>
              <a:rPr spc="-4" dirty="0">
                <a:latin typeface="Calibri"/>
                <a:cs typeface="Calibri"/>
              </a:rPr>
              <a:t> do sangue</a:t>
            </a:r>
            <a:r>
              <a:rPr dirty="0">
                <a:latin typeface="Calibri"/>
                <a:cs typeface="Calibri"/>
              </a:rPr>
              <a:t> e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evitando</a:t>
            </a:r>
            <a:r>
              <a:rPr spc="-1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uma</a:t>
            </a:r>
            <a:r>
              <a:rPr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resposta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autoimune </a:t>
            </a:r>
            <a:r>
              <a:rPr spc="-8" dirty="0">
                <a:latin typeface="Calibri"/>
                <a:cs typeface="Calibri"/>
              </a:rPr>
              <a:t>contra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as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células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germinativas </a:t>
            </a:r>
            <a:r>
              <a:rPr spc="-8" dirty="0">
                <a:latin typeface="Calibri"/>
                <a:cs typeface="Calibri"/>
              </a:rPr>
              <a:t>diferenciadas;</a:t>
            </a:r>
            <a:endParaRPr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6552" y="1590684"/>
            <a:ext cx="3476350" cy="317776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627608" y="1631824"/>
            <a:ext cx="60817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777" y="4490396"/>
            <a:ext cx="8277623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b="1" spc="-8" dirty="0">
                <a:latin typeface="Calibri"/>
                <a:cs typeface="Calibri"/>
              </a:rPr>
              <a:t>Eletromicrografia</a:t>
            </a:r>
            <a:r>
              <a:rPr b="1" spc="-11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de</a:t>
            </a:r>
            <a:r>
              <a:rPr b="1" spc="8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segmento</a:t>
            </a:r>
            <a:r>
              <a:rPr b="1" spc="4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de</a:t>
            </a:r>
            <a:r>
              <a:rPr b="1" spc="8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testículo</a:t>
            </a:r>
            <a:r>
              <a:rPr spc="-4" dirty="0">
                <a:latin typeface="Calibri"/>
                <a:cs typeface="Calibri"/>
              </a:rPr>
              <a:t>,</a:t>
            </a:r>
            <a:r>
              <a:rPr spc="1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onde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é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apontada </a:t>
            </a:r>
            <a:r>
              <a:rPr dirty="0">
                <a:latin typeface="Calibri"/>
                <a:cs typeface="Calibri"/>
              </a:rPr>
              <a:t>a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junção</a:t>
            </a:r>
            <a:r>
              <a:rPr b="1" spc="23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de</a:t>
            </a:r>
            <a:r>
              <a:rPr b="1" spc="8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oclusão</a:t>
            </a:r>
            <a:r>
              <a:rPr b="1" spc="8" dirty="0">
                <a:latin typeface="Calibri"/>
                <a:cs typeface="Calibri"/>
              </a:rPr>
              <a:t> </a:t>
            </a:r>
            <a:r>
              <a:rPr b="1" spc="-8" dirty="0">
                <a:latin typeface="Calibri"/>
                <a:cs typeface="Calibri"/>
              </a:rPr>
              <a:t>entre</a:t>
            </a:r>
            <a:r>
              <a:rPr b="1" spc="4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células</a:t>
            </a:r>
            <a:r>
              <a:rPr b="1" spc="8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de</a:t>
            </a:r>
            <a:r>
              <a:rPr b="1" spc="8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Sertoli</a:t>
            </a:r>
            <a:r>
              <a:rPr spc="-4" dirty="0">
                <a:latin typeface="Calibri"/>
                <a:cs typeface="Calibri"/>
              </a:rPr>
              <a:t>,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logo</a:t>
            </a:r>
            <a:r>
              <a:rPr spc="11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acima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do </a:t>
            </a:r>
            <a:r>
              <a:rPr spc="-19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compartimento basal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com</a:t>
            </a:r>
            <a:r>
              <a:rPr spc="11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as</a:t>
            </a:r>
            <a:r>
              <a:rPr spc="1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espermatogônias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(E).</a:t>
            </a:r>
            <a:r>
              <a:rPr spc="-4" dirty="0">
                <a:latin typeface="Calibri"/>
                <a:cs typeface="Calibri"/>
              </a:rPr>
              <a:t> Cortesia do</a:t>
            </a:r>
            <a:r>
              <a:rPr dirty="0">
                <a:latin typeface="Calibri"/>
                <a:cs typeface="Calibri"/>
              </a:rPr>
              <a:t> </a:t>
            </a:r>
            <a:r>
              <a:rPr spc="-19" dirty="0">
                <a:latin typeface="Calibri"/>
                <a:cs typeface="Calibri"/>
              </a:rPr>
              <a:t>Prof.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34" dirty="0">
                <a:latin typeface="Calibri"/>
                <a:cs typeface="Calibri"/>
              </a:rPr>
              <a:t>Dr.</a:t>
            </a:r>
            <a:r>
              <a:rPr spc="-4" dirty="0">
                <a:latin typeface="Calibri"/>
                <a:cs typeface="Calibri"/>
              </a:rPr>
              <a:t> Luiz</a:t>
            </a:r>
            <a:r>
              <a:rPr spc="-8" dirty="0">
                <a:latin typeface="Calibri"/>
                <a:cs typeface="Calibri"/>
              </a:rPr>
              <a:t> Renato</a:t>
            </a:r>
            <a:r>
              <a:rPr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França,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ICB, </a:t>
            </a:r>
            <a:r>
              <a:rPr spc="-4" dirty="0">
                <a:latin typeface="Calibri"/>
                <a:cs typeface="Calibri"/>
              </a:rPr>
              <a:t>UFMG.</a:t>
            </a:r>
            <a:endParaRPr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0893" y="141208"/>
            <a:ext cx="3925122" cy="429227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40342" y="212599"/>
            <a:ext cx="125968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4" dirty="0">
                <a:latin typeface="Calibri"/>
                <a:cs typeface="Calibri"/>
              </a:rPr>
              <a:t>Luiz</a:t>
            </a:r>
            <a:r>
              <a:rPr sz="900" b="1" spc="-11" dirty="0">
                <a:latin typeface="Calibri"/>
                <a:cs typeface="Calibri"/>
              </a:rPr>
              <a:t> </a:t>
            </a:r>
            <a:r>
              <a:rPr sz="900" b="1" spc="-8" dirty="0">
                <a:latin typeface="Calibri"/>
                <a:cs typeface="Calibri"/>
              </a:rPr>
              <a:t>Renato</a:t>
            </a:r>
            <a:r>
              <a:rPr sz="900" b="1" spc="-19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França,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UFMG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5612" y="1282323"/>
            <a:ext cx="166592" cy="18438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469131" y="1452133"/>
            <a:ext cx="93821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200" b="1" dirty="0"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69946" y="4519041"/>
            <a:ext cx="6031706" cy="26305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-476">
              <a:spcBef>
                <a:spcPts val="71"/>
              </a:spcBef>
            </a:pPr>
            <a:r>
              <a:rPr sz="825" spc="-4" dirty="0">
                <a:latin typeface="Calibri"/>
                <a:cs typeface="Calibri"/>
              </a:rPr>
              <a:t>Adaptado</a:t>
            </a:r>
            <a:r>
              <a:rPr sz="825" spc="-1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de</a:t>
            </a:r>
            <a:r>
              <a:rPr sz="825" spc="4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Fawcett, D. W.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The</a:t>
            </a:r>
            <a:r>
              <a:rPr sz="825" spc="11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ultrastructure and functions</a:t>
            </a:r>
            <a:r>
              <a:rPr sz="825" spc="-11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of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the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Sertoli</a:t>
            </a:r>
            <a:r>
              <a:rPr sz="825" spc="-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cell.</a:t>
            </a:r>
            <a:r>
              <a:rPr sz="825" spc="4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In:</a:t>
            </a:r>
            <a:r>
              <a:rPr sz="825" spc="4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Greep,</a:t>
            </a:r>
            <a:r>
              <a:rPr sz="825" spc="19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R.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O.;</a:t>
            </a:r>
            <a:r>
              <a:rPr sz="825" spc="1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Koblinsky,</a:t>
            </a:r>
            <a:r>
              <a:rPr sz="825" spc="-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M.</a:t>
            </a:r>
            <a:r>
              <a:rPr sz="825" spc="4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A.</a:t>
            </a:r>
            <a:r>
              <a:rPr sz="825" spc="4" dirty="0">
                <a:latin typeface="Calibri"/>
                <a:cs typeface="Calibri"/>
              </a:rPr>
              <a:t> </a:t>
            </a:r>
            <a:r>
              <a:rPr sz="825" i="1" spc="-4" dirty="0">
                <a:latin typeface="Calibri"/>
                <a:cs typeface="Calibri"/>
              </a:rPr>
              <a:t>Frontiers</a:t>
            </a:r>
            <a:r>
              <a:rPr sz="825" i="1" spc="-11" dirty="0">
                <a:latin typeface="Calibri"/>
                <a:cs typeface="Calibri"/>
              </a:rPr>
              <a:t> </a:t>
            </a:r>
            <a:r>
              <a:rPr sz="825" i="1" spc="-4" dirty="0">
                <a:latin typeface="Calibri"/>
                <a:cs typeface="Calibri"/>
              </a:rPr>
              <a:t>in</a:t>
            </a:r>
            <a:r>
              <a:rPr sz="825" i="1" dirty="0">
                <a:latin typeface="Calibri"/>
                <a:cs typeface="Calibri"/>
              </a:rPr>
              <a:t> </a:t>
            </a:r>
            <a:r>
              <a:rPr sz="825" i="1" spc="-4" dirty="0">
                <a:latin typeface="Calibri"/>
                <a:cs typeface="Calibri"/>
              </a:rPr>
              <a:t>reproduction</a:t>
            </a:r>
            <a:r>
              <a:rPr sz="825" i="1" spc="-8" dirty="0">
                <a:latin typeface="Calibri"/>
                <a:cs typeface="Calibri"/>
              </a:rPr>
              <a:t> and </a:t>
            </a:r>
            <a:r>
              <a:rPr sz="825" i="1" spc="-4" dirty="0">
                <a:latin typeface="Calibri"/>
                <a:cs typeface="Calibri"/>
              </a:rPr>
              <a:t> fertility</a:t>
            </a:r>
            <a:r>
              <a:rPr sz="825" i="1" spc="-15" dirty="0">
                <a:latin typeface="Calibri"/>
                <a:cs typeface="Calibri"/>
              </a:rPr>
              <a:t> </a:t>
            </a:r>
            <a:r>
              <a:rPr sz="825" i="1" spc="-4" dirty="0">
                <a:latin typeface="Calibri"/>
                <a:cs typeface="Calibri"/>
              </a:rPr>
              <a:t>control.</a:t>
            </a:r>
            <a:r>
              <a:rPr sz="825" i="1" spc="-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Cambridge: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MIT</a:t>
            </a:r>
            <a:r>
              <a:rPr sz="825" spc="4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Press,</a:t>
            </a:r>
            <a:r>
              <a:rPr sz="825" spc="-11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1977.</a:t>
            </a:r>
            <a:r>
              <a:rPr sz="825" spc="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p.302-320.</a:t>
            </a:r>
            <a:endParaRPr sz="825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48014" y="75691"/>
            <a:ext cx="6936430" cy="1703672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69533" indent="-60008">
              <a:spcBef>
                <a:spcPts val="525"/>
              </a:spcBef>
              <a:buChar char="-"/>
              <a:tabLst>
                <a:tab pos="69533" algn="l"/>
              </a:tabLst>
            </a:pPr>
            <a:r>
              <a:rPr spc="-8" dirty="0">
                <a:latin typeface="Calibri"/>
                <a:cs typeface="Calibri"/>
              </a:rPr>
              <a:t>secretam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um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fluido</a:t>
            </a:r>
            <a:r>
              <a:rPr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para </a:t>
            </a:r>
            <a:r>
              <a:rPr dirty="0">
                <a:latin typeface="Calibri"/>
                <a:cs typeface="Calibri"/>
              </a:rPr>
              <a:t>a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luz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do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túbulo</a:t>
            </a:r>
            <a:r>
              <a:rPr spc="-8" dirty="0">
                <a:latin typeface="Calibri"/>
                <a:cs typeface="Calibri"/>
              </a:rPr>
              <a:t> seminífero,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fluido</a:t>
            </a:r>
            <a:r>
              <a:rPr b="1" spc="26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testicular</a:t>
            </a:r>
            <a:r>
              <a:rPr spc="-4" dirty="0">
                <a:latin typeface="Calibri"/>
                <a:cs typeface="Calibri"/>
              </a:rPr>
              <a:t>,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que</a:t>
            </a:r>
            <a:r>
              <a:rPr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leva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os</a:t>
            </a:r>
            <a:r>
              <a:rPr spc="19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espermatozoides</a:t>
            </a:r>
            <a:r>
              <a:rPr spc="11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para </a:t>
            </a:r>
            <a:r>
              <a:rPr spc="-11" dirty="0">
                <a:latin typeface="Calibri"/>
                <a:cs typeface="Calibri"/>
              </a:rPr>
              <a:t>fora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dos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testículos;</a:t>
            </a:r>
            <a:endParaRPr dirty="0">
              <a:latin typeface="Calibri"/>
              <a:cs typeface="Calibri"/>
            </a:endParaRPr>
          </a:p>
          <a:p>
            <a:pPr marL="9525" marR="3810">
              <a:spcBef>
                <a:spcPts val="450"/>
              </a:spcBef>
              <a:buChar char="-"/>
              <a:tabLst>
                <a:tab pos="69533" algn="l"/>
              </a:tabLst>
            </a:pPr>
            <a:r>
              <a:rPr spc="-8" dirty="0">
                <a:latin typeface="Calibri"/>
                <a:cs typeface="Calibri"/>
              </a:rPr>
              <a:t>produzem</a:t>
            </a:r>
            <a:r>
              <a:rPr spc="86" dirty="0">
                <a:latin typeface="Calibri"/>
                <a:cs typeface="Calibri"/>
              </a:rPr>
              <a:t> </a:t>
            </a:r>
            <a:r>
              <a:rPr spc="-11" dirty="0">
                <a:latin typeface="Calibri"/>
                <a:cs typeface="Calibri"/>
              </a:rPr>
              <a:t>fatores</a:t>
            </a:r>
            <a:r>
              <a:rPr spc="86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que</a:t>
            </a:r>
            <a:r>
              <a:rPr spc="86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regulam</a:t>
            </a:r>
            <a:r>
              <a:rPr spc="83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</a:t>
            </a:r>
            <a:r>
              <a:rPr spc="86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espermatogênese,</a:t>
            </a:r>
            <a:r>
              <a:rPr spc="86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como</a:t>
            </a:r>
            <a:r>
              <a:rPr spc="86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</a:t>
            </a:r>
            <a:r>
              <a:rPr spc="94" dirty="0">
                <a:latin typeface="Calibri"/>
                <a:cs typeface="Calibri"/>
              </a:rPr>
              <a:t> </a:t>
            </a:r>
            <a:r>
              <a:rPr b="1" spc="-8" dirty="0">
                <a:latin typeface="Calibri"/>
                <a:cs typeface="Calibri"/>
              </a:rPr>
              <a:t>proteína</a:t>
            </a:r>
            <a:r>
              <a:rPr b="1" spc="9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de</a:t>
            </a:r>
            <a:r>
              <a:rPr b="1" spc="83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ligação</a:t>
            </a:r>
            <a:r>
              <a:rPr b="1" spc="83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ao</a:t>
            </a:r>
            <a:r>
              <a:rPr b="1" spc="79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andrógeno</a:t>
            </a:r>
            <a:r>
              <a:rPr b="1" spc="9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(</a:t>
            </a:r>
            <a:r>
              <a:rPr b="1" spc="-4" dirty="0">
                <a:latin typeface="Calibri"/>
                <a:cs typeface="Calibri"/>
              </a:rPr>
              <a:t>ABP</a:t>
            </a:r>
            <a:r>
              <a:rPr spc="-4" dirty="0">
                <a:latin typeface="Calibri"/>
                <a:cs typeface="Calibri"/>
              </a:rPr>
              <a:t>),</a:t>
            </a:r>
            <a:r>
              <a:rPr spc="83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e</a:t>
            </a:r>
            <a:r>
              <a:rPr spc="86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</a:t>
            </a:r>
            <a:r>
              <a:rPr spc="86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ativina</a:t>
            </a:r>
            <a:r>
              <a:rPr b="1" spc="86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e</a:t>
            </a:r>
            <a:r>
              <a:rPr spc="86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</a:t>
            </a:r>
            <a:r>
              <a:rPr spc="86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inibina</a:t>
            </a:r>
            <a:r>
              <a:rPr dirty="0">
                <a:latin typeface="Calibri"/>
                <a:cs typeface="Calibri"/>
              </a:rPr>
              <a:t>,</a:t>
            </a:r>
            <a:r>
              <a:rPr spc="83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que 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regulam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secreção</a:t>
            </a:r>
            <a:r>
              <a:rPr spc="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do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hormônio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folículo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estimulante (</a:t>
            </a:r>
            <a:r>
              <a:rPr b="1" spc="-4" dirty="0">
                <a:latin typeface="Calibri"/>
                <a:cs typeface="Calibri"/>
              </a:rPr>
              <a:t>FSH</a:t>
            </a:r>
            <a:r>
              <a:rPr spc="-4" dirty="0">
                <a:latin typeface="Calibri"/>
                <a:cs typeface="Calibri"/>
              </a:rPr>
              <a:t>);</a:t>
            </a:r>
            <a:endParaRPr dirty="0">
              <a:latin typeface="Calibri"/>
              <a:cs typeface="Calibri"/>
            </a:endParaRPr>
          </a:p>
          <a:p>
            <a:pPr marL="69533" indent="-60008">
              <a:spcBef>
                <a:spcPts val="450"/>
              </a:spcBef>
              <a:buChar char="-"/>
              <a:tabLst>
                <a:tab pos="69533" algn="l"/>
              </a:tabLst>
            </a:pPr>
            <a:r>
              <a:rPr spc="-4" dirty="0">
                <a:latin typeface="Calibri"/>
                <a:cs typeface="Calibri"/>
              </a:rPr>
              <a:t>realizam</a:t>
            </a:r>
            <a:r>
              <a:rPr spc="-8" dirty="0">
                <a:latin typeface="Calibri"/>
                <a:cs typeface="Calibri"/>
              </a:rPr>
              <a:t> </a:t>
            </a:r>
            <a:r>
              <a:rPr b="1" spc="-8" dirty="0">
                <a:latin typeface="Calibri"/>
                <a:cs typeface="Calibri"/>
              </a:rPr>
              <a:t>fagocitose</a:t>
            </a:r>
            <a:r>
              <a:rPr b="1" spc="-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dos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restos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citoplasmáticos</a:t>
            </a:r>
            <a:r>
              <a:rPr spc="23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que se</a:t>
            </a:r>
            <a:r>
              <a:rPr spc="1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desprendem das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espermátides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(</a:t>
            </a:r>
            <a:r>
              <a:rPr b="1" spc="-4" dirty="0">
                <a:latin typeface="Calibri"/>
                <a:cs typeface="Calibri"/>
              </a:rPr>
              <a:t>corpo</a:t>
            </a:r>
            <a:r>
              <a:rPr b="1" spc="8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residual</a:t>
            </a:r>
            <a:r>
              <a:rPr spc="-4" dirty="0">
                <a:latin typeface="Calibri"/>
                <a:cs typeface="Calibri"/>
              </a:rPr>
              <a:t>).</a:t>
            </a:r>
            <a:endParaRPr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28875" y="1928651"/>
            <a:ext cx="4298272" cy="248737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325189" y="2000917"/>
            <a:ext cx="133159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</a:t>
            </a:r>
            <a:r>
              <a:rPr sz="900" spc="-4" dirty="0">
                <a:latin typeface="Calibri"/>
                <a:cs typeface="Calibri"/>
              </a:rPr>
              <a:t>G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Lou</a:t>
            </a:r>
            <a:r>
              <a:rPr sz="900" spc="-15" dirty="0">
                <a:latin typeface="Calibri"/>
                <a:cs typeface="Calibri"/>
              </a:rPr>
              <a:t>r</a:t>
            </a:r>
            <a:r>
              <a:rPr sz="900" dirty="0">
                <a:latin typeface="Calibri"/>
                <a:cs typeface="Calibri"/>
              </a:rPr>
              <a:t>ei</a:t>
            </a:r>
            <a:r>
              <a:rPr sz="900" spc="-15" dirty="0">
                <a:latin typeface="Calibri"/>
                <a:cs typeface="Calibri"/>
              </a:rPr>
              <a:t>r</a:t>
            </a:r>
            <a:r>
              <a:rPr sz="900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20501" y="279604"/>
            <a:ext cx="5176740" cy="11120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400" b="1" spc="-8" dirty="0">
                <a:solidFill>
                  <a:srgbClr val="0070C0"/>
                </a:solidFill>
                <a:latin typeface="Calibri"/>
                <a:cs typeface="Calibri"/>
              </a:rPr>
              <a:t>Células</a:t>
            </a:r>
            <a:r>
              <a:rPr sz="2400" b="1" spc="-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4" dirty="0">
                <a:solidFill>
                  <a:srgbClr val="0070C0"/>
                </a:solidFill>
                <a:latin typeface="Calibri"/>
                <a:cs typeface="Calibri"/>
              </a:rPr>
              <a:t>de</a:t>
            </a:r>
            <a:r>
              <a:rPr sz="2400" b="1" spc="-3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8" dirty="0">
                <a:solidFill>
                  <a:srgbClr val="0070C0"/>
                </a:solidFill>
                <a:latin typeface="Calibri"/>
                <a:cs typeface="Calibri"/>
              </a:rPr>
              <a:t>Leydig:</a:t>
            </a:r>
            <a:endParaRPr sz="24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69533" indent="-60008">
              <a:spcBef>
                <a:spcPts val="911"/>
              </a:spcBef>
              <a:buChar char="-"/>
              <a:tabLst>
                <a:tab pos="69533" algn="l"/>
              </a:tabLst>
            </a:pPr>
            <a:r>
              <a:rPr sz="1800" spc="-4" dirty="0">
                <a:latin typeface="Calibri"/>
                <a:cs typeface="Calibri"/>
              </a:rPr>
              <a:t>localizadas no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tecido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8" dirty="0">
                <a:latin typeface="Calibri"/>
                <a:cs typeface="Calibri"/>
              </a:rPr>
              <a:t>intersticial</a:t>
            </a:r>
            <a:r>
              <a:rPr sz="1800" spc="-8" dirty="0">
                <a:latin typeface="Calibri"/>
                <a:cs typeface="Calibri"/>
              </a:rPr>
              <a:t>;</a:t>
            </a:r>
            <a:endParaRPr sz="1800" dirty="0">
              <a:latin typeface="Calibri"/>
              <a:cs typeface="Calibri"/>
            </a:endParaRPr>
          </a:p>
          <a:p>
            <a:pPr marL="69533" indent="-60008">
              <a:spcBef>
                <a:spcPts val="450"/>
              </a:spcBef>
              <a:buChar char="-"/>
              <a:tabLst>
                <a:tab pos="69533" algn="l"/>
              </a:tabLst>
            </a:pPr>
            <a:r>
              <a:rPr sz="1800" spc="-8" dirty="0">
                <a:latin typeface="Calibri"/>
                <a:cs typeface="Calibri"/>
              </a:rPr>
              <a:t>produzem </a:t>
            </a:r>
            <a:r>
              <a:rPr sz="1800" b="1" spc="-8" dirty="0">
                <a:latin typeface="Calibri"/>
                <a:cs typeface="Calibri"/>
              </a:rPr>
              <a:t>testosterona</a:t>
            </a:r>
            <a:r>
              <a:rPr sz="1800" b="1" spc="-19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sob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4" dirty="0">
                <a:latin typeface="Calibri"/>
                <a:cs typeface="Calibri"/>
              </a:rPr>
              <a:t>influência</a:t>
            </a:r>
            <a:r>
              <a:rPr sz="1800" spc="-19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do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LH</a:t>
            </a:r>
            <a:r>
              <a:rPr sz="1800" spc="-4" dirty="0"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6622" y="1391608"/>
            <a:ext cx="6423678" cy="342391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39440" y="4425029"/>
            <a:ext cx="1400651" cy="3904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7188">
              <a:spcBef>
                <a:spcPts val="75"/>
              </a:spcBef>
            </a:pPr>
            <a:r>
              <a:rPr sz="900" dirty="0">
                <a:latin typeface="Calibri"/>
                <a:cs typeface="Calibri"/>
              </a:rPr>
              <a:t>E.</a:t>
            </a:r>
            <a:r>
              <a:rPr sz="900" spc="-4" dirty="0">
                <a:latin typeface="Calibri"/>
                <a:cs typeface="Calibri"/>
              </a:rPr>
              <a:t> L</a:t>
            </a:r>
            <a:r>
              <a:rPr sz="900" dirty="0">
                <a:latin typeface="Calibri"/>
                <a:cs typeface="Calibri"/>
              </a:rPr>
              <a:t>ei</a:t>
            </a:r>
            <a:r>
              <a:rPr sz="900" spc="-11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endParaRPr sz="900">
              <a:latin typeface="Calibri"/>
              <a:cs typeface="Calibri"/>
            </a:endParaRPr>
          </a:p>
          <a:p>
            <a:pPr>
              <a:spcBef>
                <a:spcPts val="8"/>
              </a:spcBef>
            </a:pPr>
            <a:endParaRPr sz="750">
              <a:latin typeface="Calibri"/>
              <a:cs typeface="Calibri"/>
            </a:endParaRPr>
          </a:p>
          <a:p>
            <a:pPr marL="9525"/>
            <a:r>
              <a:rPr sz="825" spc="-4" dirty="0">
                <a:latin typeface="Calibri"/>
                <a:cs typeface="Calibri"/>
              </a:rPr>
              <a:t>Adaptado</a:t>
            </a:r>
            <a:r>
              <a:rPr sz="825" spc="-23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de Hedge et</a:t>
            </a:r>
            <a:r>
              <a:rPr sz="825" spc="-11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al.,</a:t>
            </a:r>
            <a:r>
              <a:rPr sz="825" spc="-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1988.</a:t>
            </a:r>
            <a:endParaRPr sz="825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32794" y="482280"/>
            <a:ext cx="1796111" cy="40504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68446" y="1534192"/>
            <a:ext cx="3042761" cy="2475678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69533" indent="-60008">
              <a:spcBef>
                <a:spcPts val="525"/>
              </a:spcBef>
              <a:buFont typeface="Calibri"/>
              <a:buChar char="-"/>
              <a:tabLst>
                <a:tab pos="69533" algn="l"/>
              </a:tabLst>
            </a:pPr>
            <a:r>
              <a:rPr sz="1600" spc="-4" dirty="0">
                <a:latin typeface="Calibri"/>
                <a:cs typeface="Calibri"/>
              </a:rPr>
              <a:t>s</a:t>
            </a:r>
            <a:r>
              <a:rPr sz="1600" dirty="0">
                <a:latin typeface="Calibri"/>
                <a:cs typeface="Calibri"/>
              </a:rPr>
              <a:t>ão</a:t>
            </a:r>
            <a:r>
              <a:rPr sz="1600" spc="8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m</a:t>
            </a:r>
            <a:r>
              <a:rPr sz="1600" b="1" spc="-4" dirty="0">
                <a:latin typeface="Calibri"/>
                <a:cs typeface="Calibri"/>
              </a:rPr>
              <a:t>i</a:t>
            </a:r>
            <a:r>
              <a:rPr sz="1600" b="1" dirty="0">
                <a:latin typeface="Calibri"/>
                <a:cs typeface="Calibri"/>
              </a:rPr>
              <a:t>o</a:t>
            </a:r>
            <a:r>
              <a:rPr sz="1600" b="1" spc="-4" dirty="0">
                <a:latin typeface="Calibri"/>
                <a:cs typeface="Calibri"/>
              </a:rPr>
              <a:t>fib</a:t>
            </a:r>
            <a:r>
              <a:rPr sz="1600" b="1" spc="-11" dirty="0">
                <a:latin typeface="Calibri"/>
                <a:cs typeface="Calibri"/>
              </a:rPr>
              <a:t>r</a:t>
            </a:r>
            <a:r>
              <a:rPr sz="1600" b="1" dirty="0">
                <a:latin typeface="Calibri"/>
                <a:cs typeface="Calibri"/>
              </a:rPr>
              <a:t>ob</a:t>
            </a:r>
            <a:r>
              <a:rPr sz="1600" b="1" spc="-4" dirty="0">
                <a:latin typeface="Calibri"/>
                <a:cs typeface="Calibri"/>
              </a:rPr>
              <a:t>l</a:t>
            </a:r>
            <a:r>
              <a:rPr sz="1600" b="1" dirty="0">
                <a:latin typeface="Calibri"/>
                <a:cs typeface="Calibri"/>
              </a:rPr>
              <a:t>a</a:t>
            </a:r>
            <a:r>
              <a:rPr sz="1600" b="1" spc="-11" dirty="0">
                <a:latin typeface="Calibri"/>
                <a:cs typeface="Calibri"/>
              </a:rPr>
              <a:t>st</a:t>
            </a:r>
            <a:r>
              <a:rPr sz="1600" b="1" dirty="0">
                <a:latin typeface="Calibri"/>
                <a:cs typeface="Calibri"/>
              </a:rPr>
              <a:t>os</a:t>
            </a:r>
            <a:r>
              <a:rPr sz="1600" dirty="0">
                <a:latin typeface="Calibri"/>
                <a:cs typeface="Calibri"/>
              </a:rPr>
              <a:t>;</a:t>
            </a:r>
          </a:p>
          <a:p>
            <a:pPr marL="69533" indent="-60008">
              <a:spcBef>
                <a:spcPts val="450"/>
              </a:spcBef>
              <a:buChar char="-"/>
              <a:tabLst>
                <a:tab pos="69533" algn="l"/>
              </a:tabLst>
            </a:pPr>
            <a:r>
              <a:rPr sz="1600" spc="-4" dirty="0">
                <a:latin typeface="Calibri"/>
                <a:cs typeface="Calibri"/>
              </a:rPr>
              <a:t>localizam-se</a:t>
            </a:r>
            <a:r>
              <a:rPr sz="1600" spc="8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em</a:t>
            </a:r>
            <a:r>
              <a:rPr sz="1600" b="1" spc="-11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torno</a:t>
            </a:r>
            <a:r>
              <a:rPr sz="1600" b="1" spc="8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da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base</a:t>
            </a:r>
            <a:r>
              <a:rPr sz="1600" b="1" spc="-11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dos</a:t>
            </a:r>
            <a:r>
              <a:rPr sz="1600" b="1" spc="8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túbulos</a:t>
            </a:r>
            <a:r>
              <a:rPr sz="1600" b="1" spc="11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seminíferos</a:t>
            </a:r>
            <a:r>
              <a:rPr sz="1600" spc="-4" dirty="0">
                <a:latin typeface="Calibri"/>
                <a:cs typeface="Calibri"/>
              </a:rPr>
              <a:t>;</a:t>
            </a:r>
            <a:endParaRPr sz="1600" dirty="0">
              <a:latin typeface="Calibri"/>
              <a:cs typeface="Calibri"/>
            </a:endParaRPr>
          </a:p>
          <a:p>
            <a:pPr marL="69533" indent="-60008">
              <a:spcBef>
                <a:spcPts val="450"/>
              </a:spcBef>
              <a:buChar char="-"/>
              <a:tabLst>
                <a:tab pos="69533" algn="l"/>
              </a:tabLst>
            </a:pPr>
            <a:r>
              <a:rPr sz="1600" spc="-4" dirty="0">
                <a:latin typeface="Calibri"/>
                <a:cs typeface="Calibri"/>
              </a:rPr>
              <a:t>servem</a:t>
            </a:r>
            <a:r>
              <a:rPr sz="1600" spc="4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como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primeira</a:t>
            </a:r>
            <a:r>
              <a:rPr sz="1600" spc="-8" dirty="0">
                <a:latin typeface="Calibri"/>
                <a:cs typeface="Calibri"/>
              </a:rPr>
              <a:t> </a:t>
            </a:r>
            <a:r>
              <a:rPr sz="1600" b="1" spc="-8" dirty="0">
                <a:latin typeface="Calibri"/>
                <a:cs typeface="Calibri"/>
              </a:rPr>
              <a:t>barreira </a:t>
            </a:r>
            <a:r>
              <a:rPr sz="1600" b="1" dirty="0">
                <a:latin typeface="Calibri"/>
                <a:cs typeface="Calibri"/>
              </a:rPr>
              <a:t>à</a:t>
            </a:r>
            <a:r>
              <a:rPr sz="1600" b="1" spc="-4" dirty="0">
                <a:latin typeface="Calibri"/>
                <a:cs typeface="Calibri"/>
              </a:rPr>
              <a:t> </a:t>
            </a:r>
            <a:r>
              <a:rPr sz="1600" b="1" spc="-8" dirty="0">
                <a:latin typeface="Calibri"/>
                <a:cs typeface="Calibri"/>
              </a:rPr>
              <a:t>entrada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de</a:t>
            </a:r>
            <a:r>
              <a:rPr sz="1600" b="1" spc="4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macromoléculas</a:t>
            </a:r>
            <a:r>
              <a:rPr sz="1600" spc="-4" dirty="0">
                <a:latin typeface="Calibri"/>
                <a:cs typeface="Calibri"/>
              </a:rPr>
              <a:t>;</a:t>
            </a:r>
            <a:endParaRPr sz="1600" dirty="0">
              <a:latin typeface="Calibri"/>
              <a:cs typeface="Calibri"/>
            </a:endParaRPr>
          </a:p>
          <a:p>
            <a:pPr marL="9525" marR="3810">
              <a:spcBef>
                <a:spcPts val="450"/>
              </a:spcBef>
              <a:buChar char="-"/>
              <a:tabLst>
                <a:tab pos="91440" algn="l"/>
              </a:tabLst>
            </a:pPr>
            <a:r>
              <a:rPr sz="1600" spc="-4" dirty="0">
                <a:latin typeface="Calibri"/>
                <a:cs typeface="Calibri"/>
              </a:rPr>
              <a:t>devido</a:t>
            </a:r>
            <a:r>
              <a:rPr sz="1600" spc="1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à</a:t>
            </a:r>
            <a:r>
              <a:rPr sz="1600" spc="172" dirty="0">
                <a:latin typeface="Calibri"/>
                <a:cs typeface="Calibri"/>
              </a:rPr>
              <a:t> </a:t>
            </a:r>
            <a:r>
              <a:rPr sz="1600" spc="-8" dirty="0">
                <a:latin typeface="Calibri"/>
                <a:cs typeface="Calibri"/>
              </a:rPr>
              <a:t>presença</a:t>
            </a:r>
            <a:r>
              <a:rPr sz="1600" spc="165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de</a:t>
            </a:r>
            <a:r>
              <a:rPr sz="1600" spc="169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filamentos</a:t>
            </a:r>
            <a:r>
              <a:rPr sz="1600" spc="172" dirty="0">
                <a:latin typeface="Calibri"/>
                <a:cs typeface="Calibri"/>
              </a:rPr>
              <a:t> </a:t>
            </a:r>
            <a:r>
              <a:rPr sz="1600" spc="-8" dirty="0">
                <a:latin typeface="Calibri"/>
                <a:cs typeface="Calibri"/>
              </a:rPr>
              <a:t>contráteis,</a:t>
            </a:r>
            <a:r>
              <a:rPr sz="1600" spc="169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172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sua</a:t>
            </a:r>
            <a:r>
              <a:rPr sz="1600" spc="176" dirty="0">
                <a:latin typeface="Calibri"/>
                <a:cs typeface="Calibri"/>
              </a:rPr>
              <a:t> </a:t>
            </a:r>
            <a:r>
              <a:rPr sz="1600" spc="-8" dirty="0">
                <a:latin typeface="Calibri"/>
                <a:cs typeface="Calibri"/>
              </a:rPr>
              <a:t>contração </a:t>
            </a:r>
            <a:r>
              <a:rPr sz="1600" spc="-195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ajuda</a:t>
            </a:r>
            <a:r>
              <a:rPr sz="1600" spc="-11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no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b="1" spc="-8" dirty="0">
                <a:latin typeface="Calibri"/>
                <a:cs typeface="Calibri"/>
              </a:rPr>
              <a:t>transporte </a:t>
            </a:r>
            <a:r>
              <a:rPr sz="1600" b="1" spc="-4" dirty="0">
                <a:latin typeface="Calibri"/>
                <a:cs typeface="Calibri"/>
              </a:rPr>
              <a:t>dos</a:t>
            </a:r>
            <a:r>
              <a:rPr sz="1600" b="1" spc="8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espermatozoides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pelos</a:t>
            </a:r>
            <a:r>
              <a:rPr sz="1600" spc="11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túbulos.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44482" y="476936"/>
            <a:ext cx="2879464" cy="62469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000" b="1" spc="-8" dirty="0">
                <a:solidFill>
                  <a:srgbClr val="0070C0"/>
                </a:solidFill>
                <a:latin typeface="Calibri"/>
                <a:cs typeface="Calibri"/>
              </a:rPr>
              <a:t>Células</a:t>
            </a:r>
            <a:r>
              <a:rPr sz="2000" b="1" spc="-11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000" b="1" spc="-4" dirty="0">
                <a:solidFill>
                  <a:srgbClr val="0070C0"/>
                </a:solidFill>
                <a:latin typeface="Calibri"/>
                <a:cs typeface="Calibri"/>
              </a:rPr>
              <a:t>mioides</a:t>
            </a:r>
            <a:r>
              <a:rPr sz="2000" b="1" spc="-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000" b="1" spc="-4" dirty="0">
                <a:solidFill>
                  <a:srgbClr val="0070C0"/>
                </a:solidFill>
                <a:latin typeface="Calibri"/>
                <a:cs typeface="Calibri"/>
              </a:rPr>
              <a:t>peritubulares:</a:t>
            </a:r>
            <a:endParaRPr sz="2000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68027" y="499539"/>
            <a:ext cx="168021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&amp;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H. </a:t>
            </a:r>
            <a:r>
              <a:rPr sz="900" spc="-4" dirty="0">
                <a:latin typeface="Calibri"/>
                <a:cs typeface="Calibri"/>
              </a:rPr>
              <a:t>Do</a:t>
            </a:r>
            <a:r>
              <a:rPr sz="900" dirty="0">
                <a:latin typeface="Calibri"/>
                <a:cs typeface="Calibri"/>
              </a:rPr>
              <a:t>l</a:t>
            </a:r>
            <a:r>
              <a:rPr sz="900" spc="-4" dirty="0">
                <a:latin typeface="Calibri"/>
                <a:cs typeface="Calibri"/>
              </a:rPr>
              <a:t>d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-75" dirty="0">
                <a:latin typeface="Calibri"/>
                <a:cs typeface="Calibri"/>
              </a:rPr>
              <a:t>r</a:t>
            </a:r>
            <a:r>
              <a:rPr sz="900" dirty="0">
                <a:latin typeface="Calibri"/>
                <a:cs typeface="Calibri"/>
              </a:rPr>
              <a:t>,</a:t>
            </a:r>
            <a:r>
              <a:rPr sz="900" spc="-4" dirty="0">
                <a:latin typeface="Calibri"/>
                <a:cs typeface="Calibri"/>
              </a:rPr>
              <a:t> UNI</a:t>
            </a:r>
            <a:r>
              <a:rPr sz="900" dirty="0">
                <a:latin typeface="Calibri"/>
                <a:cs typeface="Calibri"/>
              </a:rPr>
              <a:t>CAMP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23946" y="4571476"/>
            <a:ext cx="321564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Imagem</a:t>
            </a:r>
            <a:r>
              <a:rPr sz="900" dirty="0">
                <a:latin typeface="Calibri"/>
                <a:cs typeface="Calibri"/>
              </a:rPr>
              <a:t> ao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microscópio</a:t>
            </a:r>
            <a:r>
              <a:rPr sz="900" spc="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eletrônico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da </a:t>
            </a:r>
            <a:r>
              <a:rPr sz="900" b="1" spc="-4" dirty="0">
                <a:latin typeface="Calibri"/>
                <a:cs typeface="Calibri"/>
              </a:rPr>
              <a:t>célula</a:t>
            </a:r>
            <a:r>
              <a:rPr sz="900" b="1" spc="4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mioide</a:t>
            </a:r>
            <a:r>
              <a:rPr sz="900" b="1" spc="11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peritubular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(M).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7138988" y="-195263"/>
            <a:ext cx="2005012" cy="576263"/>
          </a:xfrm>
          <a:prstGeom prst="rect">
            <a:avLst/>
          </a:prstGeom>
        </p:spPr>
        <p:txBody>
          <a:bodyPr spcFirstLastPara="1" vert="horz" wrap="square" lIns="0" tIns="9525" rIns="0" bIns="0" rtlCol="0" anchor="b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/>
              <a:t>Espermiogênese</a:t>
            </a:r>
            <a:r>
              <a:rPr spc="-41" dirty="0"/>
              <a:t> </a:t>
            </a:r>
            <a:r>
              <a:rPr dirty="0"/>
              <a:t>e</a:t>
            </a:r>
            <a:r>
              <a:rPr spc="-19" dirty="0"/>
              <a:t> </a:t>
            </a:r>
            <a:r>
              <a:rPr spc="-4" dirty="0"/>
              <a:t>espermiação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0010" y="940603"/>
            <a:ext cx="5238701" cy="388142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36683" y="570261"/>
            <a:ext cx="5132069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4" dirty="0">
                <a:latin typeface="Calibri"/>
                <a:cs typeface="Calibri"/>
              </a:rPr>
              <a:t>Espermiogênese </a:t>
            </a:r>
            <a:r>
              <a:rPr sz="900" dirty="0">
                <a:latin typeface="Calibri"/>
                <a:cs typeface="Calibri"/>
              </a:rPr>
              <a:t>é</a:t>
            </a:r>
            <a:r>
              <a:rPr sz="900" spc="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transformação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da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espermátide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(1)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em</a:t>
            </a:r>
            <a:r>
              <a:rPr sz="900" spc="11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espermatozoide</a:t>
            </a:r>
            <a:r>
              <a:rPr sz="900" spc="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(2).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spcBef>
                <a:spcPts val="19"/>
              </a:spcBef>
            </a:pPr>
            <a:endParaRPr sz="900">
              <a:latin typeface="Calibri"/>
              <a:cs typeface="Calibri"/>
            </a:endParaRPr>
          </a:p>
          <a:p>
            <a:pPr marR="3810" algn="r"/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&amp;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H. </a:t>
            </a:r>
            <a:r>
              <a:rPr sz="900" spc="-4" dirty="0">
                <a:latin typeface="Calibri"/>
                <a:cs typeface="Calibri"/>
              </a:rPr>
              <a:t>Do</a:t>
            </a:r>
            <a:r>
              <a:rPr sz="900" dirty="0">
                <a:latin typeface="Calibri"/>
                <a:cs typeface="Calibri"/>
              </a:rPr>
              <a:t>l</a:t>
            </a:r>
            <a:r>
              <a:rPr sz="900" spc="-4" dirty="0">
                <a:latin typeface="Calibri"/>
                <a:cs typeface="Calibri"/>
              </a:rPr>
              <a:t>d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-75" dirty="0">
                <a:latin typeface="Calibri"/>
                <a:cs typeface="Calibri"/>
              </a:rPr>
              <a:t>r</a:t>
            </a:r>
            <a:r>
              <a:rPr sz="900" dirty="0">
                <a:latin typeface="Calibri"/>
                <a:cs typeface="Calibri"/>
              </a:rPr>
              <a:t>,</a:t>
            </a:r>
            <a:r>
              <a:rPr sz="900" spc="-4" dirty="0">
                <a:latin typeface="Calibri"/>
                <a:cs typeface="Calibri"/>
              </a:rPr>
              <a:t> UNI</a:t>
            </a:r>
            <a:r>
              <a:rPr sz="900" dirty="0">
                <a:latin typeface="Calibri"/>
                <a:cs typeface="Calibri"/>
              </a:rPr>
              <a:t>CAMP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CA2095F-BF36-D720-5A20-2C1BA47461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8DD2F7F-4505-424C-B67D-2C592B9BFD64}"/>
              </a:ext>
            </a:extLst>
          </p:cNvPr>
          <p:cNvSpPr txBox="1"/>
          <p:nvPr/>
        </p:nvSpPr>
        <p:spPr>
          <a:xfrm>
            <a:off x="869245" y="1602254"/>
            <a:ext cx="76312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É o processo responsável pela produção de gametas.</a:t>
            </a:r>
          </a:p>
          <a:p>
            <a:r>
              <a:rPr lang="pt-BR" sz="2400" dirty="0"/>
              <a:t>A produção de espermatozoides é denominada </a:t>
            </a:r>
            <a:r>
              <a:rPr lang="pt-BR" sz="2400" b="1" dirty="0"/>
              <a:t>espermatogênese</a:t>
            </a:r>
            <a:r>
              <a:rPr lang="pt-BR" sz="2400" dirty="0"/>
              <a:t> e ocorre nos testículos.</a:t>
            </a:r>
          </a:p>
          <a:p>
            <a:r>
              <a:rPr lang="pt-BR" sz="2400" dirty="0"/>
              <a:t>A produção do gameta feminino é a </a:t>
            </a:r>
            <a:r>
              <a:rPr lang="pt-BR" sz="2400" b="1" dirty="0" err="1"/>
              <a:t>oogênese</a:t>
            </a:r>
            <a:r>
              <a:rPr lang="pt-BR" sz="2400" dirty="0"/>
              <a:t> e acontece nos ovários.</a:t>
            </a:r>
          </a:p>
        </p:txBody>
      </p:sp>
    </p:spTree>
    <p:extLst>
      <p:ext uri="{BB962C8B-B14F-4D97-AF65-F5344CB8AC3E}">
        <p14:creationId xmlns:p14="http://schemas.microsoft.com/office/powerpoint/2010/main" val="898735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ocesso de espermiogênese">
            <a:extLst>
              <a:ext uri="{FF2B5EF4-FFF2-40B4-BE49-F238E27FC236}">
                <a16:creationId xmlns:a16="http://schemas.microsoft.com/office/drawing/2014/main" id="{6EBE4AF3-5578-6967-A6A0-4FCFA8C6C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0734" y="50800"/>
            <a:ext cx="6722533" cy="50419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Espaço Reservado para Número de Slide 1" hidden="1">
            <a:extLst>
              <a:ext uri="{FF2B5EF4-FFF2-40B4-BE49-F238E27FC236}">
                <a16:creationId xmlns:a16="http://schemas.microsoft.com/office/drawing/2014/main" id="{2A95C7B5-DE27-DB6F-9064-36C33E200650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4337100" y="4751625"/>
            <a:ext cx="469800" cy="3915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600"/>
                </a:spcAft>
                <a:buNone/>
              </a:pPr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1623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7609" y="195250"/>
            <a:ext cx="7676443" cy="170495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800" spc="-11" dirty="0">
                <a:latin typeface="Calibri"/>
                <a:cs typeface="Calibri"/>
              </a:rPr>
              <a:t>Durante</a:t>
            </a:r>
            <a:r>
              <a:rPr sz="1800" spc="127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13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espermiogênese,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13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espermátide</a:t>
            </a:r>
            <a:r>
              <a:rPr sz="1800" spc="13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muda</a:t>
            </a:r>
            <a:r>
              <a:rPr sz="1800" spc="13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de</a:t>
            </a:r>
            <a:r>
              <a:rPr sz="1800" spc="127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forma</a:t>
            </a:r>
            <a:r>
              <a:rPr sz="1800" spc="131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adquire</a:t>
            </a:r>
            <a:r>
              <a:rPr sz="1800" spc="127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estruturas</a:t>
            </a:r>
            <a:r>
              <a:rPr sz="1800" spc="13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que</a:t>
            </a:r>
            <a:r>
              <a:rPr sz="1800" spc="13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contribuem</a:t>
            </a:r>
            <a:r>
              <a:rPr sz="1800" spc="131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para</a:t>
            </a:r>
            <a:r>
              <a:rPr sz="1800" spc="127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motilidade</a:t>
            </a:r>
            <a:r>
              <a:rPr sz="1800" spc="131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131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para</a:t>
            </a:r>
            <a:r>
              <a:rPr sz="1800" spc="127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fertilização:</a:t>
            </a:r>
            <a:endParaRPr sz="1800" dirty="0">
              <a:latin typeface="Calibri"/>
              <a:cs typeface="Calibri"/>
            </a:endParaRPr>
          </a:p>
          <a:p>
            <a:pPr>
              <a:spcBef>
                <a:spcPts val="26"/>
              </a:spcBef>
            </a:pPr>
            <a:endParaRPr sz="1600" dirty="0">
              <a:latin typeface="Calibri"/>
              <a:cs typeface="Calibri"/>
            </a:endParaRPr>
          </a:p>
          <a:p>
            <a:pPr marL="69533" indent="-60008">
              <a:buChar char="-"/>
              <a:tabLst>
                <a:tab pos="69533" algn="l"/>
              </a:tabLst>
            </a:pPr>
            <a:r>
              <a:rPr sz="1800" spc="-4" dirty="0">
                <a:latin typeface="Calibri"/>
                <a:cs typeface="Calibri"/>
              </a:rPr>
              <a:t>do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b="1" spc="-8" dirty="0">
                <a:latin typeface="Calibri"/>
                <a:cs typeface="Calibri"/>
              </a:rPr>
              <a:t>complexo</a:t>
            </a:r>
            <a:r>
              <a:rPr sz="1800" b="1" spc="15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de</a:t>
            </a:r>
            <a:r>
              <a:rPr sz="1800" b="1" spc="11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Golgi</a:t>
            </a:r>
            <a:r>
              <a:rPr sz="1800" b="1" spc="23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surgem</a:t>
            </a:r>
            <a:r>
              <a:rPr sz="1800" spc="1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vesículas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com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enzimas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que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resultam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no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acrossoma </a:t>
            </a:r>
            <a:r>
              <a:rPr sz="1800" spc="-4" dirty="0">
                <a:latin typeface="Calibri"/>
                <a:cs typeface="Calibri"/>
              </a:rPr>
              <a:t>(ou </a:t>
            </a:r>
            <a:r>
              <a:rPr sz="1800" b="1" spc="-4" dirty="0">
                <a:latin typeface="Calibri"/>
                <a:cs typeface="Calibri"/>
              </a:rPr>
              <a:t>capuz</a:t>
            </a:r>
            <a:r>
              <a:rPr sz="1800" b="1" spc="11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acrossômico</a:t>
            </a:r>
            <a:r>
              <a:rPr sz="1800" spc="-4" dirty="0">
                <a:latin typeface="Calibri"/>
                <a:cs typeface="Calibri"/>
              </a:rPr>
              <a:t>);</a:t>
            </a:r>
            <a:endParaRPr sz="1800" dirty="0">
              <a:latin typeface="Calibri"/>
              <a:cs typeface="Calibri"/>
            </a:endParaRPr>
          </a:p>
          <a:p>
            <a:pPr marL="69533" indent="-60008">
              <a:spcBef>
                <a:spcPts val="450"/>
              </a:spcBef>
              <a:buFont typeface="Calibri"/>
              <a:buChar char="-"/>
              <a:tabLst>
                <a:tab pos="69533" algn="l"/>
                <a:tab pos="2482215" algn="l"/>
              </a:tabLst>
            </a:pPr>
            <a:r>
              <a:rPr sz="1800" b="1" spc="-4" dirty="0">
                <a:latin typeface="Calibri"/>
                <a:cs typeface="Calibri"/>
              </a:rPr>
              <a:t>RNAm </a:t>
            </a:r>
            <a:r>
              <a:rPr sz="1800" dirty="0">
                <a:latin typeface="Calibri"/>
                <a:cs typeface="Calibri"/>
              </a:rPr>
              <a:t>é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armazenado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como</a:t>
            </a:r>
            <a:r>
              <a:rPr sz="1800" spc="26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corpo</a:t>
            </a:r>
            <a:r>
              <a:rPr sz="1800" b="1" spc="15" dirty="0">
                <a:latin typeface="Calibri"/>
                <a:cs typeface="Calibri"/>
              </a:rPr>
              <a:t> </a:t>
            </a:r>
            <a:r>
              <a:rPr sz="1800" b="1" spc="-8" dirty="0">
                <a:latin typeface="Calibri"/>
                <a:cs typeface="Calibri"/>
              </a:rPr>
              <a:t>cromatoide</a:t>
            </a:r>
            <a:r>
              <a:rPr sz="1800" b="1" spc="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	).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7812" y="1974065"/>
            <a:ext cx="3132458" cy="252649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970133" y="4303586"/>
            <a:ext cx="163544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&amp;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H. </a:t>
            </a:r>
            <a:r>
              <a:rPr sz="900" spc="-4" dirty="0">
                <a:latin typeface="Calibri"/>
                <a:cs typeface="Calibri"/>
              </a:rPr>
              <a:t>Do</a:t>
            </a:r>
            <a:r>
              <a:rPr sz="900" dirty="0">
                <a:latin typeface="Calibri"/>
                <a:cs typeface="Calibri"/>
              </a:rPr>
              <a:t>l</a:t>
            </a:r>
            <a:r>
              <a:rPr sz="900" spc="-4" dirty="0">
                <a:latin typeface="Calibri"/>
                <a:cs typeface="Calibri"/>
              </a:rPr>
              <a:t>d</a:t>
            </a:r>
            <a:r>
              <a:rPr sz="900" dirty="0">
                <a:latin typeface="Calibri"/>
                <a:cs typeface="Calibri"/>
              </a:rPr>
              <a:t>er</a:t>
            </a:r>
            <a:r>
              <a:rPr sz="900" spc="-4" dirty="0">
                <a:latin typeface="Calibri"/>
                <a:cs typeface="Calibri"/>
              </a:rPr>
              <a:t>UNI</a:t>
            </a:r>
            <a:r>
              <a:rPr sz="900" dirty="0">
                <a:latin typeface="Calibri"/>
                <a:cs typeface="Calibri"/>
              </a:rPr>
              <a:t>CAMP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45831" y="1964541"/>
            <a:ext cx="2850318" cy="25514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863351" y="4303586"/>
            <a:ext cx="165449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&amp;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H. </a:t>
            </a:r>
            <a:r>
              <a:rPr sz="900" spc="-4" dirty="0">
                <a:latin typeface="Calibri"/>
                <a:cs typeface="Calibri"/>
              </a:rPr>
              <a:t>Do</a:t>
            </a:r>
            <a:r>
              <a:rPr sz="900" dirty="0">
                <a:latin typeface="Calibri"/>
                <a:cs typeface="Calibri"/>
              </a:rPr>
              <a:t>l</a:t>
            </a:r>
            <a:r>
              <a:rPr sz="900" spc="-4" dirty="0">
                <a:latin typeface="Calibri"/>
                <a:cs typeface="Calibri"/>
              </a:rPr>
              <a:t>d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-75" dirty="0">
                <a:latin typeface="Calibri"/>
                <a:cs typeface="Calibri"/>
              </a:rPr>
              <a:t>r</a:t>
            </a:r>
            <a:r>
              <a:rPr sz="900" dirty="0">
                <a:latin typeface="Calibri"/>
                <a:cs typeface="Calibri"/>
              </a:rPr>
              <a:t>,</a:t>
            </a:r>
            <a:r>
              <a:rPr sz="900" spc="-4" dirty="0">
                <a:latin typeface="Calibri"/>
                <a:cs typeface="Calibri"/>
              </a:rPr>
              <a:t>UNI</a:t>
            </a:r>
            <a:r>
              <a:rPr sz="900" dirty="0">
                <a:latin typeface="Calibri"/>
                <a:cs typeface="Calibri"/>
              </a:rPr>
              <a:t>CAMP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62576" y="1696905"/>
            <a:ext cx="153590" cy="10001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37522" y="3633788"/>
            <a:ext cx="100013" cy="15359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2249" y="465544"/>
            <a:ext cx="7638257" cy="5020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600" dirty="0">
                <a:latin typeface="Calibri"/>
                <a:cs typeface="Calibri"/>
              </a:rPr>
              <a:t>-</a:t>
            </a:r>
            <a:r>
              <a:rPr sz="1600" spc="-8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há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alongamento</a:t>
            </a:r>
            <a:r>
              <a:rPr sz="1600" b="1" spc="4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do</a:t>
            </a:r>
            <a:r>
              <a:rPr sz="1600" b="1" spc="53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núcleo</a:t>
            </a:r>
            <a:r>
              <a:rPr sz="1600" b="1" spc="41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pela</a:t>
            </a:r>
            <a:r>
              <a:rPr sz="1600" spc="49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manchete</a:t>
            </a:r>
            <a:r>
              <a:rPr sz="1600" spc="-4" dirty="0">
                <a:latin typeface="Calibri"/>
                <a:cs typeface="Calibri"/>
              </a:rPr>
              <a:t>,</a:t>
            </a:r>
            <a:r>
              <a:rPr sz="1600" spc="38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um</a:t>
            </a:r>
            <a:r>
              <a:rPr sz="1600" spc="41" dirty="0">
                <a:latin typeface="Calibri"/>
                <a:cs typeface="Calibri"/>
              </a:rPr>
              <a:t> </a:t>
            </a:r>
            <a:r>
              <a:rPr sz="1600" spc="-8" dirty="0">
                <a:latin typeface="Calibri"/>
                <a:cs typeface="Calibri"/>
              </a:rPr>
              <a:t>conjunto</a:t>
            </a:r>
            <a:r>
              <a:rPr sz="1600" spc="49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cilíndrico</a:t>
            </a:r>
            <a:r>
              <a:rPr sz="1600" spc="49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de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microtúbulos,</a:t>
            </a:r>
            <a:r>
              <a:rPr sz="1600" spc="41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49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pela</a:t>
            </a:r>
            <a:r>
              <a:rPr sz="1600" spc="49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condensação</a:t>
            </a:r>
            <a:r>
              <a:rPr sz="1600" b="1" spc="49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da</a:t>
            </a:r>
            <a:r>
              <a:rPr sz="1600" b="1" spc="38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cromatina</a:t>
            </a:r>
            <a:r>
              <a:rPr sz="1600" spc="-4" dirty="0">
                <a:latin typeface="Calibri"/>
                <a:cs typeface="Calibri"/>
              </a:rPr>
              <a:t>,</a:t>
            </a:r>
            <a:r>
              <a:rPr sz="1600" spc="41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devido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à </a:t>
            </a:r>
            <a:r>
              <a:rPr sz="1600" spc="-191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substituição</a:t>
            </a:r>
            <a:r>
              <a:rPr sz="1600" spc="-11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das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8" dirty="0">
                <a:latin typeface="Calibri"/>
                <a:cs typeface="Calibri"/>
              </a:rPr>
              <a:t>histonas</a:t>
            </a:r>
            <a:r>
              <a:rPr sz="1600" spc="4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por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protaminas</a:t>
            </a:r>
            <a:r>
              <a:rPr sz="1600" spc="-4" dirty="0">
                <a:latin typeface="Calibri"/>
                <a:cs typeface="Calibri"/>
              </a:rPr>
              <a:t>;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8832" y="1168003"/>
            <a:ext cx="5085092" cy="350995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12883" y="4471464"/>
            <a:ext cx="168021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&amp;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H. </a:t>
            </a:r>
            <a:r>
              <a:rPr sz="900" spc="-4" dirty="0">
                <a:latin typeface="Calibri"/>
                <a:cs typeface="Calibri"/>
              </a:rPr>
              <a:t>Do</a:t>
            </a:r>
            <a:r>
              <a:rPr sz="900" dirty="0">
                <a:latin typeface="Calibri"/>
                <a:cs typeface="Calibri"/>
              </a:rPr>
              <a:t>l</a:t>
            </a:r>
            <a:r>
              <a:rPr sz="900" spc="-4" dirty="0">
                <a:latin typeface="Calibri"/>
                <a:cs typeface="Calibri"/>
              </a:rPr>
              <a:t>d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-75" dirty="0">
                <a:latin typeface="Calibri"/>
                <a:cs typeface="Calibri"/>
              </a:rPr>
              <a:t>r</a:t>
            </a:r>
            <a:r>
              <a:rPr sz="900" dirty="0">
                <a:latin typeface="Calibri"/>
                <a:cs typeface="Calibri"/>
              </a:rPr>
              <a:t>,</a:t>
            </a:r>
            <a:r>
              <a:rPr sz="900" spc="-4" dirty="0">
                <a:latin typeface="Calibri"/>
                <a:cs typeface="Calibri"/>
              </a:rPr>
              <a:t> UNI</a:t>
            </a:r>
            <a:r>
              <a:rPr sz="900" dirty="0">
                <a:latin typeface="Calibri"/>
                <a:cs typeface="Calibri"/>
              </a:rPr>
              <a:t>CAMP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71012" y="422623"/>
            <a:ext cx="6927921" cy="62517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000" dirty="0">
                <a:latin typeface="Calibri"/>
                <a:cs typeface="Calibri"/>
              </a:rPr>
              <a:t>-</a:t>
            </a:r>
            <a:r>
              <a:rPr sz="2000" spc="-4" dirty="0">
                <a:latin typeface="Calibri"/>
                <a:cs typeface="Calibri"/>
              </a:rPr>
              <a:t> com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8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polimerização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de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microtúbulos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no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centríolo</a:t>
            </a:r>
            <a:r>
              <a:rPr sz="2000" spc="8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distal, </a:t>
            </a:r>
            <a:r>
              <a:rPr sz="2000" spc="-8" dirty="0">
                <a:latin typeface="Calibri"/>
                <a:cs typeface="Calibri"/>
              </a:rPr>
              <a:t>organiza-se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b="1" spc="-8" dirty="0">
                <a:latin typeface="Calibri"/>
                <a:cs typeface="Calibri"/>
              </a:rPr>
              <a:t>axonema</a:t>
            </a:r>
            <a:r>
              <a:rPr sz="2000" b="1" spc="4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do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flagelo;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1403" y="1275188"/>
            <a:ext cx="2719388" cy="286223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02242" y="3947589"/>
            <a:ext cx="168021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&amp;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H. </a:t>
            </a:r>
            <a:r>
              <a:rPr sz="900" spc="-4" dirty="0">
                <a:latin typeface="Calibri"/>
                <a:cs typeface="Calibri"/>
              </a:rPr>
              <a:t>Do</a:t>
            </a:r>
            <a:r>
              <a:rPr sz="900" dirty="0">
                <a:latin typeface="Calibri"/>
                <a:cs typeface="Calibri"/>
              </a:rPr>
              <a:t>l</a:t>
            </a:r>
            <a:r>
              <a:rPr sz="900" spc="-4" dirty="0">
                <a:latin typeface="Calibri"/>
                <a:cs typeface="Calibri"/>
              </a:rPr>
              <a:t>d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-75" dirty="0">
                <a:latin typeface="Calibri"/>
                <a:cs typeface="Calibri"/>
              </a:rPr>
              <a:t>r</a:t>
            </a:r>
            <a:r>
              <a:rPr sz="900" dirty="0">
                <a:latin typeface="Calibri"/>
                <a:cs typeface="Calibri"/>
              </a:rPr>
              <a:t>,</a:t>
            </a:r>
            <a:r>
              <a:rPr sz="900" spc="-4" dirty="0">
                <a:latin typeface="Calibri"/>
                <a:cs typeface="Calibri"/>
              </a:rPr>
              <a:t> UNI</a:t>
            </a:r>
            <a:r>
              <a:rPr sz="900" dirty="0">
                <a:latin typeface="Calibri"/>
                <a:cs typeface="Calibri"/>
              </a:rPr>
              <a:t>CAMP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18422" y="1264615"/>
            <a:ext cx="2935490" cy="287280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756195" y="3946399"/>
            <a:ext cx="168021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&amp;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H. </a:t>
            </a:r>
            <a:r>
              <a:rPr sz="900" spc="-4" dirty="0">
                <a:latin typeface="Calibri"/>
                <a:cs typeface="Calibri"/>
              </a:rPr>
              <a:t>Do</a:t>
            </a:r>
            <a:r>
              <a:rPr sz="900" dirty="0">
                <a:latin typeface="Calibri"/>
                <a:cs typeface="Calibri"/>
              </a:rPr>
              <a:t>l</a:t>
            </a:r>
            <a:r>
              <a:rPr sz="900" spc="-4" dirty="0">
                <a:latin typeface="Calibri"/>
                <a:cs typeface="Calibri"/>
              </a:rPr>
              <a:t>d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-75" dirty="0">
                <a:latin typeface="Calibri"/>
                <a:cs typeface="Calibri"/>
              </a:rPr>
              <a:t>r</a:t>
            </a:r>
            <a:r>
              <a:rPr sz="900" dirty="0">
                <a:latin typeface="Calibri"/>
                <a:cs typeface="Calibri"/>
              </a:rPr>
              <a:t>,</a:t>
            </a:r>
            <a:r>
              <a:rPr sz="900" spc="-4" dirty="0">
                <a:latin typeface="Calibri"/>
                <a:cs typeface="Calibri"/>
              </a:rPr>
              <a:t> UNI</a:t>
            </a:r>
            <a:r>
              <a:rPr sz="900" dirty="0">
                <a:latin typeface="Calibri"/>
                <a:cs typeface="Calibri"/>
              </a:rPr>
              <a:t>CAMP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6950" y="48860"/>
            <a:ext cx="7902221" cy="14253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9533" indent="-60008" algn="just">
              <a:spcBef>
                <a:spcPts val="75"/>
              </a:spcBef>
              <a:buFont typeface="Calibri"/>
              <a:buChar char="-"/>
              <a:tabLst>
                <a:tab pos="69533" algn="l"/>
              </a:tabLst>
            </a:pPr>
            <a:r>
              <a:rPr sz="1600" dirty="0">
                <a:latin typeface="Calibri"/>
                <a:cs typeface="Calibri"/>
              </a:rPr>
              <a:t>as</a:t>
            </a:r>
            <a:r>
              <a:rPr sz="1600" spc="8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mitocôndrias</a:t>
            </a:r>
            <a:r>
              <a:rPr sz="1600" spc="11" dirty="0">
                <a:latin typeface="Calibri"/>
                <a:cs typeface="Calibri"/>
              </a:rPr>
              <a:t> </a:t>
            </a:r>
            <a:r>
              <a:rPr sz="1600" spc="-8" dirty="0">
                <a:latin typeface="Calibri"/>
                <a:cs typeface="Calibri"/>
              </a:rPr>
              <a:t>concentram-se</a:t>
            </a:r>
            <a:r>
              <a:rPr sz="1600" spc="11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na</a:t>
            </a:r>
            <a:r>
              <a:rPr sz="1600" spc="4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parte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8" dirty="0">
                <a:latin typeface="Calibri"/>
                <a:cs typeface="Calibri"/>
              </a:rPr>
              <a:t>proximal</a:t>
            </a:r>
            <a:r>
              <a:rPr sz="1600" spc="8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do</a:t>
            </a:r>
            <a:r>
              <a:rPr sz="1600" spc="8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flagelo</a:t>
            </a:r>
            <a:r>
              <a:rPr sz="1600" spc="11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(</a:t>
            </a:r>
            <a:r>
              <a:rPr sz="1600" b="1" spc="-4" dirty="0">
                <a:latin typeface="Calibri"/>
                <a:cs typeface="Calibri"/>
              </a:rPr>
              <a:t>bainha</a:t>
            </a:r>
            <a:r>
              <a:rPr sz="1600" b="1" spc="19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mitocondrial</a:t>
            </a:r>
            <a:r>
              <a:rPr sz="1600" spc="-4" dirty="0">
                <a:latin typeface="Calibri"/>
                <a:cs typeface="Calibri"/>
              </a:rPr>
              <a:t>),</a:t>
            </a:r>
            <a:r>
              <a:rPr sz="1600" spc="23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fornecendo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energia </a:t>
            </a:r>
            <a:r>
              <a:rPr sz="1600" spc="-8" dirty="0">
                <a:latin typeface="Calibri"/>
                <a:cs typeface="Calibri"/>
              </a:rPr>
              <a:t>para</a:t>
            </a:r>
            <a:r>
              <a:rPr sz="1600" dirty="0">
                <a:latin typeface="Calibri"/>
                <a:cs typeface="Calibri"/>
              </a:rPr>
              <a:t> o</a:t>
            </a:r>
            <a:r>
              <a:rPr sz="1600" spc="11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seu</a:t>
            </a:r>
            <a:r>
              <a:rPr sz="1600" spc="8" dirty="0">
                <a:latin typeface="Calibri"/>
                <a:cs typeface="Calibri"/>
              </a:rPr>
              <a:t> </a:t>
            </a:r>
            <a:r>
              <a:rPr sz="1600" spc="-8" dirty="0">
                <a:latin typeface="Calibri"/>
                <a:cs typeface="Calibri"/>
              </a:rPr>
              <a:t>batimento;</a:t>
            </a:r>
            <a:endParaRPr sz="1600" dirty="0">
              <a:latin typeface="Calibri"/>
              <a:cs typeface="Calibri"/>
            </a:endParaRPr>
          </a:p>
          <a:p>
            <a:pPr>
              <a:spcBef>
                <a:spcPts val="30"/>
              </a:spcBef>
              <a:buFont typeface="Calibri"/>
              <a:buChar char="-"/>
            </a:pPr>
            <a:endParaRPr sz="1200" dirty="0">
              <a:latin typeface="Calibri"/>
              <a:cs typeface="Calibri"/>
            </a:endParaRPr>
          </a:p>
          <a:p>
            <a:pPr marL="9525" marR="3810" algn="just">
              <a:buChar char="-"/>
              <a:tabLst>
                <a:tab pos="84773" algn="l"/>
              </a:tabLst>
            </a:pPr>
            <a:r>
              <a:rPr sz="1600" spc="-4" dirty="0">
                <a:latin typeface="Calibri"/>
                <a:cs typeface="Calibri"/>
              </a:rPr>
              <a:t>finalizando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espermiogênese, há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8" dirty="0">
                <a:latin typeface="Calibri"/>
                <a:cs typeface="Calibri"/>
              </a:rPr>
              <a:t>perda </a:t>
            </a:r>
            <a:r>
              <a:rPr sz="1600" spc="-4" dirty="0">
                <a:latin typeface="Calibri"/>
                <a:cs typeface="Calibri"/>
              </a:rPr>
              <a:t>do </a:t>
            </a:r>
            <a:r>
              <a:rPr sz="1600" spc="-8" dirty="0">
                <a:latin typeface="Calibri"/>
                <a:cs typeface="Calibri"/>
              </a:rPr>
              <a:t>excesso</a:t>
            </a:r>
            <a:r>
              <a:rPr sz="1600" spc="-4" dirty="0">
                <a:latin typeface="Calibri"/>
                <a:cs typeface="Calibri"/>
              </a:rPr>
              <a:t> de</a:t>
            </a:r>
            <a:r>
              <a:rPr sz="1600" spc="195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citoplasma, </a:t>
            </a:r>
            <a:r>
              <a:rPr sz="1600" dirty="0">
                <a:latin typeface="Calibri"/>
                <a:cs typeface="Calibri"/>
              </a:rPr>
              <a:t>o </a:t>
            </a:r>
            <a:r>
              <a:rPr sz="1600" b="1" spc="-4" dirty="0">
                <a:latin typeface="Calibri"/>
                <a:cs typeface="Calibri"/>
              </a:rPr>
              <a:t>corpo residual </a:t>
            </a:r>
            <a:r>
              <a:rPr sz="1600" dirty="0">
                <a:latin typeface="Calibri"/>
                <a:cs typeface="Calibri"/>
              </a:rPr>
              <a:t>(CR), </a:t>
            </a:r>
            <a:r>
              <a:rPr sz="1600" spc="-4" dirty="0">
                <a:latin typeface="Calibri"/>
                <a:cs typeface="Calibri"/>
              </a:rPr>
              <a:t>que </a:t>
            </a:r>
            <a:r>
              <a:rPr sz="1600" spc="-8" dirty="0">
                <a:latin typeface="Calibri"/>
                <a:cs typeface="Calibri"/>
              </a:rPr>
              <a:t>será fagocitado </a:t>
            </a:r>
            <a:r>
              <a:rPr sz="1600" spc="-4" dirty="0">
                <a:latin typeface="Calibri"/>
                <a:cs typeface="Calibri"/>
              </a:rPr>
              <a:t>pelas células de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Sertoli. </a:t>
            </a:r>
            <a:r>
              <a:rPr sz="1600" dirty="0">
                <a:latin typeface="Calibri"/>
                <a:cs typeface="Calibri"/>
              </a:rPr>
              <a:t>Uma </a:t>
            </a:r>
            <a:r>
              <a:rPr sz="1600" spc="-8" dirty="0">
                <a:latin typeface="Calibri"/>
                <a:cs typeface="Calibri"/>
              </a:rPr>
              <a:t>porção </a:t>
            </a:r>
            <a:r>
              <a:rPr sz="1600" spc="-4" dirty="0">
                <a:latin typeface="Calibri"/>
                <a:cs typeface="Calibri"/>
              </a:rPr>
              <a:t>de citoplasma permanece na região </a:t>
            </a:r>
            <a:r>
              <a:rPr sz="1600" dirty="0">
                <a:latin typeface="Calibri"/>
                <a:cs typeface="Calibri"/>
              </a:rPr>
              <a:t>do </a:t>
            </a:r>
            <a:r>
              <a:rPr sz="1600" spc="-4" dirty="0">
                <a:latin typeface="Calibri"/>
                <a:cs typeface="Calibri"/>
              </a:rPr>
              <a:t>pescoço </a:t>
            </a:r>
            <a:r>
              <a:rPr sz="1600" dirty="0">
                <a:latin typeface="Calibri"/>
                <a:cs typeface="Calibri"/>
              </a:rPr>
              <a:t>do </a:t>
            </a:r>
            <a:r>
              <a:rPr sz="1600" spc="-8" dirty="0">
                <a:latin typeface="Calibri"/>
                <a:cs typeface="Calibri"/>
              </a:rPr>
              <a:t>espermatozoide: </a:t>
            </a:r>
            <a:r>
              <a:rPr sz="1600" dirty="0">
                <a:latin typeface="Calibri"/>
                <a:cs typeface="Calibri"/>
              </a:rPr>
              <a:t>é a </a:t>
            </a:r>
            <a:r>
              <a:rPr sz="1600" b="1" spc="-8" dirty="0">
                <a:latin typeface="Calibri"/>
                <a:cs typeface="Calibri"/>
              </a:rPr>
              <a:t>gota </a:t>
            </a:r>
            <a:r>
              <a:rPr sz="1600" b="1" spc="-4" dirty="0">
                <a:latin typeface="Calibri"/>
                <a:cs typeface="Calibri"/>
              </a:rPr>
              <a:t>citoplasmática </a:t>
            </a:r>
            <a:r>
              <a:rPr sz="1600" spc="-4" dirty="0">
                <a:latin typeface="Calibri"/>
                <a:cs typeface="Calibri"/>
              </a:rPr>
              <a:t>(G). </a:t>
            </a:r>
            <a:r>
              <a:rPr sz="1600" dirty="0">
                <a:latin typeface="Calibri"/>
                <a:cs typeface="Calibri"/>
              </a:rPr>
              <a:t>Ela </a:t>
            </a:r>
            <a:r>
              <a:rPr sz="1600" spc="-8" dirty="0">
                <a:latin typeface="Calibri"/>
                <a:cs typeface="Calibri"/>
              </a:rPr>
              <a:t>será perdida </a:t>
            </a:r>
            <a:r>
              <a:rPr sz="1600" spc="-4" dirty="0">
                <a:latin typeface="Calibri"/>
                <a:cs typeface="Calibri"/>
              </a:rPr>
              <a:t> no</a:t>
            </a:r>
            <a:r>
              <a:rPr sz="1600" spc="-8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epidídimo.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5784" y="1437085"/>
            <a:ext cx="4444555" cy="313253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17511" y="4326208"/>
            <a:ext cx="7326489" cy="6559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705100">
              <a:spcBef>
                <a:spcPts val="75"/>
              </a:spcBef>
            </a:pPr>
            <a:r>
              <a:rPr sz="1200" spc="-94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. M</a:t>
            </a:r>
            <a:r>
              <a:rPr sz="1200" spc="-4" dirty="0">
                <a:latin typeface="Calibri"/>
                <a:cs typeface="Calibri"/>
              </a:rPr>
              <a:t>o</a:t>
            </a:r>
            <a:r>
              <a:rPr sz="1200" spc="-11" dirty="0">
                <a:latin typeface="Calibri"/>
                <a:cs typeface="Calibri"/>
              </a:rPr>
              <a:t>nt</a:t>
            </a:r>
            <a:r>
              <a:rPr sz="1200" dirty="0">
                <a:latin typeface="Calibri"/>
                <a:cs typeface="Calibri"/>
              </a:rPr>
              <a:t>anari</a:t>
            </a:r>
            <a:r>
              <a:rPr sz="1200" spc="-11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H. </a:t>
            </a:r>
            <a:r>
              <a:rPr sz="1200" spc="-4" dirty="0">
                <a:latin typeface="Calibri"/>
                <a:cs typeface="Calibri"/>
              </a:rPr>
              <a:t>Do</a:t>
            </a:r>
            <a:r>
              <a:rPr sz="1200" dirty="0">
                <a:latin typeface="Calibri"/>
                <a:cs typeface="Calibri"/>
              </a:rPr>
              <a:t>l</a:t>
            </a:r>
            <a:r>
              <a:rPr sz="1200" spc="-4" dirty="0">
                <a:latin typeface="Calibri"/>
                <a:cs typeface="Calibri"/>
              </a:rPr>
              <a:t>d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-75" dirty="0">
                <a:latin typeface="Calibri"/>
                <a:cs typeface="Calibri"/>
              </a:rPr>
              <a:t>r</a:t>
            </a:r>
            <a:r>
              <a:rPr sz="1200" dirty="0">
                <a:latin typeface="Calibri"/>
                <a:cs typeface="Calibri"/>
              </a:rPr>
              <a:t>,</a:t>
            </a:r>
            <a:r>
              <a:rPr sz="1200" spc="-4" dirty="0">
                <a:latin typeface="Calibri"/>
                <a:cs typeface="Calibri"/>
              </a:rPr>
              <a:t> UNI</a:t>
            </a:r>
            <a:r>
              <a:rPr sz="1200" dirty="0">
                <a:latin typeface="Calibri"/>
                <a:cs typeface="Calibri"/>
              </a:rPr>
              <a:t>CAMP</a:t>
            </a:r>
          </a:p>
          <a:p>
            <a:pPr>
              <a:spcBef>
                <a:spcPts val="30"/>
              </a:spcBef>
            </a:pPr>
            <a:endParaRPr sz="1800" dirty="0">
              <a:latin typeface="Calibri"/>
              <a:cs typeface="Calibri"/>
            </a:endParaRPr>
          </a:p>
          <a:p>
            <a:pPr marL="9525"/>
            <a:r>
              <a:rPr sz="1200" dirty="0">
                <a:latin typeface="Calibri"/>
                <a:cs typeface="Calibri"/>
              </a:rPr>
              <a:t>A</a:t>
            </a:r>
            <a:r>
              <a:rPr sz="1200" spc="8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liberação</a:t>
            </a:r>
            <a:r>
              <a:rPr sz="1200" spc="4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dos</a:t>
            </a:r>
            <a:r>
              <a:rPr sz="1200" spc="8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espermatozoides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na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luz</a:t>
            </a:r>
            <a:r>
              <a:rPr sz="1200" spc="4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dos</a:t>
            </a:r>
            <a:r>
              <a:rPr sz="1200" spc="8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túbulos</a:t>
            </a:r>
            <a:r>
              <a:rPr sz="1200" spc="4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seminíferos</a:t>
            </a:r>
            <a:r>
              <a:rPr sz="1200" spc="8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é</a:t>
            </a:r>
            <a:r>
              <a:rPr sz="1200" spc="11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 </a:t>
            </a:r>
            <a:r>
              <a:rPr sz="1200" b="1" spc="-4" dirty="0">
                <a:latin typeface="Calibri"/>
                <a:cs typeface="Calibri"/>
              </a:rPr>
              <a:t>espermiação</a:t>
            </a:r>
            <a:r>
              <a:rPr sz="1200" spc="-4" dirty="0">
                <a:latin typeface="Calibri"/>
                <a:cs typeface="Calibri"/>
              </a:rPr>
              <a:t>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20256" y="3339227"/>
            <a:ext cx="9191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dirty="0">
                <a:latin typeface="Calibri"/>
                <a:cs typeface="Calibri"/>
              </a:rPr>
              <a:t>G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45337" y="2704633"/>
            <a:ext cx="14430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dirty="0">
                <a:latin typeface="Calibri"/>
                <a:cs typeface="Calibri"/>
              </a:rPr>
              <a:t>CR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18422" y="642938"/>
            <a:ext cx="2867024" cy="3809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732360" y="535781"/>
            <a:ext cx="2196941" cy="3995738"/>
            <a:chOff x="785812" y="714375"/>
            <a:chExt cx="2929255" cy="53276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5812" y="714375"/>
              <a:ext cx="2928937" cy="53276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55787" y="1643063"/>
              <a:ext cx="73025" cy="468630"/>
            </a:xfrm>
            <a:custGeom>
              <a:avLst/>
              <a:gdLst/>
              <a:ahLst/>
              <a:cxnLst/>
              <a:rect l="l" t="t" r="r" b="b"/>
              <a:pathLst>
                <a:path w="73025" h="468630">
                  <a:moveTo>
                    <a:pt x="0" y="0"/>
                  </a:moveTo>
                  <a:lnTo>
                    <a:pt x="28426" y="477"/>
                  </a:lnTo>
                  <a:lnTo>
                    <a:pt x="51638" y="1779"/>
                  </a:lnTo>
                  <a:lnTo>
                    <a:pt x="67286" y="3712"/>
                  </a:lnTo>
                  <a:lnTo>
                    <a:pt x="73025" y="6083"/>
                  </a:lnTo>
                  <a:lnTo>
                    <a:pt x="73025" y="462229"/>
                  </a:lnTo>
                  <a:lnTo>
                    <a:pt x="67286" y="464594"/>
                  </a:lnTo>
                  <a:lnTo>
                    <a:pt x="51638" y="466528"/>
                  </a:lnTo>
                  <a:lnTo>
                    <a:pt x="28426" y="467833"/>
                  </a:lnTo>
                  <a:lnTo>
                    <a:pt x="0" y="468312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6" name="object 6"/>
            <p:cNvSpPr/>
            <p:nvPr/>
          </p:nvSpPr>
          <p:spPr>
            <a:xfrm>
              <a:off x="3284537" y="2152650"/>
              <a:ext cx="73025" cy="3311525"/>
            </a:xfrm>
            <a:custGeom>
              <a:avLst/>
              <a:gdLst/>
              <a:ahLst/>
              <a:cxnLst/>
              <a:rect l="l" t="t" r="r" b="b"/>
              <a:pathLst>
                <a:path w="73025" h="3311525">
                  <a:moveTo>
                    <a:pt x="0" y="0"/>
                  </a:moveTo>
                  <a:lnTo>
                    <a:pt x="28426" y="479"/>
                  </a:lnTo>
                  <a:lnTo>
                    <a:pt x="51638" y="1784"/>
                  </a:lnTo>
                  <a:lnTo>
                    <a:pt x="67286" y="3718"/>
                  </a:lnTo>
                  <a:lnTo>
                    <a:pt x="73025" y="6083"/>
                  </a:lnTo>
                  <a:lnTo>
                    <a:pt x="73025" y="3305441"/>
                  </a:lnTo>
                  <a:lnTo>
                    <a:pt x="67286" y="3307806"/>
                  </a:lnTo>
                  <a:lnTo>
                    <a:pt x="51638" y="3309740"/>
                  </a:lnTo>
                  <a:lnTo>
                    <a:pt x="28426" y="3311045"/>
                  </a:lnTo>
                  <a:lnTo>
                    <a:pt x="0" y="3311525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648664" y="1303211"/>
            <a:ext cx="89154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23" dirty="0">
                <a:latin typeface="Calibri"/>
                <a:cs typeface="Calibri"/>
              </a:rPr>
              <a:t>P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-8" dirty="0">
                <a:latin typeface="Calibri"/>
                <a:cs typeface="Calibri"/>
              </a:rPr>
              <a:t>ç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erme</a:t>
            </a:r>
            <a:r>
              <a:rPr sz="900" spc="-4" dirty="0">
                <a:latin typeface="Calibri"/>
                <a:cs typeface="Calibri"/>
              </a:rPr>
              <a:t>d</a:t>
            </a:r>
            <a:r>
              <a:rPr sz="900" dirty="0">
                <a:latin typeface="Calibri"/>
                <a:cs typeface="Calibri"/>
              </a:rPr>
              <a:t>iá</a:t>
            </a:r>
            <a:r>
              <a:rPr sz="900" spc="-8" dirty="0">
                <a:latin typeface="Calibri"/>
                <a:cs typeface="Calibri"/>
              </a:rPr>
              <a:t>r</a:t>
            </a:r>
            <a:r>
              <a:rPr sz="900" dirty="0">
                <a:latin typeface="Calibri"/>
                <a:cs typeface="Calibri"/>
              </a:rPr>
              <a:t>ia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71308" y="2596287"/>
            <a:ext cx="66484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latin typeface="Calibri"/>
                <a:cs typeface="Calibri"/>
              </a:rPr>
              <a:t>Peça</a:t>
            </a:r>
            <a:r>
              <a:rPr sz="900" spc="-26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principal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26045" y="4203688"/>
            <a:ext cx="65579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latin typeface="Calibri"/>
                <a:cs typeface="Calibri"/>
              </a:rPr>
              <a:t>Peça</a:t>
            </a:r>
            <a:r>
              <a:rPr sz="900" spc="-3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terminal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156221" y="639365"/>
            <a:ext cx="1347788" cy="3837623"/>
            <a:chOff x="1350962" y="852487"/>
            <a:chExt cx="1797050" cy="5116830"/>
          </a:xfrm>
        </p:grpSpPr>
        <p:sp>
          <p:nvSpPr>
            <p:cNvPr id="11" name="object 11"/>
            <p:cNvSpPr/>
            <p:nvPr/>
          </p:nvSpPr>
          <p:spPr>
            <a:xfrm>
              <a:off x="1355725" y="857250"/>
              <a:ext cx="73025" cy="755650"/>
            </a:xfrm>
            <a:custGeom>
              <a:avLst/>
              <a:gdLst/>
              <a:ahLst/>
              <a:cxnLst/>
              <a:rect l="l" t="t" r="r" b="b"/>
              <a:pathLst>
                <a:path w="73025" h="755650">
                  <a:moveTo>
                    <a:pt x="73025" y="755650"/>
                  </a:moveTo>
                  <a:lnTo>
                    <a:pt x="44598" y="755170"/>
                  </a:lnTo>
                  <a:lnTo>
                    <a:pt x="21386" y="753865"/>
                  </a:lnTo>
                  <a:lnTo>
                    <a:pt x="5738" y="751931"/>
                  </a:lnTo>
                  <a:lnTo>
                    <a:pt x="0" y="749566"/>
                  </a:lnTo>
                  <a:lnTo>
                    <a:pt x="0" y="6083"/>
                  </a:lnTo>
                  <a:lnTo>
                    <a:pt x="5738" y="3718"/>
                  </a:lnTo>
                  <a:lnTo>
                    <a:pt x="21386" y="1784"/>
                  </a:lnTo>
                  <a:lnTo>
                    <a:pt x="44598" y="479"/>
                  </a:lnTo>
                  <a:lnTo>
                    <a:pt x="73025" y="0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355725" y="1643062"/>
              <a:ext cx="73025" cy="4319905"/>
            </a:xfrm>
            <a:custGeom>
              <a:avLst/>
              <a:gdLst/>
              <a:ahLst/>
              <a:cxnLst/>
              <a:rect l="l" t="t" r="r" b="b"/>
              <a:pathLst>
                <a:path w="73025" h="4319905">
                  <a:moveTo>
                    <a:pt x="73025" y="4319587"/>
                  </a:moveTo>
                  <a:lnTo>
                    <a:pt x="44598" y="4319110"/>
                  </a:lnTo>
                  <a:lnTo>
                    <a:pt x="21386" y="4317807"/>
                  </a:lnTo>
                  <a:lnTo>
                    <a:pt x="5738" y="4315874"/>
                  </a:lnTo>
                  <a:lnTo>
                    <a:pt x="0" y="4313504"/>
                  </a:lnTo>
                  <a:lnTo>
                    <a:pt x="0" y="6083"/>
                  </a:lnTo>
                  <a:lnTo>
                    <a:pt x="5738" y="3718"/>
                  </a:lnTo>
                  <a:lnTo>
                    <a:pt x="21386" y="1784"/>
                  </a:lnTo>
                  <a:lnTo>
                    <a:pt x="44598" y="479"/>
                  </a:lnTo>
                  <a:lnTo>
                    <a:pt x="73025" y="0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3070225" y="5461001"/>
              <a:ext cx="73025" cy="503555"/>
            </a:xfrm>
            <a:custGeom>
              <a:avLst/>
              <a:gdLst/>
              <a:ahLst/>
              <a:cxnLst/>
              <a:rect l="l" t="t" r="r" b="b"/>
              <a:pathLst>
                <a:path w="73025" h="503554">
                  <a:moveTo>
                    <a:pt x="73025" y="503237"/>
                  </a:moveTo>
                  <a:lnTo>
                    <a:pt x="44598" y="502758"/>
                  </a:lnTo>
                  <a:lnTo>
                    <a:pt x="21386" y="501453"/>
                  </a:lnTo>
                  <a:lnTo>
                    <a:pt x="5738" y="499519"/>
                  </a:lnTo>
                  <a:lnTo>
                    <a:pt x="0" y="497154"/>
                  </a:lnTo>
                  <a:lnTo>
                    <a:pt x="0" y="6083"/>
                  </a:lnTo>
                  <a:lnTo>
                    <a:pt x="5738" y="3712"/>
                  </a:lnTo>
                  <a:lnTo>
                    <a:pt x="21386" y="1779"/>
                  </a:lnTo>
                  <a:lnTo>
                    <a:pt x="44598" y="477"/>
                  </a:lnTo>
                  <a:lnTo>
                    <a:pt x="73025" y="0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767626" y="821008"/>
            <a:ext cx="35480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latin typeface="Calibri"/>
                <a:cs typeface="Calibri"/>
              </a:rPr>
              <a:t>Ca</a:t>
            </a:r>
            <a:r>
              <a:rPr sz="900" spc="-4" dirty="0">
                <a:latin typeface="Calibri"/>
                <a:cs typeface="Calibri"/>
              </a:rPr>
              <a:t>b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-8" dirty="0">
                <a:latin typeface="Calibri"/>
                <a:cs typeface="Calibri"/>
              </a:rPr>
              <a:t>ç</a:t>
            </a:r>
            <a:r>
              <a:rPr sz="900" dirty="0">
                <a:latin typeface="Calibri"/>
                <a:cs typeface="Calibri"/>
              </a:rPr>
              <a:t>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50743" y="2649808"/>
            <a:ext cx="34909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latin typeface="Calibri"/>
                <a:cs typeface="Calibri"/>
              </a:rPr>
              <a:t>Fla</a:t>
            </a:r>
            <a:r>
              <a:rPr sz="900" spc="-11" dirty="0">
                <a:latin typeface="Calibri"/>
                <a:cs typeface="Calibri"/>
              </a:rPr>
              <a:t>g</a:t>
            </a:r>
            <a:r>
              <a:rPr sz="900" dirty="0">
                <a:latin typeface="Calibri"/>
                <a:cs typeface="Calibri"/>
              </a:rPr>
              <a:t>elo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91620" y="560290"/>
            <a:ext cx="63627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anari,  </a:t>
            </a:r>
            <a:r>
              <a:rPr sz="900" spc="-4" dirty="0">
                <a:latin typeface="Calibri"/>
                <a:cs typeface="Calibri"/>
              </a:rPr>
              <a:t>UFRGS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6703" y="417910"/>
            <a:ext cx="4860131" cy="43136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55758" y="4507183"/>
            <a:ext cx="168021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&amp;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H. </a:t>
            </a:r>
            <a:r>
              <a:rPr sz="900" spc="-4" dirty="0">
                <a:latin typeface="Calibri"/>
                <a:cs typeface="Calibri"/>
              </a:rPr>
              <a:t>Do</a:t>
            </a:r>
            <a:r>
              <a:rPr sz="900" dirty="0">
                <a:latin typeface="Calibri"/>
                <a:cs typeface="Calibri"/>
              </a:rPr>
              <a:t>l</a:t>
            </a:r>
            <a:r>
              <a:rPr sz="900" spc="-4" dirty="0">
                <a:latin typeface="Calibri"/>
                <a:cs typeface="Calibri"/>
              </a:rPr>
              <a:t>d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-75" dirty="0">
                <a:latin typeface="Calibri"/>
                <a:cs typeface="Calibri"/>
              </a:rPr>
              <a:t>r</a:t>
            </a:r>
            <a:r>
              <a:rPr sz="900" dirty="0">
                <a:latin typeface="Calibri"/>
                <a:cs typeface="Calibri"/>
              </a:rPr>
              <a:t>,</a:t>
            </a:r>
            <a:r>
              <a:rPr sz="900" spc="-4" dirty="0">
                <a:latin typeface="Calibri"/>
                <a:cs typeface="Calibri"/>
              </a:rPr>
              <a:t> UNI</a:t>
            </a:r>
            <a:r>
              <a:rPr sz="900" dirty="0">
                <a:latin typeface="Calibri"/>
                <a:cs typeface="Calibri"/>
              </a:rPr>
              <a:t>CAMP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1935" y="627459"/>
            <a:ext cx="4968440" cy="409693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85911" y="4517899"/>
            <a:ext cx="168021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&amp;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H. </a:t>
            </a:r>
            <a:r>
              <a:rPr sz="900" spc="-4" dirty="0">
                <a:latin typeface="Calibri"/>
                <a:cs typeface="Calibri"/>
              </a:rPr>
              <a:t>Do</a:t>
            </a:r>
            <a:r>
              <a:rPr sz="900" dirty="0">
                <a:latin typeface="Calibri"/>
                <a:cs typeface="Calibri"/>
              </a:rPr>
              <a:t>l</a:t>
            </a:r>
            <a:r>
              <a:rPr sz="900" spc="-4" dirty="0">
                <a:latin typeface="Calibri"/>
                <a:cs typeface="Calibri"/>
              </a:rPr>
              <a:t>d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-75" dirty="0">
                <a:latin typeface="Calibri"/>
                <a:cs typeface="Calibri"/>
              </a:rPr>
              <a:t>r</a:t>
            </a:r>
            <a:r>
              <a:rPr sz="900" dirty="0">
                <a:latin typeface="Calibri"/>
                <a:cs typeface="Calibri"/>
              </a:rPr>
              <a:t>,</a:t>
            </a:r>
            <a:r>
              <a:rPr sz="900" spc="-4" dirty="0">
                <a:latin typeface="Calibri"/>
                <a:cs typeface="Calibri"/>
              </a:rPr>
              <a:t> UNI</a:t>
            </a:r>
            <a:r>
              <a:rPr sz="900" dirty="0">
                <a:latin typeface="Calibri"/>
                <a:cs typeface="Calibri"/>
              </a:rPr>
              <a:t>CAMP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036665" y="-18318"/>
            <a:ext cx="7150805" cy="391774"/>
          </a:xfrm>
          <a:prstGeom prst="rect">
            <a:avLst/>
          </a:prstGeom>
        </p:spPr>
        <p:txBody>
          <a:bodyPr spcFirstLastPara="1" vert="horz" wrap="square" lIns="0" tIns="9525" rIns="0" bIns="0" rtlCol="0" anchor="b" anchorCtr="0">
            <a:spAutoFit/>
          </a:bodyPr>
          <a:lstStyle/>
          <a:p>
            <a:pPr marL="32385">
              <a:spcBef>
                <a:spcPts val="75"/>
              </a:spcBef>
            </a:pPr>
            <a:r>
              <a:rPr sz="2400" b="1" spc="-8" dirty="0">
                <a:solidFill>
                  <a:schemeClr val="accent6"/>
                </a:solidFill>
              </a:rPr>
              <a:t>Controle</a:t>
            </a:r>
            <a:r>
              <a:rPr sz="2400" b="1" spc="-4" dirty="0">
                <a:solidFill>
                  <a:schemeClr val="accent6"/>
                </a:solidFill>
              </a:rPr>
              <a:t> hormonal</a:t>
            </a:r>
            <a:r>
              <a:rPr sz="2400" b="1" spc="11" dirty="0">
                <a:solidFill>
                  <a:schemeClr val="accent6"/>
                </a:solidFill>
              </a:rPr>
              <a:t> </a:t>
            </a:r>
            <a:r>
              <a:rPr sz="2400" b="1" spc="-4" dirty="0">
                <a:solidFill>
                  <a:schemeClr val="accent6"/>
                </a:solidFill>
              </a:rPr>
              <a:t>da</a:t>
            </a:r>
            <a:r>
              <a:rPr sz="2400" b="1" spc="8" dirty="0">
                <a:solidFill>
                  <a:schemeClr val="accent6"/>
                </a:solidFill>
              </a:rPr>
              <a:t> </a:t>
            </a:r>
            <a:r>
              <a:rPr sz="2400" b="1" spc="-8" dirty="0">
                <a:solidFill>
                  <a:schemeClr val="accent6"/>
                </a:solidFill>
              </a:rPr>
              <a:t>espermatogênese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03820" y="3112961"/>
            <a:ext cx="1461135" cy="117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900" spc="-4" dirty="0">
                <a:latin typeface="Calibri"/>
                <a:cs typeface="Calibri"/>
              </a:rPr>
              <a:t>Adaptado</a:t>
            </a:r>
            <a:r>
              <a:rPr sz="900" spc="-19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de Hedge et al.,</a:t>
            </a:r>
            <a:r>
              <a:rPr sz="900" spc="-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1988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0722" y="679414"/>
            <a:ext cx="5482692" cy="259422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30717" y="3074861"/>
            <a:ext cx="133159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</a:t>
            </a:r>
            <a:r>
              <a:rPr sz="900" spc="-4" dirty="0">
                <a:latin typeface="Calibri"/>
                <a:cs typeface="Calibri"/>
              </a:rPr>
              <a:t>G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Lou</a:t>
            </a:r>
            <a:r>
              <a:rPr sz="900" spc="-15" dirty="0">
                <a:latin typeface="Calibri"/>
                <a:cs typeface="Calibri"/>
              </a:rPr>
              <a:t>r</a:t>
            </a:r>
            <a:r>
              <a:rPr sz="900" dirty="0">
                <a:latin typeface="Calibri"/>
                <a:cs typeface="Calibri"/>
              </a:rPr>
              <a:t>ei</a:t>
            </a:r>
            <a:r>
              <a:rPr sz="900" spc="-15" dirty="0">
                <a:latin typeface="Calibri"/>
                <a:cs typeface="Calibri"/>
              </a:rPr>
              <a:t>r</a:t>
            </a:r>
            <a:r>
              <a:rPr sz="900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62756" y="3292717"/>
            <a:ext cx="7382933" cy="177676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97193" algn="r">
              <a:spcBef>
                <a:spcPts val="75"/>
              </a:spcBef>
            </a:pPr>
            <a:r>
              <a:rPr sz="1200" spc="-4" dirty="0">
                <a:latin typeface="Calibri"/>
                <a:cs typeface="Calibri"/>
              </a:rPr>
              <a:t>Adaptado</a:t>
            </a:r>
            <a:r>
              <a:rPr sz="1200" spc="-23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de</a:t>
            </a:r>
            <a:r>
              <a:rPr sz="1200" spc="-8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Hedge</a:t>
            </a:r>
            <a:r>
              <a:rPr sz="1200" spc="-8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et</a:t>
            </a:r>
            <a:r>
              <a:rPr sz="1200" spc="-8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al.,</a:t>
            </a:r>
            <a:r>
              <a:rPr sz="1200" spc="-11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1988.</a:t>
            </a:r>
            <a:endParaRPr sz="1200" dirty="0">
              <a:latin typeface="Calibri"/>
              <a:cs typeface="Calibri"/>
            </a:endParaRPr>
          </a:p>
          <a:p>
            <a:pPr>
              <a:spcBef>
                <a:spcPts val="19"/>
              </a:spcBef>
            </a:pPr>
            <a:endParaRPr sz="1050" dirty="0">
              <a:latin typeface="Calibri"/>
              <a:cs typeface="Calibri"/>
            </a:endParaRPr>
          </a:p>
          <a:p>
            <a:pPr marL="9525" marR="3810" algn="just"/>
            <a:r>
              <a:rPr sz="1200" dirty="0">
                <a:latin typeface="Calibri"/>
                <a:cs typeface="Calibri"/>
              </a:rPr>
              <a:t>O </a:t>
            </a:r>
            <a:r>
              <a:rPr sz="1200" spc="-4" dirty="0">
                <a:latin typeface="Calibri"/>
                <a:cs typeface="Calibri"/>
              </a:rPr>
              <a:t>hipotálamo </a:t>
            </a:r>
            <a:r>
              <a:rPr sz="1200" spc="-8" dirty="0">
                <a:latin typeface="Calibri"/>
                <a:cs typeface="Calibri"/>
              </a:rPr>
              <a:t>secreta </a:t>
            </a:r>
            <a:r>
              <a:rPr sz="1200" dirty="0">
                <a:latin typeface="Calibri"/>
                <a:cs typeface="Calibri"/>
              </a:rPr>
              <a:t>o </a:t>
            </a:r>
            <a:r>
              <a:rPr sz="1200" b="1" dirty="0">
                <a:latin typeface="Calibri"/>
                <a:cs typeface="Calibri"/>
              </a:rPr>
              <a:t>hormônio </a:t>
            </a:r>
            <a:r>
              <a:rPr sz="1200" b="1" spc="-4" dirty="0">
                <a:latin typeface="Calibri"/>
                <a:cs typeface="Calibri"/>
              </a:rPr>
              <a:t>liberador de gonadotrofinas </a:t>
            </a:r>
            <a:r>
              <a:rPr sz="1200" spc="-4" dirty="0">
                <a:latin typeface="Calibri"/>
                <a:cs typeface="Calibri"/>
              </a:rPr>
              <a:t>(</a:t>
            </a:r>
            <a:r>
              <a:rPr sz="1200" b="1" spc="-4" dirty="0">
                <a:latin typeface="Calibri"/>
                <a:cs typeface="Calibri"/>
              </a:rPr>
              <a:t>GnRH</a:t>
            </a:r>
            <a:r>
              <a:rPr sz="1200" spc="-4" dirty="0">
                <a:latin typeface="Calibri"/>
                <a:cs typeface="Calibri"/>
              </a:rPr>
              <a:t>), que atua </a:t>
            </a:r>
            <a:r>
              <a:rPr sz="1200" spc="-8" dirty="0">
                <a:latin typeface="Calibri"/>
                <a:cs typeface="Calibri"/>
              </a:rPr>
              <a:t>sobre </a:t>
            </a:r>
            <a:r>
              <a:rPr sz="1200" dirty="0">
                <a:latin typeface="Calibri"/>
                <a:cs typeface="Calibri"/>
              </a:rPr>
              <a:t>a </a:t>
            </a:r>
            <a:r>
              <a:rPr sz="1200" spc="-4" dirty="0">
                <a:latin typeface="Calibri"/>
                <a:cs typeface="Calibri"/>
              </a:rPr>
              <a:t>hipófise, </a:t>
            </a:r>
            <a:r>
              <a:rPr sz="1200" dirty="0">
                <a:latin typeface="Calibri"/>
                <a:cs typeface="Calibri"/>
              </a:rPr>
              <a:t>a </a:t>
            </a:r>
            <a:r>
              <a:rPr sz="1200" spc="-4" dirty="0">
                <a:latin typeface="Calibri"/>
                <a:cs typeface="Calibri"/>
              </a:rPr>
              <a:t>qual </a:t>
            </a:r>
            <a:r>
              <a:rPr sz="1200" spc="-8" dirty="0">
                <a:latin typeface="Calibri"/>
                <a:cs typeface="Calibri"/>
              </a:rPr>
              <a:t>secreta </a:t>
            </a:r>
            <a:r>
              <a:rPr sz="1200" dirty="0">
                <a:latin typeface="Calibri"/>
                <a:cs typeface="Calibri"/>
              </a:rPr>
              <a:t>o </a:t>
            </a:r>
            <a:r>
              <a:rPr sz="1200" b="1" dirty="0">
                <a:latin typeface="Calibri"/>
                <a:cs typeface="Calibri"/>
              </a:rPr>
              <a:t>hormônio folículo </a:t>
            </a:r>
            <a:r>
              <a:rPr sz="1200" b="1" spc="4" dirty="0">
                <a:latin typeface="Calibri"/>
                <a:cs typeface="Calibri"/>
              </a:rPr>
              <a:t> </a:t>
            </a:r>
            <a:r>
              <a:rPr sz="1200" b="1" spc="-8" dirty="0">
                <a:latin typeface="Calibri"/>
                <a:cs typeface="Calibri"/>
              </a:rPr>
              <a:t>estimulante </a:t>
            </a:r>
            <a:r>
              <a:rPr sz="1200" spc="-4" dirty="0">
                <a:latin typeface="Calibri"/>
                <a:cs typeface="Calibri"/>
              </a:rPr>
              <a:t>(</a:t>
            </a:r>
            <a:r>
              <a:rPr sz="1200" b="1" spc="-4" dirty="0">
                <a:latin typeface="Calibri"/>
                <a:cs typeface="Calibri"/>
              </a:rPr>
              <a:t>FSH</a:t>
            </a:r>
            <a:r>
              <a:rPr sz="1200" spc="-4" dirty="0">
                <a:latin typeface="Calibri"/>
                <a:cs typeface="Calibri"/>
              </a:rPr>
              <a:t>)</a:t>
            </a:r>
            <a:r>
              <a:rPr sz="1200" dirty="0">
                <a:latin typeface="Calibri"/>
                <a:cs typeface="Calibri"/>
              </a:rPr>
              <a:t> e o</a:t>
            </a:r>
            <a:r>
              <a:rPr sz="1200" spc="8" dirty="0">
                <a:latin typeface="Calibri"/>
                <a:cs typeface="Calibri"/>
              </a:rPr>
              <a:t> </a:t>
            </a:r>
            <a:r>
              <a:rPr sz="1200" b="1" spc="-4" dirty="0">
                <a:latin typeface="Calibri"/>
                <a:cs typeface="Calibri"/>
              </a:rPr>
              <a:t>hormônio</a:t>
            </a:r>
            <a:r>
              <a:rPr sz="1200" b="1" spc="19" dirty="0">
                <a:latin typeface="Calibri"/>
                <a:cs typeface="Calibri"/>
              </a:rPr>
              <a:t> </a:t>
            </a:r>
            <a:r>
              <a:rPr sz="1200" b="1" spc="-8" dirty="0">
                <a:latin typeface="Calibri"/>
                <a:cs typeface="Calibri"/>
              </a:rPr>
              <a:t>luteinizante</a:t>
            </a:r>
            <a:r>
              <a:rPr sz="1200" b="1" spc="15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(</a:t>
            </a:r>
            <a:r>
              <a:rPr sz="1200" b="1" spc="-4" dirty="0">
                <a:latin typeface="Calibri"/>
                <a:cs typeface="Calibri"/>
              </a:rPr>
              <a:t>LH</a:t>
            </a:r>
            <a:r>
              <a:rPr sz="1200" spc="-4" dirty="0">
                <a:latin typeface="Calibri"/>
                <a:cs typeface="Calibri"/>
              </a:rPr>
              <a:t>).</a:t>
            </a:r>
            <a:endParaRPr sz="1200" dirty="0">
              <a:latin typeface="Calibri"/>
              <a:cs typeface="Calibri"/>
            </a:endParaRPr>
          </a:p>
          <a:p>
            <a:pPr marL="9525" marR="4286" algn="just">
              <a:spcBef>
                <a:spcPts val="450"/>
              </a:spcBef>
            </a:pPr>
            <a:r>
              <a:rPr sz="1200" dirty="0">
                <a:latin typeface="Calibri"/>
                <a:cs typeface="Calibri"/>
              </a:rPr>
              <a:t>As </a:t>
            </a:r>
            <a:r>
              <a:rPr sz="1200" b="1" spc="-4" dirty="0">
                <a:latin typeface="Calibri"/>
                <a:cs typeface="Calibri"/>
              </a:rPr>
              <a:t>células </a:t>
            </a:r>
            <a:r>
              <a:rPr sz="1200" b="1" dirty="0">
                <a:latin typeface="Calibri"/>
                <a:cs typeface="Calibri"/>
              </a:rPr>
              <a:t>de </a:t>
            </a:r>
            <a:r>
              <a:rPr sz="1200" b="1" spc="-4" dirty="0">
                <a:latin typeface="Calibri"/>
                <a:cs typeface="Calibri"/>
              </a:rPr>
              <a:t>Sertoli</a:t>
            </a:r>
            <a:r>
              <a:rPr sz="1200" spc="-4" dirty="0">
                <a:latin typeface="Calibri"/>
                <a:cs typeface="Calibri"/>
              </a:rPr>
              <a:t>, </a:t>
            </a:r>
            <a:r>
              <a:rPr sz="1200" dirty="0">
                <a:latin typeface="Calibri"/>
                <a:cs typeface="Calibri"/>
              </a:rPr>
              <a:t>sob </a:t>
            </a:r>
            <a:r>
              <a:rPr sz="1200" spc="-4" dirty="0">
                <a:latin typeface="Calibri"/>
                <a:cs typeface="Calibri"/>
              </a:rPr>
              <a:t>influência do FSH, desenvolvem </a:t>
            </a:r>
            <a:r>
              <a:rPr sz="1200" dirty="0">
                <a:latin typeface="Calibri"/>
                <a:cs typeface="Calibri"/>
              </a:rPr>
              <a:t>seu </a:t>
            </a:r>
            <a:r>
              <a:rPr sz="1200" spc="-4" dirty="0">
                <a:latin typeface="Calibri"/>
                <a:cs typeface="Calibri"/>
              </a:rPr>
              <a:t>citoesqueleto </a:t>
            </a:r>
            <a:r>
              <a:rPr sz="1200" dirty="0">
                <a:latin typeface="Calibri"/>
                <a:cs typeface="Calibri"/>
              </a:rPr>
              <a:t>e </a:t>
            </a:r>
            <a:r>
              <a:rPr sz="1200" spc="-4" dirty="0">
                <a:latin typeface="Calibri"/>
                <a:cs typeface="Calibri"/>
              </a:rPr>
              <a:t>suas </a:t>
            </a:r>
            <a:r>
              <a:rPr sz="1200" spc="-8" dirty="0">
                <a:latin typeface="Calibri"/>
                <a:cs typeface="Calibri"/>
              </a:rPr>
              <a:t>organelas, aumentando </a:t>
            </a:r>
            <a:r>
              <a:rPr sz="1200" dirty="0">
                <a:latin typeface="Calibri"/>
                <a:cs typeface="Calibri"/>
              </a:rPr>
              <a:t>a </a:t>
            </a:r>
            <a:r>
              <a:rPr sz="1200" spc="-8" dirty="0">
                <a:latin typeface="Calibri"/>
                <a:cs typeface="Calibri"/>
              </a:rPr>
              <a:t>síntese </a:t>
            </a:r>
            <a:r>
              <a:rPr sz="1200" spc="-4" dirty="0">
                <a:latin typeface="Calibri"/>
                <a:cs typeface="Calibri"/>
              </a:rPr>
              <a:t>de </a:t>
            </a:r>
            <a:r>
              <a:rPr sz="1200" spc="-11" dirty="0">
                <a:latin typeface="Calibri"/>
                <a:cs typeface="Calibri"/>
              </a:rPr>
              <a:t>fatores </a:t>
            </a:r>
            <a:r>
              <a:rPr sz="1200" spc="-8" dirty="0">
                <a:latin typeface="Calibri"/>
                <a:cs typeface="Calibri"/>
              </a:rPr>
              <a:t>que </a:t>
            </a:r>
            <a:r>
              <a:rPr sz="1200" spc="-4" dirty="0">
                <a:latin typeface="Calibri"/>
                <a:cs typeface="Calibri"/>
              </a:rPr>
              <a:t> regulam </a:t>
            </a:r>
            <a:r>
              <a:rPr sz="1200" dirty="0">
                <a:latin typeface="Calibri"/>
                <a:cs typeface="Calibri"/>
              </a:rPr>
              <a:t>a </a:t>
            </a:r>
            <a:r>
              <a:rPr sz="1200" spc="-4" dirty="0">
                <a:latin typeface="Calibri"/>
                <a:cs typeface="Calibri"/>
              </a:rPr>
              <a:t>espermatogênese, </a:t>
            </a:r>
            <a:r>
              <a:rPr sz="1200" dirty="0">
                <a:latin typeface="Calibri"/>
                <a:cs typeface="Calibri"/>
              </a:rPr>
              <a:t>como a </a:t>
            </a:r>
            <a:r>
              <a:rPr sz="1200" b="1" spc="-4" dirty="0">
                <a:latin typeface="Calibri"/>
                <a:cs typeface="Calibri"/>
              </a:rPr>
              <a:t>proteína de ligação </a:t>
            </a:r>
            <a:r>
              <a:rPr sz="1200" b="1" dirty="0">
                <a:latin typeface="Calibri"/>
                <a:cs typeface="Calibri"/>
              </a:rPr>
              <a:t>ao </a:t>
            </a:r>
            <a:r>
              <a:rPr sz="1200" b="1" spc="-4" dirty="0">
                <a:latin typeface="Calibri"/>
                <a:cs typeface="Calibri"/>
              </a:rPr>
              <a:t>andrógeno </a:t>
            </a:r>
            <a:r>
              <a:rPr sz="1200" spc="-4" dirty="0">
                <a:latin typeface="Calibri"/>
                <a:cs typeface="Calibri"/>
              </a:rPr>
              <a:t>(</a:t>
            </a:r>
            <a:r>
              <a:rPr sz="1200" b="1" spc="-4" dirty="0">
                <a:latin typeface="Calibri"/>
                <a:cs typeface="Calibri"/>
              </a:rPr>
              <a:t>ABP</a:t>
            </a:r>
            <a:r>
              <a:rPr sz="1200" spc="-4" dirty="0">
                <a:latin typeface="Calibri"/>
                <a:cs typeface="Calibri"/>
              </a:rPr>
              <a:t>). Ainda </a:t>
            </a:r>
            <a:r>
              <a:rPr sz="1200" spc="-8" dirty="0">
                <a:latin typeface="Calibri"/>
                <a:cs typeface="Calibri"/>
              </a:rPr>
              <a:t>produzem </a:t>
            </a:r>
            <a:r>
              <a:rPr sz="1200" b="1" spc="-4" dirty="0">
                <a:latin typeface="Calibri"/>
                <a:cs typeface="Calibri"/>
              </a:rPr>
              <a:t>ativina </a:t>
            </a:r>
            <a:r>
              <a:rPr sz="1200" dirty="0">
                <a:latin typeface="Calibri"/>
                <a:cs typeface="Calibri"/>
              </a:rPr>
              <a:t>e </a:t>
            </a:r>
            <a:r>
              <a:rPr sz="1200" b="1" dirty="0">
                <a:latin typeface="Calibri"/>
                <a:cs typeface="Calibri"/>
              </a:rPr>
              <a:t>inibina</a:t>
            </a:r>
            <a:r>
              <a:rPr sz="1200" dirty="0">
                <a:latin typeface="Calibri"/>
                <a:cs typeface="Calibri"/>
              </a:rPr>
              <a:t>, </a:t>
            </a:r>
            <a:r>
              <a:rPr sz="1200" spc="-4" dirty="0">
                <a:latin typeface="Calibri"/>
                <a:cs typeface="Calibri"/>
              </a:rPr>
              <a:t>que </a:t>
            </a:r>
            <a:r>
              <a:rPr sz="1200" spc="-8" dirty="0">
                <a:latin typeface="Calibri"/>
                <a:cs typeface="Calibri"/>
              </a:rPr>
              <a:t>ativam </a:t>
            </a:r>
            <a:r>
              <a:rPr sz="1200" dirty="0">
                <a:latin typeface="Calibri"/>
                <a:cs typeface="Calibri"/>
              </a:rPr>
              <a:t>e </a:t>
            </a:r>
            <a:r>
              <a:rPr sz="1200" spc="4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suprimem</a:t>
            </a:r>
            <a:r>
              <a:rPr sz="1200" spc="-11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4" dirty="0">
                <a:latin typeface="Calibri"/>
                <a:cs typeface="Calibri"/>
              </a:rPr>
              <a:t> liberação de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FSH,</a:t>
            </a:r>
            <a:r>
              <a:rPr sz="1200" spc="4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respectivamente,</a:t>
            </a:r>
            <a:r>
              <a:rPr sz="1200" spc="-8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regulando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esse</a:t>
            </a:r>
            <a:r>
              <a:rPr sz="1200" spc="11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processo.</a:t>
            </a:r>
            <a:endParaRPr sz="1200" dirty="0">
              <a:latin typeface="Calibri"/>
              <a:cs typeface="Calibri"/>
            </a:endParaRPr>
          </a:p>
          <a:p>
            <a:pPr marL="9525" marR="3810" algn="just">
              <a:spcBef>
                <a:spcPts val="450"/>
              </a:spcBef>
            </a:pPr>
            <a:r>
              <a:rPr sz="1200" dirty="0">
                <a:latin typeface="Calibri"/>
                <a:cs typeface="Calibri"/>
              </a:rPr>
              <a:t>As </a:t>
            </a:r>
            <a:r>
              <a:rPr sz="1200" b="1" spc="-4" dirty="0">
                <a:latin typeface="Calibri"/>
                <a:cs typeface="Calibri"/>
              </a:rPr>
              <a:t>células </a:t>
            </a:r>
            <a:r>
              <a:rPr sz="1200" b="1" dirty="0">
                <a:latin typeface="Calibri"/>
                <a:cs typeface="Calibri"/>
              </a:rPr>
              <a:t>de </a:t>
            </a:r>
            <a:r>
              <a:rPr sz="1200" b="1" spc="-8" dirty="0">
                <a:latin typeface="Calibri"/>
                <a:cs typeface="Calibri"/>
              </a:rPr>
              <a:t>Leydig </a:t>
            </a:r>
            <a:r>
              <a:rPr sz="1200" dirty="0">
                <a:latin typeface="Calibri"/>
                <a:cs typeface="Calibri"/>
              </a:rPr>
              <a:t>são </a:t>
            </a:r>
            <a:r>
              <a:rPr sz="1200" spc="-4" dirty="0">
                <a:latin typeface="Calibri"/>
                <a:cs typeface="Calibri"/>
              </a:rPr>
              <a:t>estimuladas pelo LH </a:t>
            </a:r>
            <a:r>
              <a:rPr sz="1200" dirty="0">
                <a:latin typeface="Calibri"/>
                <a:cs typeface="Calibri"/>
              </a:rPr>
              <a:t>e </a:t>
            </a:r>
            <a:r>
              <a:rPr sz="1200" spc="-8" dirty="0">
                <a:latin typeface="Calibri"/>
                <a:cs typeface="Calibri"/>
              </a:rPr>
              <a:t>produzem </a:t>
            </a:r>
            <a:r>
              <a:rPr sz="1200" b="1" spc="-8" dirty="0">
                <a:latin typeface="Calibri"/>
                <a:cs typeface="Calibri"/>
              </a:rPr>
              <a:t>testosterona</a:t>
            </a:r>
            <a:r>
              <a:rPr sz="1200" spc="-8" dirty="0">
                <a:latin typeface="Calibri"/>
                <a:cs typeface="Calibri"/>
              </a:rPr>
              <a:t>. </a:t>
            </a:r>
            <a:r>
              <a:rPr sz="1200" dirty="0">
                <a:latin typeface="Calibri"/>
                <a:cs typeface="Calibri"/>
              </a:rPr>
              <a:t>Esse </a:t>
            </a:r>
            <a:r>
              <a:rPr sz="1200" spc="-4" dirty="0">
                <a:latin typeface="Calibri"/>
                <a:cs typeface="Calibri"/>
              </a:rPr>
              <a:t>hormônio </a:t>
            </a:r>
            <a:r>
              <a:rPr sz="1200" spc="-8" dirty="0">
                <a:latin typeface="Calibri"/>
                <a:cs typeface="Calibri"/>
              </a:rPr>
              <a:t>promove </a:t>
            </a:r>
            <a:r>
              <a:rPr sz="1200" dirty="0">
                <a:latin typeface="Calibri"/>
                <a:cs typeface="Calibri"/>
              </a:rPr>
              <a:t>a </a:t>
            </a:r>
            <a:r>
              <a:rPr sz="1200" spc="-4" dirty="0">
                <a:latin typeface="Calibri"/>
                <a:cs typeface="Calibri"/>
              </a:rPr>
              <a:t>espermatogênese </a:t>
            </a:r>
            <a:r>
              <a:rPr sz="1200" dirty="0">
                <a:latin typeface="Calibri"/>
                <a:cs typeface="Calibri"/>
              </a:rPr>
              <a:t>e é </a:t>
            </a:r>
            <a:r>
              <a:rPr sz="1200" spc="-8" dirty="0">
                <a:latin typeface="Calibri"/>
                <a:cs typeface="Calibri"/>
              </a:rPr>
              <a:t>responsável </a:t>
            </a:r>
            <a:r>
              <a:rPr sz="1200" spc="-4" dirty="0">
                <a:latin typeface="Calibri"/>
                <a:cs typeface="Calibri"/>
              </a:rPr>
              <a:t> pelas </a:t>
            </a:r>
            <a:r>
              <a:rPr sz="1200" spc="-8" dirty="0">
                <a:latin typeface="Calibri"/>
                <a:cs typeface="Calibri"/>
              </a:rPr>
              <a:t>características</a:t>
            </a:r>
            <a:r>
              <a:rPr sz="1200" spc="-4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sexuais</a:t>
            </a:r>
            <a:r>
              <a:rPr sz="1200" spc="8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secundárias.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839259" y="471468"/>
            <a:ext cx="5125986" cy="330219"/>
          </a:xfrm>
          <a:prstGeom prst="rect">
            <a:avLst/>
          </a:prstGeom>
        </p:spPr>
        <p:txBody>
          <a:bodyPr spcFirstLastPara="1" vert="horz" wrap="square" lIns="0" tIns="9525" rIns="0" bIns="0" rtlCol="0" anchor="b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000" b="1" spc="-11" dirty="0">
                <a:solidFill>
                  <a:schemeClr val="accent6"/>
                </a:solidFill>
              </a:rPr>
              <a:t>Fatores</a:t>
            </a:r>
            <a:r>
              <a:rPr sz="2000" b="1" spc="-15" dirty="0">
                <a:solidFill>
                  <a:schemeClr val="accent6"/>
                </a:solidFill>
              </a:rPr>
              <a:t> </a:t>
            </a:r>
            <a:r>
              <a:rPr sz="2000" b="1" spc="-4" dirty="0">
                <a:solidFill>
                  <a:schemeClr val="accent6"/>
                </a:solidFill>
              </a:rPr>
              <a:t>que</a:t>
            </a:r>
            <a:r>
              <a:rPr sz="2000" b="1" dirty="0">
                <a:solidFill>
                  <a:schemeClr val="accent6"/>
                </a:solidFill>
              </a:rPr>
              <a:t> </a:t>
            </a:r>
            <a:r>
              <a:rPr sz="2000" b="1" spc="-11" dirty="0">
                <a:solidFill>
                  <a:schemeClr val="accent6"/>
                </a:solidFill>
              </a:rPr>
              <a:t>afetam</a:t>
            </a:r>
            <a:r>
              <a:rPr sz="2000" b="1" spc="-8" dirty="0">
                <a:solidFill>
                  <a:schemeClr val="accent6"/>
                </a:solidFill>
              </a:rPr>
              <a:t> </a:t>
            </a:r>
            <a:r>
              <a:rPr sz="2000" b="1" dirty="0">
                <a:solidFill>
                  <a:schemeClr val="accent6"/>
                </a:solidFill>
              </a:rPr>
              <a:t>a</a:t>
            </a:r>
            <a:r>
              <a:rPr sz="2000" b="1" spc="-8" dirty="0">
                <a:solidFill>
                  <a:schemeClr val="accent6"/>
                </a:solidFill>
              </a:rPr>
              <a:t> espermatogênese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11881" y="1224405"/>
            <a:ext cx="6582252" cy="37952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9533" indent="-60008">
              <a:spcBef>
                <a:spcPts val="75"/>
              </a:spcBef>
              <a:buChar char="-"/>
              <a:tabLst>
                <a:tab pos="69533" algn="l"/>
              </a:tabLst>
            </a:pPr>
            <a:r>
              <a:rPr sz="1800" spc="-8" dirty="0">
                <a:latin typeface="Calibri"/>
                <a:cs typeface="Calibri"/>
              </a:rPr>
              <a:t>temperatura</a:t>
            </a:r>
            <a:r>
              <a:rPr sz="1800" spc="-23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testicular</a:t>
            </a:r>
            <a:r>
              <a:rPr sz="1800" spc="-1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elevada</a:t>
            </a:r>
            <a:r>
              <a:rPr sz="1800" spc="-11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(acima</a:t>
            </a:r>
            <a:r>
              <a:rPr sz="1800" spc="-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de 35º</a:t>
            </a:r>
            <a:r>
              <a:rPr sz="1800" spc="11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C);</a:t>
            </a:r>
          </a:p>
          <a:p>
            <a:pPr>
              <a:spcBef>
                <a:spcPts val="30"/>
              </a:spcBef>
              <a:buFont typeface="Calibri"/>
              <a:buChar char="-"/>
            </a:pPr>
            <a:endParaRPr dirty="0">
              <a:latin typeface="Calibri"/>
              <a:cs typeface="Calibri"/>
            </a:endParaRPr>
          </a:p>
          <a:p>
            <a:pPr marL="69533" indent="-60008">
              <a:buChar char="-"/>
              <a:tabLst>
                <a:tab pos="69533" algn="l"/>
              </a:tabLst>
            </a:pPr>
            <a:r>
              <a:rPr sz="1800" spc="-4" dirty="0">
                <a:latin typeface="Calibri"/>
                <a:cs typeface="Calibri"/>
              </a:rPr>
              <a:t>criptorquidia;</a:t>
            </a:r>
            <a:endParaRPr sz="1800" dirty="0">
              <a:latin typeface="Calibri"/>
              <a:cs typeface="Calibri"/>
            </a:endParaRPr>
          </a:p>
          <a:p>
            <a:pPr>
              <a:spcBef>
                <a:spcPts val="30"/>
              </a:spcBef>
              <a:buFont typeface="Calibri"/>
              <a:buChar char="-"/>
            </a:pPr>
            <a:endParaRPr dirty="0">
              <a:latin typeface="Calibri"/>
              <a:cs typeface="Calibri"/>
            </a:endParaRPr>
          </a:p>
          <a:p>
            <a:pPr marL="69533" indent="-60008">
              <a:buChar char="-"/>
              <a:tabLst>
                <a:tab pos="69533" algn="l"/>
              </a:tabLst>
            </a:pPr>
            <a:r>
              <a:rPr sz="1800" spc="-8" dirty="0">
                <a:latin typeface="Calibri"/>
                <a:cs typeface="Calibri"/>
              </a:rPr>
              <a:t>infecções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 </a:t>
            </a:r>
            <a:r>
              <a:rPr sz="1800" spc="-4" dirty="0">
                <a:latin typeface="Calibri"/>
                <a:cs typeface="Calibri"/>
              </a:rPr>
              <a:t>doenças,</a:t>
            </a:r>
            <a:r>
              <a:rPr sz="1800" spc="1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como</a:t>
            </a:r>
            <a:r>
              <a:rPr sz="1800" spc="1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varicocele,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caxumba,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doenças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renais 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HIV;</a:t>
            </a:r>
            <a:endParaRPr sz="1800" dirty="0">
              <a:latin typeface="Calibri"/>
              <a:cs typeface="Calibri"/>
            </a:endParaRPr>
          </a:p>
          <a:p>
            <a:pPr>
              <a:spcBef>
                <a:spcPts val="30"/>
              </a:spcBef>
              <a:buFont typeface="Calibri"/>
              <a:buChar char="-"/>
            </a:pPr>
            <a:endParaRPr dirty="0">
              <a:latin typeface="Calibri"/>
              <a:cs typeface="Calibri"/>
            </a:endParaRPr>
          </a:p>
          <a:p>
            <a:pPr marL="69533" indent="-60008">
              <a:buChar char="-"/>
              <a:tabLst>
                <a:tab pos="69533" algn="l"/>
              </a:tabLst>
            </a:pPr>
            <a:r>
              <a:rPr sz="1800" spc="-4" dirty="0">
                <a:latin typeface="Calibri"/>
                <a:cs typeface="Calibri"/>
              </a:rPr>
              <a:t>desnutrição</a:t>
            </a:r>
            <a:r>
              <a:rPr sz="1800" spc="-23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-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álcool;</a:t>
            </a:r>
            <a:endParaRPr sz="1800" dirty="0">
              <a:latin typeface="Calibri"/>
              <a:cs typeface="Calibri"/>
            </a:endParaRPr>
          </a:p>
          <a:p>
            <a:pPr>
              <a:spcBef>
                <a:spcPts val="30"/>
              </a:spcBef>
              <a:buFont typeface="Calibri"/>
              <a:buChar char="-"/>
            </a:pPr>
            <a:endParaRPr dirty="0">
              <a:latin typeface="Calibri"/>
              <a:cs typeface="Calibri"/>
            </a:endParaRPr>
          </a:p>
          <a:p>
            <a:pPr marL="69533" indent="-60008">
              <a:buChar char="-"/>
              <a:tabLst>
                <a:tab pos="69533" algn="l"/>
              </a:tabLst>
            </a:pPr>
            <a:r>
              <a:rPr sz="1800" spc="-4" dirty="0">
                <a:latin typeface="Calibri"/>
                <a:cs typeface="Calibri"/>
              </a:rPr>
              <a:t>hormônios,</a:t>
            </a:r>
            <a:r>
              <a:rPr sz="1800" spc="1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como</a:t>
            </a:r>
            <a:r>
              <a:rPr sz="1800" spc="19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os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anabolizantes 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os</a:t>
            </a:r>
            <a:r>
              <a:rPr sz="1800" spc="11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corticosteroides;</a:t>
            </a:r>
            <a:endParaRPr sz="1800" dirty="0">
              <a:latin typeface="Calibri"/>
              <a:cs typeface="Calibri"/>
            </a:endParaRPr>
          </a:p>
          <a:p>
            <a:pPr>
              <a:spcBef>
                <a:spcPts val="30"/>
              </a:spcBef>
              <a:buFont typeface="Calibri"/>
              <a:buChar char="-"/>
            </a:pPr>
            <a:endParaRPr dirty="0">
              <a:latin typeface="Calibri"/>
              <a:cs typeface="Calibri"/>
            </a:endParaRPr>
          </a:p>
          <a:p>
            <a:pPr marL="69533" indent="-60008">
              <a:buChar char="-"/>
              <a:tabLst>
                <a:tab pos="69533" algn="l"/>
              </a:tabLst>
            </a:pPr>
            <a:r>
              <a:rPr sz="1800" spc="-8" dirty="0">
                <a:latin typeface="Calibri"/>
                <a:cs typeface="Calibri"/>
              </a:rPr>
              <a:t>radioterapia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-19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quimioterapia;</a:t>
            </a:r>
            <a:endParaRPr sz="1800" dirty="0">
              <a:latin typeface="Calibri"/>
              <a:cs typeface="Calibri"/>
            </a:endParaRPr>
          </a:p>
          <a:p>
            <a:pPr>
              <a:spcBef>
                <a:spcPts val="30"/>
              </a:spcBef>
              <a:buFont typeface="Calibri"/>
              <a:buChar char="-"/>
            </a:pPr>
            <a:endParaRPr dirty="0">
              <a:latin typeface="Calibri"/>
              <a:cs typeface="Calibri"/>
            </a:endParaRPr>
          </a:p>
          <a:p>
            <a:pPr marL="9525" marR="3810">
              <a:buChar char="-"/>
              <a:tabLst>
                <a:tab pos="69533" algn="l"/>
              </a:tabLst>
            </a:pPr>
            <a:r>
              <a:rPr sz="1800" spc="-4" dirty="0">
                <a:latin typeface="Calibri"/>
                <a:cs typeface="Calibri"/>
              </a:rPr>
              <a:t>substâncias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químicas,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como</a:t>
            </a:r>
            <a:r>
              <a:rPr sz="1800" spc="19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os</a:t>
            </a:r>
            <a:r>
              <a:rPr sz="1800" spc="1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pesticidas,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medicamentos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,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drogas,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ftalatos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(usados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em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plásticos)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dioxina </a:t>
            </a:r>
            <a:r>
              <a:rPr sz="1800" spc="-191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(produto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da</a:t>
            </a:r>
            <a:r>
              <a:rPr sz="1800" spc="-8" dirty="0">
                <a:latin typeface="Calibri"/>
                <a:cs typeface="Calibri"/>
              </a:rPr>
              <a:t> combustão).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BD54988-9183-E18D-E97F-DAD91AEDFB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FC4BDDE-E1C3-2E33-41AA-A970288207B3}"/>
              </a:ext>
            </a:extLst>
          </p:cNvPr>
          <p:cNvSpPr txBox="1"/>
          <p:nvPr/>
        </p:nvSpPr>
        <p:spPr>
          <a:xfrm>
            <a:off x="1147233" y="1281794"/>
            <a:ext cx="68495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gametogênese envolve dois tipos de divisões celulares: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mitose aumenta a população de células-mãe;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meiose reduz a quantidade de material genético de diploide para haploide e proporciona variabilidade genética.</a:t>
            </a:r>
          </a:p>
        </p:txBody>
      </p:sp>
    </p:spTree>
    <p:extLst>
      <p:ext uri="{BB962C8B-B14F-4D97-AF65-F5344CB8AC3E}">
        <p14:creationId xmlns:p14="http://schemas.microsoft.com/office/powerpoint/2010/main" val="34529660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4776" y="587016"/>
            <a:ext cx="2576768" cy="348492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9157" y="586912"/>
            <a:ext cx="2520962" cy="348592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96539" y="613839"/>
            <a:ext cx="168021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&amp;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H. </a:t>
            </a:r>
            <a:r>
              <a:rPr sz="900" spc="-4" dirty="0">
                <a:latin typeface="Calibri"/>
                <a:cs typeface="Calibri"/>
              </a:rPr>
              <a:t>Do</a:t>
            </a:r>
            <a:r>
              <a:rPr sz="900" dirty="0">
                <a:latin typeface="Calibri"/>
                <a:cs typeface="Calibri"/>
              </a:rPr>
              <a:t>l</a:t>
            </a:r>
            <a:r>
              <a:rPr sz="900" spc="-4" dirty="0">
                <a:latin typeface="Calibri"/>
                <a:cs typeface="Calibri"/>
              </a:rPr>
              <a:t>d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-75" dirty="0">
                <a:latin typeface="Calibri"/>
                <a:cs typeface="Calibri"/>
              </a:rPr>
              <a:t>r</a:t>
            </a:r>
            <a:r>
              <a:rPr sz="900" dirty="0">
                <a:latin typeface="Calibri"/>
                <a:cs typeface="Calibri"/>
              </a:rPr>
              <a:t>,</a:t>
            </a:r>
            <a:r>
              <a:rPr sz="900" spc="-4" dirty="0">
                <a:latin typeface="Calibri"/>
                <a:cs typeface="Calibri"/>
              </a:rPr>
              <a:t> UNI</a:t>
            </a:r>
            <a:r>
              <a:rPr sz="900" dirty="0">
                <a:latin typeface="Calibri"/>
                <a:cs typeface="Calibri"/>
              </a:rPr>
              <a:t>CAMP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05688" y="613839"/>
            <a:ext cx="168021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&amp;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H. </a:t>
            </a:r>
            <a:r>
              <a:rPr sz="900" spc="-4" dirty="0">
                <a:latin typeface="Calibri"/>
                <a:cs typeface="Calibri"/>
              </a:rPr>
              <a:t>Do</a:t>
            </a:r>
            <a:r>
              <a:rPr sz="900" dirty="0">
                <a:latin typeface="Calibri"/>
                <a:cs typeface="Calibri"/>
              </a:rPr>
              <a:t>l</a:t>
            </a:r>
            <a:r>
              <a:rPr sz="900" spc="-4" dirty="0">
                <a:latin typeface="Calibri"/>
                <a:cs typeface="Calibri"/>
              </a:rPr>
              <a:t>d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-75" dirty="0">
                <a:latin typeface="Calibri"/>
                <a:cs typeface="Calibri"/>
              </a:rPr>
              <a:t>r</a:t>
            </a:r>
            <a:r>
              <a:rPr sz="900" dirty="0">
                <a:latin typeface="Calibri"/>
                <a:cs typeface="Calibri"/>
              </a:rPr>
              <a:t>,</a:t>
            </a:r>
            <a:r>
              <a:rPr sz="900" spc="-4" dirty="0">
                <a:latin typeface="Calibri"/>
                <a:cs typeface="Calibri"/>
              </a:rPr>
              <a:t> UNI</a:t>
            </a:r>
            <a:r>
              <a:rPr sz="900" dirty="0">
                <a:latin typeface="Calibri"/>
                <a:cs typeface="Calibri"/>
              </a:rPr>
              <a:t>CAMP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52082" y="3819096"/>
            <a:ext cx="4752023" cy="47384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77153">
              <a:spcBef>
                <a:spcPts val="75"/>
              </a:spcBef>
              <a:tabLst>
                <a:tab pos="2795588" algn="l"/>
              </a:tabLst>
            </a:pPr>
            <a:r>
              <a:rPr sz="1200" b="1" dirty="0">
                <a:latin typeface="Calibri"/>
                <a:cs typeface="Calibri"/>
              </a:rPr>
              <a:t>A	</a:t>
            </a:r>
            <a:r>
              <a:rPr sz="1800" b="1" baseline="3472" dirty="0">
                <a:latin typeface="Calibri"/>
                <a:cs typeface="Calibri"/>
              </a:rPr>
              <a:t>B</a:t>
            </a:r>
            <a:endParaRPr sz="1800" baseline="3472">
              <a:latin typeface="Calibri"/>
              <a:cs typeface="Calibri"/>
            </a:endParaRPr>
          </a:p>
          <a:p>
            <a:pPr marL="9525">
              <a:spcBef>
                <a:spcPts val="1110"/>
              </a:spcBef>
            </a:pPr>
            <a:r>
              <a:rPr sz="900" b="1" spc="-4" dirty="0">
                <a:latin typeface="Calibri"/>
                <a:cs typeface="Calibri"/>
              </a:rPr>
              <a:t>Cortes</a:t>
            </a:r>
            <a:r>
              <a:rPr sz="900" b="1" spc="-8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de</a:t>
            </a:r>
            <a:r>
              <a:rPr sz="900" b="1" spc="8" dirty="0">
                <a:latin typeface="Calibri"/>
                <a:cs typeface="Calibri"/>
              </a:rPr>
              <a:t> </a:t>
            </a:r>
            <a:r>
              <a:rPr sz="900" b="1" spc="-8" dirty="0">
                <a:latin typeface="Calibri"/>
                <a:cs typeface="Calibri"/>
              </a:rPr>
              <a:t>testículo</a:t>
            </a:r>
            <a:r>
              <a:rPr sz="900" b="1" spc="8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de</a:t>
            </a:r>
            <a:r>
              <a:rPr sz="900" b="1" spc="11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camundongo.</a:t>
            </a:r>
            <a:r>
              <a:rPr sz="900" b="1" spc="23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11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controle,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11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tratado </a:t>
            </a:r>
            <a:r>
              <a:rPr sz="900" spc="-4" dirty="0">
                <a:latin typeface="Calibri"/>
                <a:cs typeface="Calibri"/>
              </a:rPr>
              <a:t>com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extrato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de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i="1" spc="-4" dirty="0">
                <a:latin typeface="Calibri"/>
                <a:cs typeface="Calibri"/>
              </a:rPr>
              <a:t>Achillea</a:t>
            </a:r>
            <a:r>
              <a:rPr sz="900" i="1" dirty="0">
                <a:latin typeface="Calibri"/>
                <a:cs typeface="Calibri"/>
              </a:rPr>
              <a:t> </a:t>
            </a:r>
            <a:r>
              <a:rPr sz="900" i="1" spc="-4" dirty="0">
                <a:latin typeface="Calibri"/>
                <a:cs typeface="Calibri"/>
              </a:rPr>
              <a:t>millefolium.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7218" y="588426"/>
            <a:ext cx="2631165" cy="353983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9184" y="589359"/>
            <a:ext cx="2530050" cy="353368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98570" y="613839"/>
            <a:ext cx="168021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&amp;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H. </a:t>
            </a:r>
            <a:r>
              <a:rPr sz="900" spc="-4" dirty="0">
                <a:latin typeface="Calibri"/>
                <a:cs typeface="Calibri"/>
              </a:rPr>
              <a:t>Do</a:t>
            </a:r>
            <a:r>
              <a:rPr sz="900" dirty="0">
                <a:latin typeface="Calibri"/>
                <a:cs typeface="Calibri"/>
              </a:rPr>
              <a:t>l</a:t>
            </a:r>
            <a:r>
              <a:rPr sz="900" spc="-4" dirty="0">
                <a:latin typeface="Calibri"/>
                <a:cs typeface="Calibri"/>
              </a:rPr>
              <a:t>d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-75" dirty="0">
                <a:latin typeface="Calibri"/>
                <a:cs typeface="Calibri"/>
              </a:rPr>
              <a:t>r</a:t>
            </a:r>
            <a:r>
              <a:rPr sz="900" dirty="0">
                <a:latin typeface="Calibri"/>
                <a:cs typeface="Calibri"/>
              </a:rPr>
              <a:t>,</a:t>
            </a:r>
            <a:r>
              <a:rPr sz="900" spc="-4" dirty="0">
                <a:latin typeface="Calibri"/>
                <a:cs typeface="Calibri"/>
              </a:rPr>
              <a:t> UNI</a:t>
            </a:r>
            <a:r>
              <a:rPr sz="900" dirty="0">
                <a:latin typeface="Calibri"/>
                <a:cs typeface="Calibri"/>
              </a:rPr>
              <a:t>CAMP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96520" y="606752"/>
            <a:ext cx="168021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&amp;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H. </a:t>
            </a:r>
            <a:r>
              <a:rPr sz="900" spc="-4" dirty="0">
                <a:latin typeface="Calibri"/>
                <a:cs typeface="Calibri"/>
              </a:rPr>
              <a:t>Do</a:t>
            </a:r>
            <a:r>
              <a:rPr sz="900" dirty="0">
                <a:latin typeface="Calibri"/>
                <a:cs typeface="Calibri"/>
              </a:rPr>
              <a:t>l</a:t>
            </a:r>
            <a:r>
              <a:rPr sz="900" spc="-4" dirty="0">
                <a:latin typeface="Calibri"/>
                <a:cs typeface="Calibri"/>
              </a:rPr>
              <a:t>d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-75" dirty="0">
                <a:latin typeface="Calibri"/>
                <a:cs typeface="Calibri"/>
              </a:rPr>
              <a:t>r</a:t>
            </a:r>
            <a:r>
              <a:rPr sz="900" dirty="0">
                <a:latin typeface="Calibri"/>
                <a:cs typeface="Calibri"/>
              </a:rPr>
              <a:t>,</a:t>
            </a:r>
            <a:r>
              <a:rPr sz="900" spc="-4" dirty="0">
                <a:latin typeface="Calibri"/>
                <a:cs typeface="Calibri"/>
              </a:rPr>
              <a:t> UNI</a:t>
            </a:r>
            <a:r>
              <a:rPr sz="900" dirty="0">
                <a:latin typeface="Calibri"/>
                <a:cs typeface="Calibri"/>
              </a:rPr>
              <a:t>CAMP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98570" y="3789800"/>
            <a:ext cx="4752023" cy="507831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62865">
              <a:spcBef>
                <a:spcPts val="840"/>
              </a:spcBef>
              <a:tabLst>
                <a:tab pos="2837974" algn="l"/>
              </a:tabLst>
            </a:pPr>
            <a:r>
              <a:rPr sz="1200" b="1" dirty="0">
                <a:latin typeface="Calibri"/>
                <a:cs typeface="Calibri"/>
              </a:rPr>
              <a:t>A	B</a:t>
            </a:r>
            <a:endParaRPr sz="1200" dirty="0">
              <a:latin typeface="Calibri"/>
              <a:cs typeface="Calibri"/>
            </a:endParaRPr>
          </a:p>
          <a:p>
            <a:pPr marL="9525">
              <a:spcBef>
                <a:spcPts val="574"/>
              </a:spcBef>
            </a:pPr>
            <a:r>
              <a:rPr sz="900" b="1" spc="-4" dirty="0">
                <a:latin typeface="Calibri"/>
                <a:cs typeface="Calibri"/>
              </a:rPr>
              <a:t>Cortes</a:t>
            </a:r>
            <a:r>
              <a:rPr sz="900" b="1" spc="-8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de</a:t>
            </a:r>
            <a:r>
              <a:rPr sz="900" b="1" spc="8" dirty="0">
                <a:latin typeface="Calibri"/>
                <a:cs typeface="Calibri"/>
              </a:rPr>
              <a:t> </a:t>
            </a:r>
            <a:r>
              <a:rPr sz="900" b="1" spc="-8" dirty="0">
                <a:latin typeface="Calibri"/>
                <a:cs typeface="Calibri"/>
              </a:rPr>
              <a:t>testículo</a:t>
            </a:r>
            <a:r>
              <a:rPr sz="900" b="1" spc="8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de</a:t>
            </a:r>
            <a:r>
              <a:rPr sz="900" b="1" spc="11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camundongo.</a:t>
            </a:r>
            <a:r>
              <a:rPr sz="900" b="1" spc="23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11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controle,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11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tratado </a:t>
            </a:r>
            <a:r>
              <a:rPr sz="900" spc="-4" dirty="0">
                <a:latin typeface="Calibri"/>
                <a:cs typeface="Calibri"/>
              </a:rPr>
              <a:t>com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extrato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de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i="1" spc="-4" dirty="0">
                <a:latin typeface="Calibri"/>
                <a:cs typeface="Calibri"/>
              </a:rPr>
              <a:t>Achillea</a:t>
            </a:r>
            <a:r>
              <a:rPr sz="900" i="1" dirty="0">
                <a:latin typeface="Calibri"/>
                <a:cs typeface="Calibri"/>
              </a:rPr>
              <a:t> </a:t>
            </a:r>
            <a:r>
              <a:rPr sz="900" i="1" spc="-4" dirty="0">
                <a:latin typeface="Calibri"/>
                <a:cs typeface="Calibri"/>
              </a:rPr>
              <a:t>millefolium.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27C61FC-DC13-AE10-919E-5614054B0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034" y="3470400"/>
            <a:ext cx="5835591" cy="641100"/>
          </a:xfrm>
        </p:spPr>
        <p:txBody>
          <a:bodyPr/>
          <a:lstStyle/>
          <a:p>
            <a:r>
              <a:rPr lang="pt-BR" sz="4800" dirty="0"/>
              <a:t>Gametogênese feminina ou </a:t>
            </a:r>
            <a:r>
              <a:rPr lang="pt-BR" sz="4800" dirty="0" err="1"/>
              <a:t>oôgênese</a:t>
            </a:r>
            <a:endParaRPr lang="pt-BR" sz="4800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E4909AF-A449-8DFA-2AA9-A0558B1668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52434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764530" y="4644057"/>
            <a:ext cx="1718310" cy="13609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825" spc="-4" dirty="0">
                <a:latin typeface="Calibri"/>
                <a:cs typeface="Calibri"/>
              </a:rPr>
              <a:t>Adaptado</a:t>
            </a:r>
            <a:r>
              <a:rPr sz="825" spc="-19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de Browder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et al., 1991.</a:t>
            </a:r>
            <a:r>
              <a:rPr sz="825" spc="4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p.27.</a:t>
            </a:r>
            <a:endParaRPr sz="825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7812" y="841747"/>
            <a:ext cx="6073700" cy="379367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877139" y="1076992"/>
            <a:ext cx="39624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dirty="0">
                <a:latin typeface="Calibri"/>
                <a:cs typeface="Calibri"/>
              </a:rPr>
              <a:t>M</a:t>
            </a:r>
            <a:r>
              <a:rPr sz="900" b="1" spc="-4" dirty="0">
                <a:latin typeface="Calibri"/>
                <a:cs typeface="Calibri"/>
              </a:rPr>
              <a:t>i</a:t>
            </a:r>
            <a:r>
              <a:rPr sz="900" b="1" spc="-11" dirty="0">
                <a:latin typeface="Calibri"/>
                <a:cs typeface="Calibri"/>
              </a:rPr>
              <a:t>t</a:t>
            </a:r>
            <a:r>
              <a:rPr sz="900" b="1" dirty="0">
                <a:latin typeface="Calibri"/>
                <a:cs typeface="Calibri"/>
              </a:rPr>
              <a:t>oses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89215" y="1076992"/>
            <a:ext cx="44053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8" dirty="0">
                <a:latin typeface="Calibri"/>
                <a:cs typeface="Calibri"/>
              </a:rPr>
              <a:t>Interfase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31084" y="1076992"/>
            <a:ext cx="42529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dirty="0">
                <a:latin typeface="Calibri"/>
                <a:cs typeface="Calibri"/>
              </a:rPr>
              <a:t>Me</a:t>
            </a:r>
            <a:r>
              <a:rPr sz="900" b="1" spc="-4" dirty="0">
                <a:latin typeface="Calibri"/>
                <a:cs typeface="Calibri"/>
              </a:rPr>
              <a:t>i</a:t>
            </a:r>
            <a:r>
              <a:rPr sz="900" b="1" dirty="0">
                <a:latin typeface="Calibri"/>
                <a:cs typeface="Calibri"/>
              </a:rPr>
              <a:t>ose</a:t>
            </a:r>
            <a:r>
              <a:rPr sz="900" b="1" spc="-11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I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81195" y="1076992"/>
            <a:ext cx="45529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dirty="0">
                <a:latin typeface="Calibri"/>
                <a:cs typeface="Calibri"/>
              </a:rPr>
              <a:t>Me</a:t>
            </a:r>
            <a:r>
              <a:rPr sz="900" b="1" spc="-4" dirty="0">
                <a:latin typeface="Calibri"/>
                <a:cs typeface="Calibri"/>
              </a:rPr>
              <a:t>i</a:t>
            </a:r>
            <a:r>
              <a:rPr sz="900" b="1" dirty="0">
                <a:latin typeface="Calibri"/>
                <a:cs typeface="Calibri"/>
              </a:rPr>
              <a:t>ose</a:t>
            </a:r>
            <a:r>
              <a:rPr sz="900" b="1" spc="-11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I</a:t>
            </a:r>
            <a:r>
              <a:rPr sz="900" b="1" dirty="0">
                <a:latin typeface="Calibri"/>
                <a:cs typeface="Calibri"/>
              </a:rPr>
              <a:t>I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48689" y="3568960"/>
            <a:ext cx="40909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Oo</a:t>
            </a:r>
            <a:r>
              <a:rPr sz="900" spc="-8" dirty="0">
                <a:latin typeface="Calibri"/>
                <a:cs typeface="Calibri"/>
              </a:rPr>
              <a:t>g</a:t>
            </a:r>
            <a:r>
              <a:rPr sz="900" spc="-4" dirty="0">
                <a:latin typeface="Calibri"/>
                <a:cs typeface="Calibri"/>
              </a:rPr>
              <a:t>ôn</a:t>
            </a:r>
            <a:r>
              <a:rPr sz="900" dirty="0">
                <a:latin typeface="Calibri"/>
                <a:cs typeface="Calibri"/>
              </a:rPr>
              <a:t>ia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80932" y="3568960"/>
            <a:ext cx="753427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Oócito</a:t>
            </a:r>
            <a:r>
              <a:rPr sz="900" spc="-23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pirmário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15551" y="4163092"/>
            <a:ext cx="94821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Oócito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secundário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 </a:t>
            </a:r>
            <a:r>
              <a:rPr sz="900" spc="-19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corpúsculo</a:t>
            </a:r>
            <a:r>
              <a:rPr sz="900" spc="-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polar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96651" y="4325055"/>
            <a:ext cx="132207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Óvulo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corpúsculos polares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06820" y="4416724"/>
            <a:ext cx="60817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021898" y="1913786"/>
            <a:ext cx="4145280" cy="1997869"/>
            <a:chOff x="1171864" y="2551714"/>
            <a:chExt cx="5527040" cy="2663825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1864" y="2832253"/>
              <a:ext cx="136944" cy="15050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1864" y="3119589"/>
              <a:ext cx="136944" cy="15050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2715" y="2551714"/>
              <a:ext cx="81280" cy="8470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15521" y="2709885"/>
              <a:ext cx="81076" cy="8726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05994" y="3197252"/>
              <a:ext cx="81076" cy="8726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10814" y="3515758"/>
              <a:ext cx="166801" cy="24399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40087" y="3608387"/>
              <a:ext cx="107950" cy="25241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240087" y="3608387"/>
              <a:ext cx="107950" cy="252729"/>
            </a:xfrm>
            <a:custGeom>
              <a:avLst/>
              <a:gdLst/>
              <a:ahLst/>
              <a:cxnLst/>
              <a:rect l="l" t="t" r="r" b="b"/>
              <a:pathLst>
                <a:path w="107950" h="252729">
                  <a:moveTo>
                    <a:pt x="53975" y="0"/>
                  </a:moveTo>
                  <a:lnTo>
                    <a:pt x="53975" y="63106"/>
                  </a:lnTo>
                  <a:lnTo>
                    <a:pt x="0" y="63106"/>
                  </a:lnTo>
                  <a:lnTo>
                    <a:pt x="0" y="189306"/>
                  </a:lnTo>
                  <a:lnTo>
                    <a:pt x="53975" y="189306"/>
                  </a:lnTo>
                  <a:lnTo>
                    <a:pt x="53975" y="252412"/>
                  </a:lnTo>
                  <a:lnTo>
                    <a:pt x="107950" y="126212"/>
                  </a:lnTo>
                  <a:lnTo>
                    <a:pt x="53975" y="0"/>
                  </a:lnTo>
                  <a:close/>
                </a:path>
              </a:pathLst>
            </a:custGeom>
            <a:ln w="25400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31827" y="3530048"/>
              <a:ext cx="166801" cy="24399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31827" y="4250771"/>
              <a:ext cx="166801" cy="2439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32052" y="3098248"/>
              <a:ext cx="166801" cy="24399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32052" y="3818971"/>
              <a:ext cx="166801" cy="24399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32050" y="4538112"/>
              <a:ext cx="166801" cy="24399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32052" y="4971496"/>
              <a:ext cx="166801" cy="243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01047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857" y="250442"/>
            <a:ext cx="5997410" cy="435183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092642" y="1030558"/>
            <a:ext cx="180975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Primeiro</a:t>
            </a:r>
            <a:r>
              <a:rPr sz="900" spc="-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trimestre de vida</a:t>
            </a:r>
            <a:r>
              <a:rPr sz="900" spc="-8" dirty="0">
                <a:latin typeface="Calibri"/>
                <a:cs typeface="Calibri"/>
              </a:rPr>
              <a:t> intrauterina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30680" y="4378633"/>
            <a:ext cx="5972651" cy="55791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7146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endParaRPr sz="900">
              <a:latin typeface="Calibri"/>
              <a:cs typeface="Calibri"/>
            </a:endParaRPr>
          </a:p>
          <a:p>
            <a:pPr>
              <a:spcBef>
                <a:spcPts val="4"/>
              </a:spcBef>
            </a:pPr>
            <a:endParaRPr sz="1013">
              <a:latin typeface="Calibri"/>
              <a:cs typeface="Calibri"/>
            </a:endParaRPr>
          </a:p>
          <a:p>
            <a:pPr marL="9525">
              <a:spcBef>
                <a:spcPts val="4"/>
              </a:spcBef>
            </a:pPr>
            <a:r>
              <a:rPr sz="825" spc="-4" dirty="0">
                <a:latin typeface="Calibri"/>
                <a:cs typeface="Calibri"/>
              </a:rPr>
              <a:t>Adaptado</a:t>
            </a:r>
            <a:r>
              <a:rPr sz="825" spc="-11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de</a:t>
            </a:r>
            <a:r>
              <a:rPr sz="825" spc="4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Carr,</a:t>
            </a:r>
            <a:r>
              <a:rPr sz="825" spc="4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B.</a:t>
            </a:r>
            <a:r>
              <a:rPr sz="825" spc="4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R.</a:t>
            </a:r>
            <a:r>
              <a:rPr sz="825" spc="11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Disorders</a:t>
            </a:r>
            <a:r>
              <a:rPr sz="825" spc="-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of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the</a:t>
            </a:r>
            <a:r>
              <a:rPr sz="825" spc="4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ovary</a:t>
            </a:r>
            <a:r>
              <a:rPr sz="825" spc="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and female</a:t>
            </a:r>
            <a:r>
              <a:rPr sz="825" spc="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reproductive</a:t>
            </a:r>
            <a:r>
              <a:rPr sz="825" spc="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tract.</a:t>
            </a:r>
            <a:r>
              <a:rPr sz="825" spc="-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In:</a:t>
            </a:r>
            <a:r>
              <a:rPr sz="825" spc="4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Wilson,</a:t>
            </a:r>
            <a:r>
              <a:rPr sz="825" spc="-11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J.</a:t>
            </a:r>
            <a:r>
              <a:rPr sz="825" spc="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D.;</a:t>
            </a:r>
            <a:r>
              <a:rPr sz="825" spc="4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Foster,</a:t>
            </a:r>
            <a:r>
              <a:rPr sz="825" spc="-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D.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W.;</a:t>
            </a:r>
            <a:r>
              <a:rPr sz="825" spc="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Kronenberg,</a:t>
            </a:r>
            <a:r>
              <a:rPr sz="825" spc="11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H.</a:t>
            </a:r>
            <a:r>
              <a:rPr sz="825" spc="4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M.;</a:t>
            </a:r>
            <a:r>
              <a:rPr sz="825" spc="19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Larsen,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P.</a:t>
            </a:r>
            <a:r>
              <a:rPr sz="825" spc="-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R.</a:t>
            </a:r>
            <a:endParaRPr sz="825">
              <a:latin typeface="Calibri"/>
              <a:cs typeface="Calibri"/>
            </a:endParaRPr>
          </a:p>
          <a:p>
            <a:pPr marL="9525"/>
            <a:r>
              <a:rPr sz="825" i="1" spc="-4" dirty="0">
                <a:latin typeface="Calibri"/>
                <a:cs typeface="Calibri"/>
              </a:rPr>
              <a:t>Williams</a:t>
            </a:r>
            <a:r>
              <a:rPr sz="825" i="1" spc="-11" dirty="0">
                <a:latin typeface="Calibri"/>
                <a:cs typeface="Calibri"/>
              </a:rPr>
              <a:t> </a:t>
            </a:r>
            <a:r>
              <a:rPr sz="825" i="1" spc="-4" dirty="0">
                <a:latin typeface="Calibri"/>
                <a:cs typeface="Calibri"/>
              </a:rPr>
              <a:t>textbook of</a:t>
            </a:r>
            <a:r>
              <a:rPr sz="825" i="1" spc="4" dirty="0">
                <a:latin typeface="Calibri"/>
                <a:cs typeface="Calibri"/>
              </a:rPr>
              <a:t> </a:t>
            </a:r>
            <a:r>
              <a:rPr sz="825" i="1" spc="-4" dirty="0">
                <a:latin typeface="Calibri"/>
                <a:cs typeface="Calibri"/>
              </a:rPr>
              <a:t>Endocrinology.</a:t>
            </a:r>
            <a:r>
              <a:rPr sz="825" i="1" spc="-1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9.ed.</a:t>
            </a:r>
            <a:r>
              <a:rPr sz="825" spc="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Philadelphia:</a:t>
            </a:r>
            <a:r>
              <a:rPr sz="825" spc="-11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W.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B. Saunders, 1998.</a:t>
            </a:r>
            <a:r>
              <a:rPr sz="825" spc="1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p.753.</a:t>
            </a:r>
            <a:endParaRPr sz="825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264819" y="1077515"/>
            <a:ext cx="555308" cy="2854166"/>
            <a:chOff x="4162425" y="1436687"/>
            <a:chExt cx="740410" cy="3805554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5125" y="1449387"/>
              <a:ext cx="252412" cy="1079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175125" y="1449387"/>
              <a:ext cx="252729" cy="107950"/>
            </a:xfrm>
            <a:custGeom>
              <a:avLst/>
              <a:gdLst/>
              <a:ahLst/>
              <a:cxnLst/>
              <a:rect l="l" t="t" r="r" b="b"/>
              <a:pathLst>
                <a:path w="252729" h="107950">
                  <a:moveTo>
                    <a:pt x="252412" y="53975"/>
                  </a:moveTo>
                  <a:lnTo>
                    <a:pt x="189306" y="53975"/>
                  </a:lnTo>
                  <a:lnTo>
                    <a:pt x="189306" y="0"/>
                  </a:lnTo>
                  <a:lnTo>
                    <a:pt x="63106" y="0"/>
                  </a:lnTo>
                  <a:lnTo>
                    <a:pt x="63106" y="53975"/>
                  </a:lnTo>
                  <a:lnTo>
                    <a:pt x="0" y="53975"/>
                  </a:lnTo>
                  <a:lnTo>
                    <a:pt x="126199" y="107950"/>
                  </a:lnTo>
                  <a:lnTo>
                    <a:pt x="252412" y="53975"/>
                  </a:lnTo>
                  <a:close/>
                </a:path>
              </a:pathLst>
            </a:custGeom>
            <a:ln w="25400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5125" y="2384425"/>
              <a:ext cx="252412" cy="10795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175125" y="2384425"/>
              <a:ext cx="252729" cy="107950"/>
            </a:xfrm>
            <a:custGeom>
              <a:avLst/>
              <a:gdLst/>
              <a:ahLst/>
              <a:cxnLst/>
              <a:rect l="l" t="t" r="r" b="b"/>
              <a:pathLst>
                <a:path w="252729" h="107950">
                  <a:moveTo>
                    <a:pt x="252412" y="53975"/>
                  </a:moveTo>
                  <a:lnTo>
                    <a:pt x="189306" y="53975"/>
                  </a:lnTo>
                  <a:lnTo>
                    <a:pt x="189306" y="0"/>
                  </a:lnTo>
                  <a:lnTo>
                    <a:pt x="63106" y="0"/>
                  </a:lnTo>
                  <a:lnTo>
                    <a:pt x="63106" y="53975"/>
                  </a:lnTo>
                  <a:lnTo>
                    <a:pt x="0" y="53975"/>
                  </a:lnTo>
                  <a:lnTo>
                    <a:pt x="126199" y="107950"/>
                  </a:lnTo>
                  <a:lnTo>
                    <a:pt x="252412" y="53975"/>
                  </a:lnTo>
                  <a:close/>
                </a:path>
              </a:pathLst>
            </a:custGeom>
            <a:ln w="25400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5125" y="3249612"/>
              <a:ext cx="252412" cy="10795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175125" y="3249612"/>
              <a:ext cx="252729" cy="107950"/>
            </a:xfrm>
            <a:custGeom>
              <a:avLst/>
              <a:gdLst/>
              <a:ahLst/>
              <a:cxnLst/>
              <a:rect l="l" t="t" r="r" b="b"/>
              <a:pathLst>
                <a:path w="252729" h="107950">
                  <a:moveTo>
                    <a:pt x="252412" y="53975"/>
                  </a:moveTo>
                  <a:lnTo>
                    <a:pt x="189306" y="53975"/>
                  </a:lnTo>
                  <a:lnTo>
                    <a:pt x="189306" y="0"/>
                  </a:lnTo>
                  <a:lnTo>
                    <a:pt x="63106" y="0"/>
                  </a:lnTo>
                  <a:lnTo>
                    <a:pt x="63106" y="53975"/>
                  </a:lnTo>
                  <a:lnTo>
                    <a:pt x="0" y="53975"/>
                  </a:lnTo>
                  <a:lnTo>
                    <a:pt x="126199" y="107950"/>
                  </a:lnTo>
                  <a:lnTo>
                    <a:pt x="252412" y="53975"/>
                  </a:lnTo>
                  <a:close/>
                </a:path>
              </a:pathLst>
            </a:custGeom>
            <a:ln w="25400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49737" y="4184650"/>
              <a:ext cx="250825" cy="10795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249737" y="4184650"/>
              <a:ext cx="250825" cy="107950"/>
            </a:xfrm>
            <a:custGeom>
              <a:avLst/>
              <a:gdLst/>
              <a:ahLst/>
              <a:cxnLst/>
              <a:rect l="l" t="t" r="r" b="b"/>
              <a:pathLst>
                <a:path w="250825" h="107950">
                  <a:moveTo>
                    <a:pt x="250825" y="53975"/>
                  </a:moveTo>
                  <a:lnTo>
                    <a:pt x="188125" y="53975"/>
                  </a:lnTo>
                  <a:lnTo>
                    <a:pt x="188125" y="0"/>
                  </a:lnTo>
                  <a:lnTo>
                    <a:pt x="62699" y="0"/>
                  </a:lnTo>
                  <a:lnTo>
                    <a:pt x="62699" y="53975"/>
                  </a:lnTo>
                  <a:lnTo>
                    <a:pt x="0" y="53975"/>
                  </a:lnTo>
                  <a:lnTo>
                    <a:pt x="125412" y="107950"/>
                  </a:lnTo>
                  <a:lnTo>
                    <a:pt x="250825" y="53975"/>
                  </a:lnTo>
                  <a:close/>
                </a:path>
              </a:pathLst>
            </a:custGeom>
            <a:ln w="25400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58762" y="4095245"/>
              <a:ext cx="243992" cy="16680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48150" y="5121275"/>
              <a:ext cx="252412" cy="10795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248150" y="5121275"/>
              <a:ext cx="252729" cy="107950"/>
            </a:xfrm>
            <a:custGeom>
              <a:avLst/>
              <a:gdLst/>
              <a:ahLst/>
              <a:cxnLst/>
              <a:rect l="l" t="t" r="r" b="b"/>
              <a:pathLst>
                <a:path w="252729" h="107950">
                  <a:moveTo>
                    <a:pt x="252412" y="53975"/>
                  </a:moveTo>
                  <a:lnTo>
                    <a:pt x="189306" y="53975"/>
                  </a:lnTo>
                  <a:lnTo>
                    <a:pt x="189306" y="0"/>
                  </a:lnTo>
                  <a:lnTo>
                    <a:pt x="63106" y="0"/>
                  </a:lnTo>
                  <a:lnTo>
                    <a:pt x="63106" y="53975"/>
                  </a:lnTo>
                  <a:lnTo>
                    <a:pt x="0" y="53975"/>
                  </a:lnTo>
                  <a:lnTo>
                    <a:pt x="126199" y="107950"/>
                  </a:lnTo>
                  <a:lnTo>
                    <a:pt x="252412" y="53975"/>
                  </a:lnTo>
                  <a:close/>
                </a:path>
              </a:pathLst>
            </a:custGeom>
            <a:ln w="25400">
              <a:solidFill>
                <a:srgbClr val="DADADA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58652" y="5028888"/>
              <a:ext cx="242620" cy="166204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631055" y="706708"/>
            <a:ext cx="39338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oo</a:t>
            </a:r>
            <a:r>
              <a:rPr sz="900" spc="-8" dirty="0">
                <a:latin typeface="Calibri"/>
                <a:cs typeface="Calibri"/>
              </a:rPr>
              <a:t>g</a:t>
            </a:r>
            <a:r>
              <a:rPr sz="900" spc="-4" dirty="0">
                <a:latin typeface="Calibri"/>
                <a:cs typeface="Calibri"/>
              </a:rPr>
              <a:t>ôn</a:t>
            </a:r>
            <a:r>
              <a:rPr sz="900" dirty="0">
                <a:latin typeface="Calibri"/>
                <a:cs typeface="Calibri"/>
              </a:rPr>
              <a:t>ia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00154" y="977027"/>
            <a:ext cx="38671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latin typeface="Calibri"/>
                <a:cs typeface="Calibri"/>
              </a:rPr>
              <a:t>Mi</a:t>
            </a:r>
            <a:r>
              <a:rPr sz="900" spc="-11" dirty="0">
                <a:latin typeface="Calibri"/>
                <a:cs typeface="Calibri"/>
              </a:rPr>
              <a:t>t</a:t>
            </a:r>
            <a:r>
              <a:rPr sz="900" spc="-4" dirty="0">
                <a:latin typeface="Calibri"/>
                <a:cs typeface="Calibri"/>
              </a:rPr>
              <a:t>os</a:t>
            </a:r>
            <a:r>
              <a:rPr sz="900" dirty="0">
                <a:latin typeface="Calibri"/>
                <a:cs typeface="Calibri"/>
              </a:rPr>
              <a:t>es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53686" y="1355703"/>
            <a:ext cx="991553" cy="52770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oogônia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 marL="571500">
              <a:spcBef>
                <a:spcPts val="803"/>
              </a:spcBef>
            </a:pPr>
            <a:r>
              <a:rPr sz="900" spc="-8" dirty="0">
                <a:latin typeface="Calibri"/>
                <a:cs typeface="Calibri"/>
              </a:rPr>
              <a:t>Interfase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31056" y="2057048"/>
            <a:ext cx="73913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oócito</a:t>
            </a:r>
            <a:r>
              <a:rPr sz="900" spc="-19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primário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31055" y="2380860"/>
            <a:ext cx="2562225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93884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Meiose</a:t>
            </a:r>
            <a:r>
              <a:rPr sz="900" dirty="0">
                <a:latin typeface="Calibri"/>
                <a:cs typeface="Calibri"/>
              </a:rPr>
              <a:t> I</a:t>
            </a:r>
            <a:r>
              <a:rPr sz="900" spc="-8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–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prófase </a:t>
            </a:r>
            <a:r>
              <a:rPr sz="900" spc="-4" dirty="0">
                <a:latin typeface="Calibri"/>
                <a:cs typeface="Calibri"/>
              </a:rPr>
              <a:t>(leptóteno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-4" dirty="0">
                <a:latin typeface="Calibri"/>
                <a:cs typeface="Calibri"/>
              </a:rPr>
              <a:t> diplóteno)</a:t>
            </a:r>
            <a:endParaRPr sz="900">
              <a:latin typeface="Calibri"/>
              <a:cs typeface="Calibri"/>
            </a:endParaRPr>
          </a:p>
          <a:p>
            <a:pPr>
              <a:spcBef>
                <a:spcPts val="11"/>
              </a:spcBef>
            </a:pPr>
            <a:endParaRPr sz="1200">
              <a:latin typeface="Calibri"/>
              <a:cs typeface="Calibri"/>
            </a:endParaRPr>
          </a:p>
          <a:p>
            <a:pPr marL="9525">
              <a:spcBef>
                <a:spcPts val="4"/>
              </a:spcBef>
            </a:pPr>
            <a:r>
              <a:rPr sz="900" spc="-4" dirty="0">
                <a:latin typeface="Calibri"/>
                <a:cs typeface="Calibri"/>
              </a:rPr>
              <a:t>oócito</a:t>
            </a:r>
            <a:r>
              <a:rPr sz="900" spc="-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primário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092680" y="2057048"/>
            <a:ext cx="181356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Segundo</a:t>
            </a:r>
            <a:r>
              <a:rPr sz="900" spc="-19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trimestre</a:t>
            </a:r>
            <a:r>
              <a:rPr sz="900" spc="-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de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vida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intrauterina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68868" y="3083347"/>
            <a:ext cx="212407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Depois</a:t>
            </a:r>
            <a:r>
              <a:rPr sz="900" spc="-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da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puberdade,</a:t>
            </a:r>
            <a:r>
              <a:rPr sz="900" spc="-19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em</a:t>
            </a:r>
            <a:r>
              <a:rPr sz="900" spc="-4" dirty="0">
                <a:latin typeface="Calibri"/>
                <a:cs typeface="Calibri"/>
              </a:rPr>
              <a:t> um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ciclo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menstrual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065488" y="3732229"/>
            <a:ext cx="84582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Com</a:t>
            </a:r>
            <a:r>
              <a:rPr sz="900" spc="-8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fertilização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21757" y="3021397"/>
            <a:ext cx="191928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Meiose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(prófase)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à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Meiose</a:t>
            </a:r>
            <a:r>
              <a:rPr sz="900" spc="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II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(metáfase)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139575" y="3461909"/>
            <a:ext cx="215836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oócito</a:t>
            </a:r>
            <a:r>
              <a:rPr sz="900" spc="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secundário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primeiro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corpúsculo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polar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25301" y="3784578"/>
            <a:ext cx="146065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Meiose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II </a:t>
            </a:r>
            <a:r>
              <a:rPr sz="900" dirty="0">
                <a:latin typeface="Calibri"/>
                <a:cs typeface="Calibri"/>
              </a:rPr>
              <a:t>– </a:t>
            </a:r>
            <a:r>
              <a:rPr sz="900" spc="-8" dirty="0">
                <a:latin typeface="Calibri"/>
                <a:cs typeface="Calibri"/>
              </a:rPr>
              <a:t>metáfase</a:t>
            </a:r>
            <a:r>
              <a:rPr sz="900" dirty="0">
                <a:latin typeface="Calibri"/>
                <a:cs typeface="Calibri"/>
              </a:rPr>
              <a:t> à </a:t>
            </a:r>
            <a:r>
              <a:rPr sz="900" spc="-8" dirty="0">
                <a:latin typeface="Calibri"/>
                <a:cs typeface="Calibri"/>
              </a:rPr>
              <a:t>telófase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171693" y="4154910"/>
            <a:ext cx="158210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óvulo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-4" dirty="0">
                <a:latin typeface="Calibri"/>
                <a:cs typeface="Calibri"/>
              </a:rPr>
              <a:t> segundo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corpúsculo polar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2" name="object 2">
            <a:extLst>
              <a:ext uri="{FF2B5EF4-FFF2-40B4-BE49-F238E27FC236}">
                <a16:creationId xmlns:a16="http://schemas.microsoft.com/office/drawing/2014/main" id="{12644BE8-2D3D-A417-0C01-0BC3054B3FBA}"/>
              </a:ext>
            </a:extLst>
          </p:cNvPr>
          <p:cNvSpPr txBox="1"/>
          <p:nvPr/>
        </p:nvSpPr>
        <p:spPr>
          <a:xfrm>
            <a:off x="2375516" y="170334"/>
            <a:ext cx="4565971" cy="50158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3200" b="1" spc="-8" dirty="0">
                <a:solidFill>
                  <a:srgbClr val="0070C0"/>
                </a:solidFill>
                <a:latin typeface="Calibri"/>
                <a:cs typeface="Calibri"/>
              </a:rPr>
              <a:t>Oogênese</a:t>
            </a:r>
            <a:endParaRPr sz="3200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24438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140179" y="-891"/>
            <a:ext cx="8003822" cy="453329"/>
          </a:xfrm>
          <a:prstGeom prst="rect">
            <a:avLst/>
          </a:prstGeom>
        </p:spPr>
        <p:txBody>
          <a:bodyPr spcFirstLastPara="1" vert="horz" wrap="square" lIns="0" tIns="9525" rIns="0" bIns="0" rtlCol="0" anchor="b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800" b="1" spc="-1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HISTOFISIOLOGIA </a:t>
            </a:r>
            <a:r>
              <a:rPr sz="2800" b="1" spc="-4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DOS</a:t>
            </a:r>
            <a:r>
              <a:rPr sz="2800" b="1" spc="-15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OVÁRIOS</a:t>
            </a:r>
            <a:endParaRPr sz="2800" b="1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10376" y="745525"/>
            <a:ext cx="5187614" cy="35135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79682" y="929383"/>
            <a:ext cx="61912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15" dirty="0">
                <a:latin typeface="Calibri"/>
                <a:cs typeface="Calibri"/>
              </a:rPr>
              <a:t>Tuba</a:t>
            </a:r>
            <a:r>
              <a:rPr sz="900" b="1" spc="-26" dirty="0">
                <a:latin typeface="Calibri"/>
                <a:cs typeface="Calibri"/>
              </a:rPr>
              <a:t> </a:t>
            </a:r>
            <a:r>
              <a:rPr sz="900" b="1" spc="-8" dirty="0">
                <a:latin typeface="Calibri"/>
                <a:cs typeface="Calibri"/>
              </a:rPr>
              <a:t>uterina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59438" y="4035714"/>
            <a:ext cx="105298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latin typeface="Calibri"/>
                <a:cs typeface="Calibri"/>
              </a:rPr>
              <a:t>E.</a:t>
            </a:r>
            <a:r>
              <a:rPr sz="900" spc="-4" dirty="0">
                <a:latin typeface="Calibri"/>
                <a:cs typeface="Calibri"/>
              </a:rPr>
              <a:t> L</a:t>
            </a:r>
            <a:r>
              <a:rPr sz="900" dirty="0">
                <a:latin typeface="Calibri"/>
                <a:cs typeface="Calibri"/>
              </a:rPr>
              <a:t>ei</a:t>
            </a:r>
            <a:r>
              <a:rPr sz="900" spc="-11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58244" y="1551060"/>
            <a:ext cx="2043589" cy="1151758"/>
          </a:xfrm>
          <a:prstGeom prst="rect">
            <a:avLst/>
          </a:prstGeom>
        </p:spPr>
        <p:txBody>
          <a:bodyPr vert="horz" wrap="square" lIns="0" tIns="89059" rIns="0" bIns="0" rtlCol="0">
            <a:spAutoFit/>
          </a:bodyPr>
          <a:lstStyle/>
          <a:p>
            <a:pPr marL="9525">
              <a:spcBef>
                <a:spcPts val="701"/>
              </a:spcBef>
            </a:pPr>
            <a:r>
              <a:rPr sz="900" b="1" spc="-8" dirty="0">
                <a:latin typeface="Calibri"/>
                <a:cs typeface="Calibri"/>
              </a:rPr>
              <a:t>Ovário</a:t>
            </a:r>
            <a:endParaRPr sz="900">
              <a:latin typeface="Calibri"/>
              <a:cs typeface="Calibri"/>
            </a:endParaRPr>
          </a:p>
          <a:p>
            <a:pPr marL="822484" marR="729614">
              <a:spcBef>
                <a:spcPts val="626"/>
              </a:spcBef>
            </a:pPr>
            <a:r>
              <a:rPr sz="900" spc="-4" dirty="0">
                <a:latin typeface="Calibri"/>
                <a:cs typeface="Calibri"/>
              </a:rPr>
              <a:t>L</a:t>
            </a:r>
            <a:r>
              <a:rPr sz="900" dirty="0">
                <a:latin typeface="Calibri"/>
                <a:cs typeface="Calibri"/>
              </a:rPr>
              <a:t>i</a:t>
            </a:r>
            <a:r>
              <a:rPr sz="900" spc="-23" dirty="0">
                <a:latin typeface="Calibri"/>
                <a:cs typeface="Calibri"/>
              </a:rPr>
              <a:t>g</a:t>
            </a:r>
            <a:r>
              <a:rPr sz="900" dirty="0">
                <a:latin typeface="Calibri"/>
                <a:cs typeface="Calibri"/>
              </a:rPr>
              <a:t>ame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o  </a:t>
            </a:r>
            <a:r>
              <a:rPr sz="900" spc="-4" dirty="0">
                <a:latin typeface="Calibri"/>
                <a:cs typeface="Calibri"/>
              </a:rPr>
              <a:t>ovariano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 marR="3810" algn="r">
              <a:spcBef>
                <a:spcPts val="630"/>
              </a:spcBef>
            </a:pPr>
            <a:r>
              <a:rPr sz="900" b="1" spc="-8" dirty="0">
                <a:latin typeface="Calibri"/>
                <a:cs typeface="Calibri"/>
              </a:rPr>
              <a:t>Útero</a:t>
            </a:r>
            <a:endParaRPr sz="900">
              <a:latin typeface="Calibri"/>
              <a:cs typeface="Calibri"/>
            </a:endParaRPr>
          </a:p>
          <a:p>
            <a:pPr marL="441484">
              <a:spcBef>
                <a:spcPts val="551"/>
              </a:spcBef>
            </a:pPr>
            <a:r>
              <a:rPr sz="900" spc="-8" dirty="0">
                <a:latin typeface="Calibri"/>
                <a:cs typeface="Calibri"/>
              </a:rPr>
              <a:t>Ligamento</a:t>
            </a:r>
            <a:r>
              <a:rPr sz="900" spc="-23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largo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40180" y="4205135"/>
            <a:ext cx="7168442" cy="814806"/>
          </a:xfrm>
          <a:prstGeom prst="rect">
            <a:avLst/>
          </a:prstGeom>
        </p:spPr>
        <p:txBody>
          <a:bodyPr vert="horz" wrap="square" lIns="0" tIns="72866" rIns="0" bIns="0" rtlCol="0">
            <a:spAutoFit/>
          </a:bodyPr>
          <a:lstStyle/>
          <a:p>
            <a:pPr marL="2643188">
              <a:spcBef>
                <a:spcPts val="574"/>
              </a:spcBef>
            </a:pPr>
            <a:r>
              <a:rPr sz="1000" spc="-4" dirty="0">
                <a:latin typeface="Calibri"/>
                <a:cs typeface="Calibri"/>
              </a:rPr>
              <a:t>Baseado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em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i="1" spc="-4" dirty="0">
                <a:latin typeface="Calibri"/>
                <a:cs typeface="Calibri"/>
              </a:rPr>
              <a:t>Population</a:t>
            </a:r>
            <a:r>
              <a:rPr sz="1000" i="1" spc="-15" dirty="0">
                <a:latin typeface="Calibri"/>
                <a:cs typeface="Calibri"/>
              </a:rPr>
              <a:t> </a:t>
            </a:r>
            <a:r>
              <a:rPr sz="1000" i="1" spc="-4" dirty="0">
                <a:latin typeface="Calibri"/>
                <a:cs typeface="Calibri"/>
              </a:rPr>
              <a:t>Reports</a:t>
            </a:r>
            <a:r>
              <a:rPr sz="1000" spc="-4" dirty="0">
                <a:latin typeface="Calibri"/>
                <a:cs typeface="Calibri"/>
              </a:rPr>
              <a:t>, série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C, n.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8,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junho</a:t>
            </a:r>
            <a:r>
              <a:rPr sz="1000" spc="-8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de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1981,</a:t>
            </a:r>
            <a:r>
              <a:rPr sz="1000" spc="11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p.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C-3.</a:t>
            </a:r>
            <a:endParaRPr sz="1000" dirty="0">
              <a:latin typeface="Calibri"/>
              <a:cs typeface="Calibri"/>
            </a:endParaRPr>
          </a:p>
          <a:p>
            <a:pPr marL="9525" algn="just">
              <a:spcBef>
                <a:spcPts val="551"/>
              </a:spcBef>
            </a:pPr>
            <a:r>
              <a:rPr sz="1050" spc="-4" dirty="0">
                <a:latin typeface="Calibri"/>
                <a:cs typeface="Calibri"/>
              </a:rPr>
              <a:t>Os</a:t>
            </a:r>
            <a:r>
              <a:rPr sz="1050" spc="4" dirty="0">
                <a:latin typeface="Calibri"/>
                <a:cs typeface="Calibri"/>
              </a:rPr>
              <a:t> </a:t>
            </a:r>
            <a:r>
              <a:rPr sz="1050" b="1" spc="-4" dirty="0">
                <a:latin typeface="Calibri"/>
                <a:cs typeface="Calibri"/>
              </a:rPr>
              <a:t>ovários</a:t>
            </a:r>
            <a:r>
              <a:rPr sz="1050" b="1" spc="4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são</a:t>
            </a:r>
            <a:r>
              <a:rPr sz="1050" spc="8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um</a:t>
            </a:r>
            <a:r>
              <a:rPr sz="1050" spc="8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par</a:t>
            </a:r>
            <a:r>
              <a:rPr sz="1050" spc="-11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de</a:t>
            </a:r>
            <a:r>
              <a:rPr sz="1050" spc="4" dirty="0">
                <a:latin typeface="Calibri"/>
                <a:cs typeface="Calibri"/>
              </a:rPr>
              <a:t> </a:t>
            </a:r>
            <a:r>
              <a:rPr sz="1050" spc="-8" dirty="0">
                <a:latin typeface="Calibri"/>
                <a:cs typeface="Calibri"/>
              </a:rPr>
              <a:t>órgãos</a:t>
            </a:r>
            <a:r>
              <a:rPr sz="1050" spc="11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em</a:t>
            </a:r>
            <a:r>
              <a:rPr sz="1050" spc="11" dirty="0">
                <a:latin typeface="Calibri"/>
                <a:cs typeface="Calibri"/>
              </a:rPr>
              <a:t> </a:t>
            </a:r>
            <a:r>
              <a:rPr sz="1050" spc="-8" dirty="0">
                <a:latin typeface="Calibri"/>
                <a:cs typeface="Calibri"/>
              </a:rPr>
              <a:t>forma</a:t>
            </a:r>
            <a:r>
              <a:rPr sz="1050" spc="-4" dirty="0">
                <a:latin typeface="Calibri"/>
                <a:cs typeface="Calibri"/>
              </a:rPr>
              <a:t> ovoide,</a:t>
            </a:r>
            <a:r>
              <a:rPr sz="1050" spc="11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com</a:t>
            </a:r>
            <a:r>
              <a:rPr sz="1050" spc="11" dirty="0">
                <a:latin typeface="Calibri"/>
                <a:cs typeface="Calibri"/>
              </a:rPr>
              <a:t> </a:t>
            </a:r>
            <a:r>
              <a:rPr sz="1050" spc="-8" dirty="0">
                <a:latin typeface="Calibri"/>
                <a:cs typeface="Calibri"/>
              </a:rPr>
              <a:t>cerca</a:t>
            </a:r>
            <a:r>
              <a:rPr sz="1050" spc="8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de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3cm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de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comprimento</a:t>
            </a:r>
            <a:r>
              <a:rPr sz="1050" spc="8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</a:t>
            </a:r>
            <a:r>
              <a:rPr sz="1050" spc="4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2cm</a:t>
            </a:r>
            <a:r>
              <a:rPr sz="1050" spc="11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de</a:t>
            </a:r>
            <a:r>
              <a:rPr sz="1050" spc="4" dirty="0">
                <a:latin typeface="Calibri"/>
                <a:cs typeface="Calibri"/>
              </a:rPr>
              <a:t> </a:t>
            </a:r>
            <a:r>
              <a:rPr sz="1050" spc="-8" dirty="0">
                <a:latin typeface="Calibri"/>
                <a:cs typeface="Calibri"/>
              </a:rPr>
              <a:t>largura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</a:t>
            </a:r>
            <a:r>
              <a:rPr sz="1050" spc="8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14g</a:t>
            </a:r>
            <a:r>
              <a:rPr sz="1050" spc="11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de</a:t>
            </a:r>
            <a:r>
              <a:rPr sz="1050" spc="4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peso.</a:t>
            </a:r>
            <a:endParaRPr sz="1050" dirty="0">
              <a:latin typeface="Calibri"/>
              <a:cs typeface="Calibri"/>
            </a:endParaRPr>
          </a:p>
          <a:p>
            <a:pPr marL="9525" marR="3810" algn="just">
              <a:spcBef>
                <a:spcPts val="225"/>
              </a:spcBef>
            </a:pPr>
            <a:r>
              <a:rPr sz="1050" spc="-8" dirty="0">
                <a:latin typeface="Calibri"/>
                <a:cs typeface="Calibri"/>
              </a:rPr>
              <a:t>Estão </a:t>
            </a:r>
            <a:r>
              <a:rPr sz="1050" spc="-4" dirty="0">
                <a:latin typeface="Calibri"/>
                <a:cs typeface="Calibri"/>
              </a:rPr>
              <a:t>ligados </a:t>
            </a:r>
            <a:r>
              <a:rPr sz="1050" dirty="0">
                <a:latin typeface="Calibri"/>
                <a:cs typeface="Calibri"/>
              </a:rPr>
              <a:t>ao </a:t>
            </a:r>
            <a:r>
              <a:rPr sz="1050" spc="-4" dirty="0">
                <a:latin typeface="Calibri"/>
                <a:cs typeface="Calibri"/>
              </a:rPr>
              <a:t>aparelho </a:t>
            </a:r>
            <a:r>
              <a:rPr sz="1050" spc="-8" dirty="0">
                <a:latin typeface="Calibri"/>
                <a:cs typeface="Calibri"/>
              </a:rPr>
              <a:t>reprodutor </a:t>
            </a:r>
            <a:r>
              <a:rPr sz="1050" spc="-4" dirty="0">
                <a:latin typeface="Calibri"/>
                <a:cs typeface="Calibri"/>
              </a:rPr>
              <a:t>pelo </a:t>
            </a:r>
            <a:r>
              <a:rPr sz="1050" spc="-8" dirty="0">
                <a:latin typeface="Calibri"/>
                <a:cs typeface="Calibri"/>
              </a:rPr>
              <a:t>ligamento</a:t>
            </a:r>
            <a:r>
              <a:rPr sz="1050" spc="-4" dirty="0">
                <a:latin typeface="Calibri"/>
                <a:cs typeface="Calibri"/>
              </a:rPr>
              <a:t> ovariano </a:t>
            </a:r>
            <a:r>
              <a:rPr sz="1050" dirty="0">
                <a:latin typeface="Calibri"/>
                <a:cs typeface="Calibri"/>
              </a:rPr>
              <a:t>e </a:t>
            </a:r>
            <a:r>
              <a:rPr sz="1050" spc="-4" dirty="0">
                <a:latin typeface="Calibri"/>
                <a:cs typeface="Calibri"/>
              </a:rPr>
              <a:t>pelo </a:t>
            </a:r>
            <a:r>
              <a:rPr sz="1050" spc="-8" dirty="0">
                <a:latin typeface="Calibri"/>
                <a:cs typeface="Calibri"/>
              </a:rPr>
              <a:t>ligamento largo </a:t>
            </a:r>
            <a:r>
              <a:rPr sz="1050" dirty="0">
                <a:latin typeface="Calibri"/>
                <a:cs typeface="Calibri"/>
              </a:rPr>
              <a:t>do </a:t>
            </a:r>
            <a:r>
              <a:rPr sz="1050" spc="-8" dirty="0">
                <a:latin typeface="Calibri"/>
                <a:cs typeface="Calibri"/>
              </a:rPr>
              <a:t>útero. </a:t>
            </a:r>
            <a:r>
              <a:rPr sz="1050" dirty="0">
                <a:latin typeface="Calibri"/>
                <a:cs typeface="Calibri"/>
              </a:rPr>
              <a:t>O </a:t>
            </a:r>
            <a:r>
              <a:rPr sz="1050" spc="-4" dirty="0">
                <a:latin typeface="Calibri"/>
                <a:cs typeface="Calibri"/>
              </a:rPr>
              <a:t>mesovário, uma </a:t>
            </a:r>
            <a:r>
              <a:rPr sz="1050" spc="-11" dirty="0">
                <a:latin typeface="Calibri"/>
                <a:cs typeface="Calibri"/>
              </a:rPr>
              <a:t>prega</a:t>
            </a:r>
            <a:r>
              <a:rPr sz="1050" spc="180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do 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peritônio visceral, </a:t>
            </a:r>
            <a:r>
              <a:rPr sz="1050" spc="-8" dirty="0">
                <a:latin typeface="Calibri"/>
                <a:cs typeface="Calibri"/>
              </a:rPr>
              <a:t>fixa </a:t>
            </a:r>
            <a:r>
              <a:rPr sz="1050" dirty="0">
                <a:latin typeface="Calibri"/>
                <a:cs typeface="Calibri"/>
              </a:rPr>
              <a:t>os </a:t>
            </a:r>
            <a:r>
              <a:rPr sz="1050" spc="-4" dirty="0">
                <a:latin typeface="Calibri"/>
                <a:cs typeface="Calibri"/>
              </a:rPr>
              <a:t>ovários </a:t>
            </a:r>
            <a:r>
              <a:rPr sz="1050" dirty="0">
                <a:latin typeface="Calibri"/>
                <a:cs typeface="Calibri"/>
              </a:rPr>
              <a:t>ao </a:t>
            </a:r>
            <a:r>
              <a:rPr sz="1050" spc="-8" dirty="0">
                <a:latin typeface="Calibri"/>
                <a:cs typeface="Calibri"/>
              </a:rPr>
              <a:t>ligamento largo </a:t>
            </a:r>
            <a:r>
              <a:rPr sz="1050" dirty="0">
                <a:latin typeface="Calibri"/>
                <a:cs typeface="Calibri"/>
              </a:rPr>
              <a:t>e </a:t>
            </a:r>
            <a:r>
              <a:rPr sz="1050" spc="-8" dirty="0">
                <a:latin typeface="Calibri"/>
                <a:cs typeface="Calibri"/>
              </a:rPr>
              <a:t>transporta </a:t>
            </a:r>
            <a:r>
              <a:rPr sz="1050" dirty="0">
                <a:latin typeface="Calibri"/>
                <a:cs typeface="Calibri"/>
              </a:rPr>
              <a:t>os </a:t>
            </a:r>
            <a:r>
              <a:rPr sz="1050" spc="-4" dirty="0">
                <a:latin typeface="Calibri"/>
                <a:cs typeface="Calibri"/>
              </a:rPr>
              <a:t>vasos </a:t>
            </a:r>
            <a:r>
              <a:rPr sz="1050" spc="-8" dirty="0">
                <a:latin typeface="Calibri"/>
                <a:cs typeface="Calibri"/>
              </a:rPr>
              <a:t>linfáticos </a:t>
            </a:r>
            <a:r>
              <a:rPr sz="1050" dirty="0">
                <a:latin typeface="Calibri"/>
                <a:cs typeface="Calibri"/>
              </a:rPr>
              <a:t>e </a:t>
            </a:r>
            <a:r>
              <a:rPr sz="1050" spc="-4" dirty="0">
                <a:latin typeface="Calibri"/>
                <a:cs typeface="Calibri"/>
              </a:rPr>
              <a:t>sanguíneos </a:t>
            </a:r>
            <a:r>
              <a:rPr sz="1050" dirty="0">
                <a:latin typeface="Calibri"/>
                <a:cs typeface="Calibri"/>
              </a:rPr>
              <a:t>e os </a:t>
            </a:r>
            <a:r>
              <a:rPr sz="1050" spc="-4" dirty="0">
                <a:latin typeface="Calibri"/>
                <a:cs typeface="Calibri"/>
              </a:rPr>
              <a:t>nervos </a:t>
            </a:r>
            <a:r>
              <a:rPr sz="1050" spc="-8" dirty="0">
                <a:latin typeface="Calibri"/>
                <a:cs typeface="Calibri"/>
              </a:rPr>
              <a:t>para </a:t>
            </a:r>
            <a:r>
              <a:rPr sz="1050" dirty="0">
                <a:latin typeface="Calibri"/>
                <a:cs typeface="Calibri"/>
              </a:rPr>
              <a:t>o </a:t>
            </a:r>
            <a:r>
              <a:rPr sz="1050" spc="-4" dirty="0">
                <a:latin typeface="Calibri"/>
                <a:cs typeface="Calibri"/>
              </a:rPr>
              <a:t>hilo das 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4" dirty="0">
                <a:latin typeface="Calibri"/>
                <a:cs typeface="Calibri"/>
              </a:rPr>
              <a:t>gônadas.</a:t>
            </a:r>
            <a:endParaRPr sz="10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ão de pessoa&#10;&#10;Descrição gerada automaticamente com confiança baixa">
            <a:extLst>
              <a:ext uri="{FF2B5EF4-FFF2-40B4-BE49-F238E27FC236}">
                <a16:creationId xmlns:a16="http://schemas.microsoft.com/office/drawing/2014/main" id="{51D7D766-53B4-E3F8-6208-4F8722000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1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5" name="Espaço Reservado para Número de Slide 4" hidden="1">
            <a:extLst>
              <a:ext uri="{FF2B5EF4-FFF2-40B4-BE49-F238E27FC236}">
                <a16:creationId xmlns:a16="http://schemas.microsoft.com/office/drawing/2014/main" id="{26F0A6D9-F54A-CE3A-A136-D5AAF238F5D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6F15528-21DE-4FAA-801E-634DDDAF4B2B}" type="slidenum">
              <a:rPr lang="pt-BR" smtClean="0"/>
              <a:pPr>
                <a:spcAft>
                  <a:spcPts val="600"/>
                </a:spcAft>
              </a:pPr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8635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0527D36-715A-9249-1354-E1014D1EA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137" y="50800"/>
            <a:ext cx="6859727" cy="5041900"/>
          </a:xfrm>
          <a:prstGeom prst="rect">
            <a:avLst/>
          </a:prstGeom>
          <a:noFill/>
        </p:spPr>
      </p:pic>
      <p:sp>
        <p:nvSpPr>
          <p:cNvPr id="2" name="Espaço Reservado para Número de Slide 1" hidden="1">
            <a:extLst>
              <a:ext uri="{FF2B5EF4-FFF2-40B4-BE49-F238E27FC236}">
                <a16:creationId xmlns:a16="http://schemas.microsoft.com/office/drawing/2014/main" id="{5792A004-954C-FA18-36B6-4B815A067741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4337100" y="4751625"/>
            <a:ext cx="469800" cy="3915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600"/>
                </a:spcAft>
                <a:buNone/>
              </a:pPr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08528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52F85C5D-CDAE-E2E8-40B9-4C3F9D0BD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137" y="50800"/>
            <a:ext cx="6859727" cy="5041900"/>
          </a:xfrm>
          <a:prstGeom prst="rect">
            <a:avLst/>
          </a:prstGeom>
          <a:noFill/>
        </p:spPr>
      </p:pic>
      <p:sp>
        <p:nvSpPr>
          <p:cNvPr id="5" name="Espaço Reservado para Número de Slide 4" hidden="1">
            <a:extLst>
              <a:ext uri="{FF2B5EF4-FFF2-40B4-BE49-F238E27FC236}">
                <a16:creationId xmlns:a16="http://schemas.microsoft.com/office/drawing/2014/main" id="{EEEEAC4C-8E05-B0FB-A417-FE82A404F1D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6F15528-21DE-4FAA-801E-634DDDAF4B2B}" type="slidenum">
              <a:rPr lang="pt-BR" smtClean="0"/>
              <a:pPr>
                <a:spcAft>
                  <a:spcPts val="600"/>
                </a:spcAft>
              </a:pPr>
              <a:t>48</a:t>
            </a:fld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B3B9ADF-2C50-F0B9-1E0C-67EC3DAFEFE5}"/>
              </a:ext>
            </a:extLst>
          </p:cNvPr>
          <p:cNvSpPr/>
          <p:nvPr/>
        </p:nvSpPr>
        <p:spPr>
          <a:xfrm>
            <a:off x="3612444" y="406400"/>
            <a:ext cx="1219200" cy="428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43437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43374" y="0"/>
            <a:ext cx="4549069" cy="399212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256008" y="4035695"/>
            <a:ext cx="3453765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900" b="1" spc="-4" dirty="0">
                <a:latin typeface="Calibri"/>
                <a:cs typeface="Calibri"/>
              </a:rPr>
              <a:t>Corte</a:t>
            </a:r>
            <a:r>
              <a:rPr sz="900" b="1" spc="-8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de</a:t>
            </a:r>
            <a:r>
              <a:rPr sz="900" b="1" spc="4" dirty="0">
                <a:latin typeface="Calibri"/>
                <a:cs typeface="Calibri"/>
              </a:rPr>
              <a:t> </a:t>
            </a:r>
            <a:r>
              <a:rPr sz="900" b="1" spc="-8" dirty="0">
                <a:latin typeface="Calibri"/>
                <a:cs typeface="Calibri"/>
              </a:rPr>
              <a:t>ovário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de</a:t>
            </a:r>
            <a:r>
              <a:rPr sz="900" b="1" spc="8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camundonga</a:t>
            </a:r>
            <a:r>
              <a:rPr sz="900" spc="-4" dirty="0">
                <a:latin typeface="Calibri"/>
                <a:cs typeface="Calibri"/>
              </a:rPr>
              <a:t>,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onde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são</a:t>
            </a:r>
            <a:r>
              <a:rPr sz="900" spc="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indicadas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zona</a:t>
            </a:r>
            <a:r>
              <a:rPr sz="900" b="1" spc="4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cortical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(ZC), 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com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os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folículos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ovarianos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os</a:t>
            </a:r>
            <a:r>
              <a:rPr sz="900" spc="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corpos</a:t>
            </a:r>
            <a:r>
              <a:rPr sz="900" spc="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lúteos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(CL),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zona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medular</a:t>
            </a:r>
            <a:r>
              <a:rPr sz="900" b="1" spc="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(ZM), </a:t>
            </a:r>
            <a:r>
              <a:rPr sz="900" spc="-19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com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vasos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sanguíneos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 </a:t>
            </a:r>
            <a:r>
              <a:rPr sz="900" spc="-8" dirty="0">
                <a:latin typeface="Calibri"/>
                <a:cs typeface="Calibri"/>
              </a:rPr>
              <a:t>linfáticos.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63352" y="1623535"/>
            <a:ext cx="148114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050" b="1" spc="-26" dirty="0">
                <a:latin typeface="Calibri"/>
                <a:cs typeface="Calibri"/>
              </a:rPr>
              <a:t>ZC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24065" y="3070180"/>
            <a:ext cx="198596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050" b="1" spc="-8" dirty="0">
                <a:latin typeface="Calibri"/>
                <a:cs typeface="Calibri"/>
              </a:rPr>
              <a:t>ZM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16368" y="3982117"/>
            <a:ext cx="2280285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900" b="1" spc="-8" dirty="0">
                <a:latin typeface="Calibri"/>
                <a:cs typeface="Calibri"/>
              </a:rPr>
              <a:t>Ovário </a:t>
            </a:r>
            <a:r>
              <a:rPr sz="900" b="1" spc="-4" dirty="0">
                <a:latin typeface="Calibri"/>
                <a:cs typeface="Calibri"/>
              </a:rPr>
              <a:t>de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camundonga</a:t>
            </a:r>
            <a:r>
              <a:rPr sz="900" b="1" spc="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no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18º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dia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de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gestação, </a:t>
            </a:r>
            <a:r>
              <a:rPr sz="900" spc="-195" dirty="0">
                <a:latin typeface="Calibri"/>
                <a:cs typeface="Calibri"/>
              </a:rPr>
              <a:t> </a:t>
            </a:r>
            <a:r>
              <a:rPr sz="900" spc="-11" dirty="0">
                <a:latin typeface="Calibri"/>
                <a:cs typeface="Calibri"/>
              </a:rPr>
              <a:t>fotografado </a:t>
            </a:r>
            <a:r>
              <a:rPr sz="900" dirty="0">
                <a:latin typeface="Calibri"/>
                <a:cs typeface="Calibri"/>
              </a:rPr>
              <a:t>ao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microscópio</a:t>
            </a:r>
            <a:r>
              <a:rPr sz="900" spc="19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estereoscópico.</a:t>
            </a:r>
            <a:endParaRPr sz="900">
              <a:latin typeface="Calibri"/>
              <a:cs typeface="Calibri"/>
            </a:endParaRPr>
          </a:p>
          <a:p>
            <a:pPr marL="9525"/>
            <a:r>
              <a:rPr sz="900" dirty="0">
                <a:latin typeface="Calibri"/>
                <a:cs typeface="Calibri"/>
              </a:rPr>
              <a:t>CL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-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corpo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lúteo.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43374" y="0"/>
            <a:ext cx="97250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anari,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U</a:t>
            </a:r>
            <a:r>
              <a:rPr sz="900" dirty="0">
                <a:latin typeface="Calibri"/>
                <a:cs typeface="Calibri"/>
              </a:rPr>
              <a:t>F</a:t>
            </a:r>
            <a:r>
              <a:rPr sz="900" spc="-11" dirty="0">
                <a:latin typeface="Calibri"/>
                <a:cs typeface="Calibri"/>
              </a:rPr>
              <a:t>R</a:t>
            </a:r>
            <a:r>
              <a:rPr sz="900" spc="-4" dirty="0">
                <a:latin typeface="Calibri"/>
                <a:cs typeface="Calibri"/>
              </a:rPr>
              <a:t>G</a:t>
            </a:r>
            <a:r>
              <a:rPr sz="900" dirty="0">
                <a:latin typeface="Calibri"/>
                <a:cs typeface="Calibri"/>
              </a:rPr>
              <a:t>S</a:t>
            </a: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3511" y="0"/>
            <a:ext cx="3725581" cy="397162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030854" y="3774949"/>
            <a:ext cx="93535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. M</a:t>
            </a:r>
            <a:r>
              <a:rPr sz="900" spc="-4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1" dirty="0">
                <a:solidFill>
                  <a:srgbClr val="FFFFFF"/>
                </a:solidFill>
                <a:latin typeface="Calibri"/>
                <a:cs typeface="Calibri"/>
              </a:rPr>
              <a:t>nt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anari,</a:t>
            </a:r>
            <a:r>
              <a:rPr sz="900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900" spc="-1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97109" y="2136387"/>
            <a:ext cx="145733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050" b="1" spc="-8" dirty="0">
                <a:latin typeface="Calibri"/>
                <a:cs typeface="Calibri"/>
              </a:rPr>
              <a:t>CL</a:t>
            </a:r>
            <a:endParaRPr sz="10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61CB71F-3956-B484-67D7-9AE836F6A8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CF6B19C-E924-2795-F8DA-21904691D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22" y="704956"/>
            <a:ext cx="7766756" cy="424241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13B6427-EA2C-B66B-784B-959D1396503E}"/>
              </a:ext>
            </a:extLst>
          </p:cNvPr>
          <p:cNvSpPr txBox="1"/>
          <p:nvPr/>
        </p:nvSpPr>
        <p:spPr>
          <a:xfrm>
            <a:off x="831145" y="704956"/>
            <a:ext cx="9299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Interfase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46F30C8-0470-7CC5-55AA-F704D9BC6D26}"/>
              </a:ext>
            </a:extLst>
          </p:cNvPr>
          <p:cNvSpPr txBox="1"/>
          <p:nvPr/>
        </p:nvSpPr>
        <p:spPr>
          <a:xfrm>
            <a:off x="2180166" y="704955"/>
            <a:ext cx="9299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Mitose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B8EDBAC-02AB-4F3D-3F95-11AE756B3892}"/>
              </a:ext>
            </a:extLst>
          </p:cNvPr>
          <p:cNvSpPr txBox="1"/>
          <p:nvPr/>
        </p:nvSpPr>
        <p:spPr>
          <a:xfrm>
            <a:off x="4337100" y="698710"/>
            <a:ext cx="9299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Meiose I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0E0043B-8391-D91A-7CE0-04455A803BF3}"/>
              </a:ext>
            </a:extLst>
          </p:cNvPr>
          <p:cNvSpPr txBox="1"/>
          <p:nvPr/>
        </p:nvSpPr>
        <p:spPr>
          <a:xfrm>
            <a:off x="6396239" y="698709"/>
            <a:ext cx="9299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Meiose II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8C10966-2544-E495-0EB9-AEE9389955D4}"/>
              </a:ext>
            </a:extLst>
          </p:cNvPr>
          <p:cNvSpPr txBox="1"/>
          <p:nvPr/>
        </p:nvSpPr>
        <p:spPr>
          <a:xfrm>
            <a:off x="619378" y="4895907"/>
            <a:ext cx="793326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Adaptado</a:t>
            </a:r>
            <a:r>
              <a:rPr lang="en-US" sz="1000" dirty="0"/>
              <a:t> de Browder, L. W.; Erickson, C. A.; Jeffery, W. R. Developmental Biology. Philadelphia: Saunders College, 1991. p.25.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7264893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020" y="1221866"/>
            <a:ext cx="8675121" cy="323798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444628" y="-4707"/>
            <a:ext cx="7699372" cy="391774"/>
          </a:xfrm>
          <a:prstGeom prst="rect">
            <a:avLst/>
          </a:prstGeom>
        </p:spPr>
        <p:txBody>
          <a:bodyPr spcFirstLastPara="1" vert="horz" wrap="square" lIns="0" tIns="9525" rIns="0" bIns="0" rtlCol="0" anchor="b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400" b="1" spc="-4" dirty="0">
                <a:solidFill>
                  <a:schemeClr val="accent1"/>
                </a:solidFill>
              </a:rPr>
              <a:t>Classificação</a:t>
            </a:r>
            <a:r>
              <a:rPr sz="2400" b="1" spc="-34" dirty="0">
                <a:solidFill>
                  <a:schemeClr val="accent1"/>
                </a:solidFill>
              </a:rPr>
              <a:t> </a:t>
            </a:r>
            <a:r>
              <a:rPr sz="2400" b="1" spc="-4" dirty="0">
                <a:solidFill>
                  <a:schemeClr val="accent1"/>
                </a:solidFill>
              </a:rPr>
              <a:t>dos</a:t>
            </a:r>
            <a:r>
              <a:rPr sz="2400" b="1" spc="-15" dirty="0">
                <a:solidFill>
                  <a:schemeClr val="accent1"/>
                </a:solidFill>
              </a:rPr>
              <a:t> </a:t>
            </a:r>
            <a:r>
              <a:rPr sz="2400" b="1" spc="-4" dirty="0">
                <a:solidFill>
                  <a:schemeClr val="accent1"/>
                </a:solidFill>
              </a:rPr>
              <a:t>folículos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10210" y="672401"/>
            <a:ext cx="6644743" cy="870110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9525">
              <a:spcBef>
                <a:spcPts val="525"/>
              </a:spcBef>
            </a:pPr>
            <a:r>
              <a:rPr sz="1200" dirty="0">
                <a:latin typeface="Calibri"/>
                <a:cs typeface="Calibri"/>
              </a:rPr>
              <a:t>A</a:t>
            </a:r>
            <a:r>
              <a:rPr sz="1200" spc="11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maturação</a:t>
            </a:r>
            <a:r>
              <a:rPr sz="1200" spc="4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do</a:t>
            </a:r>
            <a:r>
              <a:rPr sz="1200" spc="8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gameta</a:t>
            </a:r>
            <a:r>
              <a:rPr sz="1200" spc="8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feminino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está</a:t>
            </a:r>
            <a:r>
              <a:rPr sz="1200" spc="11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relacionada</a:t>
            </a:r>
            <a:r>
              <a:rPr sz="1200" spc="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ao</a:t>
            </a:r>
            <a:r>
              <a:rPr sz="1200" spc="11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desenvolvimento</a:t>
            </a:r>
            <a:r>
              <a:rPr sz="1200" spc="8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do</a:t>
            </a:r>
            <a:r>
              <a:rPr sz="1200" spc="8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seu</a:t>
            </a:r>
            <a:r>
              <a:rPr sz="1200" spc="8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revestimento</a:t>
            </a:r>
            <a:r>
              <a:rPr sz="1200" spc="8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celular.</a:t>
            </a:r>
            <a:endParaRPr sz="1200" dirty="0">
              <a:latin typeface="Calibri"/>
              <a:cs typeface="Calibri"/>
            </a:endParaRPr>
          </a:p>
          <a:p>
            <a:pPr marL="9525" marR="3810">
              <a:spcBef>
                <a:spcPts val="450"/>
              </a:spcBef>
            </a:pPr>
            <a:r>
              <a:rPr sz="1200" dirty="0">
                <a:latin typeface="Calibri"/>
                <a:cs typeface="Calibri"/>
              </a:rPr>
              <a:t>O</a:t>
            </a:r>
            <a:r>
              <a:rPr sz="1200" spc="146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conjunto</a:t>
            </a:r>
            <a:r>
              <a:rPr sz="1200" spc="143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do</a:t>
            </a:r>
            <a:r>
              <a:rPr sz="1200" spc="146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oócito</a:t>
            </a:r>
            <a:r>
              <a:rPr sz="1200" spc="146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das</a:t>
            </a:r>
            <a:r>
              <a:rPr sz="1200" spc="146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células</a:t>
            </a:r>
            <a:r>
              <a:rPr sz="1200" spc="143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foliculares</a:t>
            </a:r>
            <a:r>
              <a:rPr sz="1200" spc="143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forma</a:t>
            </a:r>
            <a:r>
              <a:rPr sz="1200" spc="143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</a:t>
            </a:r>
            <a:r>
              <a:rPr sz="1200" spc="143" dirty="0">
                <a:latin typeface="Calibri"/>
                <a:cs typeface="Calibri"/>
              </a:rPr>
              <a:t> </a:t>
            </a:r>
            <a:r>
              <a:rPr sz="1200" b="1" spc="-4" dirty="0">
                <a:latin typeface="Calibri"/>
                <a:cs typeface="Calibri"/>
              </a:rPr>
              <a:t>folículo</a:t>
            </a:r>
            <a:r>
              <a:rPr sz="1200" b="1" spc="153" dirty="0">
                <a:latin typeface="Calibri"/>
                <a:cs typeface="Calibri"/>
              </a:rPr>
              <a:t> </a:t>
            </a:r>
            <a:r>
              <a:rPr sz="1200" b="1" spc="-4" dirty="0">
                <a:latin typeface="Calibri"/>
                <a:cs typeface="Calibri"/>
              </a:rPr>
              <a:t>ovariano</a:t>
            </a:r>
            <a:r>
              <a:rPr sz="1200" spc="-4" dirty="0">
                <a:latin typeface="Calibri"/>
                <a:cs typeface="Calibri"/>
              </a:rPr>
              <a:t>,</a:t>
            </a:r>
            <a:r>
              <a:rPr sz="1200" spc="143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que</a:t>
            </a:r>
            <a:r>
              <a:rPr sz="1200" spc="143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é</a:t>
            </a:r>
            <a:r>
              <a:rPr sz="1200" spc="146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classificado</a:t>
            </a:r>
            <a:r>
              <a:rPr sz="1200" spc="146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segundo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seu</a:t>
            </a:r>
            <a:r>
              <a:rPr sz="1200" spc="139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desenvolvimento</a:t>
            </a:r>
            <a:r>
              <a:rPr sz="1200" spc="143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em: </a:t>
            </a:r>
            <a:r>
              <a:rPr sz="1200" spc="4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folículo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b="1" spc="-4" dirty="0">
                <a:latin typeface="Calibri"/>
                <a:cs typeface="Calibri"/>
              </a:rPr>
              <a:t>primordial</a:t>
            </a:r>
            <a:r>
              <a:rPr sz="1200" spc="-4" dirty="0">
                <a:latin typeface="Calibri"/>
                <a:cs typeface="Calibri"/>
              </a:rPr>
              <a:t>,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folículos</a:t>
            </a:r>
            <a:r>
              <a:rPr sz="1200" spc="11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em</a:t>
            </a:r>
            <a:r>
              <a:rPr sz="1200" b="1" spc="-8" dirty="0">
                <a:latin typeface="Calibri"/>
                <a:cs typeface="Calibri"/>
              </a:rPr>
              <a:t> </a:t>
            </a:r>
            <a:r>
              <a:rPr sz="1200" b="1" spc="-4" dirty="0">
                <a:latin typeface="Calibri"/>
                <a:cs typeface="Calibri"/>
              </a:rPr>
              <a:t>crescimento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(</a:t>
            </a:r>
            <a:r>
              <a:rPr sz="1200" b="1" spc="-4" dirty="0">
                <a:latin typeface="Calibri"/>
                <a:cs typeface="Calibri"/>
              </a:rPr>
              <a:t>unilaminar</a:t>
            </a:r>
            <a:r>
              <a:rPr sz="1200" spc="-4" dirty="0">
                <a:latin typeface="Calibri"/>
                <a:cs typeface="Calibri"/>
              </a:rPr>
              <a:t>,</a:t>
            </a:r>
            <a:r>
              <a:rPr sz="1200" spc="11" dirty="0">
                <a:latin typeface="Calibri"/>
                <a:cs typeface="Calibri"/>
              </a:rPr>
              <a:t> </a:t>
            </a:r>
            <a:r>
              <a:rPr sz="1200" b="1" spc="-4" dirty="0">
                <a:latin typeface="Calibri"/>
                <a:cs typeface="Calibri"/>
              </a:rPr>
              <a:t>multilaminar</a:t>
            </a:r>
            <a:r>
              <a:rPr sz="1200" b="1" spc="11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4" dirty="0">
                <a:latin typeface="Calibri"/>
                <a:cs typeface="Calibri"/>
              </a:rPr>
              <a:t> </a:t>
            </a:r>
            <a:r>
              <a:rPr sz="1200" b="1" spc="-8" dirty="0">
                <a:latin typeface="Calibri"/>
                <a:cs typeface="Calibri"/>
              </a:rPr>
              <a:t>antral</a:t>
            </a:r>
            <a:r>
              <a:rPr sz="1200" spc="-8" dirty="0">
                <a:latin typeface="Calibri"/>
                <a:cs typeface="Calibri"/>
              </a:rPr>
              <a:t>),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folículo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b="1" spc="-4" dirty="0">
                <a:latin typeface="Calibri"/>
                <a:cs typeface="Calibri"/>
              </a:rPr>
              <a:t>maduro</a:t>
            </a:r>
            <a:r>
              <a:rPr sz="1200" b="1" spc="8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4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folículo</a:t>
            </a:r>
            <a:r>
              <a:rPr sz="1200" spc="4" dirty="0">
                <a:latin typeface="Calibri"/>
                <a:cs typeface="Calibri"/>
              </a:rPr>
              <a:t> </a:t>
            </a:r>
            <a:r>
              <a:rPr sz="1200" b="1" spc="-4" dirty="0">
                <a:latin typeface="Calibri"/>
                <a:cs typeface="Calibri"/>
              </a:rPr>
              <a:t>atrésico</a:t>
            </a:r>
            <a:r>
              <a:rPr sz="1200" spc="-4" dirty="0">
                <a:latin typeface="Calibri"/>
                <a:cs typeface="Calibri"/>
              </a:rPr>
              <a:t>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66837" y="4139200"/>
            <a:ext cx="7503304" cy="754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 algn="r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</a:p>
          <a:p>
            <a:pPr>
              <a:lnSpc>
                <a:spcPct val="100000"/>
              </a:lnSpc>
            </a:pPr>
            <a:endParaRPr sz="1125" dirty="0">
              <a:latin typeface="Calibri"/>
              <a:cs typeface="Calibri"/>
            </a:endParaRPr>
          </a:p>
          <a:p>
            <a:pPr>
              <a:spcBef>
                <a:spcPts val="41"/>
              </a:spcBef>
            </a:pPr>
            <a:endParaRPr sz="1163" dirty="0">
              <a:latin typeface="Calibri"/>
              <a:cs typeface="Calibri"/>
            </a:endParaRPr>
          </a:p>
          <a:p>
            <a:pPr marL="9525" marR="105251"/>
            <a:r>
              <a:rPr sz="825" spc="-4" dirty="0">
                <a:latin typeface="Calibri"/>
                <a:cs typeface="Calibri"/>
              </a:rPr>
              <a:t>Adaptado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de</a:t>
            </a:r>
            <a:r>
              <a:rPr sz="825" spc="4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Erickson,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G.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F.;</a:t>
            </a:r>
            <a:r>
              <a:rPr sz="825" spc="4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Magoffin,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D.</a:t>
            </a:r>
            <a:r>
              <a:rPr sz="825" dirty="0">
                <a:latin typeface="Calibri"/>
                <a:cs typeface="Calibri"/>
              </a:rPr>
              <a:t> A.; </a:t>
            </a:r>
            <a:r>
              <a:rPr sz="825" spc="-4" dirty="0">
                <a:latin typeface="Calibri"/>
                <a:cs typeface="Calibri"/>
              </a:rPr>
              <a:t>Dyer,</a:t>
            </a:r>
            <a:r>
              <a:rPr sz="825" spc="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C.</a:t>
            </a:r>
            <a:r>
              <a:rPr sz="825" spc="4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A.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The</a:t>
            </a:r>
            <a:r>
              <a:rPr sz="825" spc="4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ovarian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androgen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producing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cells:</a:t>
            </a:r>
            <a:r>
              <a:rPr sz="825" spc="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a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review</a:t>
            </a:r>
            <a:r>
              <a:rPr sz="825" spc="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of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structure/function relations.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i="1" spc="-4" dirty="0">
                <a:latin typeface="Calibri"/>
                <a:cs typeface="Calibri"/>
              </a:rPr>
              <a:t>Endocr.</a:t>
            </a:r>
            <a:r>
              <a:rPr sz="825" i="1" dirty="0">
                <a:latin typeface="Calibri"/>
                <a:cs typeface="Calibri"/>
              </a:rPr>
              <a:t> </a:t>
            </a:r>
            <a:r>
              <a:rPr sz="825" i="1" spc="-4" dirty="0">
                <a:latin typeface="Calibri"/>
                <a:cs typeface="Calibri"/>
              </a:rPr>
              <a:t>Rev.</a:t>
            </a:r>
            <a:r>
              <a:rPr sz="825" spc="-4" dirty="0">
                <a:latin typeface="Calibri"/>
                <a:cs typeface="Calibri"/>
              </a:rPr>
              <a:t>, 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v.6, p.371-9,</a:t>
            </a:r>
            <a:r>
              <a:rPr sz="825" spc="1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1985</a:t>
            </a:r>
            <a:r>
              <a:rPr sz="825" spc="1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apud</a:t>
            </a:r>
            <a:r>
              <a:rPr sz="825" spc="-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Carr.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In:</a:t>
            </a:r>
            <a:r>
              <a:rPr sz="825" spc="4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Wilson</a:t>
            </a:r>
            <a:r>
              <a:rPr sz="825" spc="-19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et al., 1998.</a:t>
            </a:r>
            <a:r>
              <a:rPr sz="825" spc="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p.759.</a:t>
            </a:r>
            <a:endParaRPr sz="825" dirty="0">
              <a:latin typeface="Calibri"/>
              <a:cs typeface="Calibri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94D69E2-F9E0-EFC2-5D07-8ADF99EBF830}"/>
              </a:ext>
            </a:extLst>
          </p:cNvPr>
          <p:cNvSpPr txBox="1"/>
          <p:nvPr/>
        </p:nvSpPr>
        <p:spPr>
          <a:xfrm>
            <a:off x="101600" y="2140863"/>
            <a:ext cx="7757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 spc="-4" dirty="0">
                <a:latin typeface="Calibri"/>
                <a:cs typeface="Calibri"/>
              </a:rPr>
              <a:t>folículo</a:t>
            </a:r>
            <a:r>
              <a:rPr lang="pt-BR" sz="1100" spc="11" dirty="0">
                <a:latin typeface="Calibri"/>
                <a:cs typeface="Calibri"/>
              </a:rPr>
              <a:t> </a:t>
            </a:r>
            <a:r>
              <a:rPr lang="pt-BR" sz="1100" spc="-4" dirty="0">
                <a:latin typeface="Calibri"/>
                <a:cs typeface="Calibri"/>
              </a:rPr>
              <a:t>primordial</a:t>
            </a:r>
            <a:endParaRPr lang="pt-BR" sz="11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B18A308-B9D8-D258-81B7-05A26F7E7B9B}"/>
              </a:ext>
            </a:extLst>
          </p:cNvPr>
          <p:cNvSpPr txBox="1"/>
          <p:nvPr/>
        </p:nvSpPr>
        <p:spPr>
          <a:xfrm>
            <a:off x="877321" y="3406549"/>
            <a:ext cx="8935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 spc="-4" dirty="0" err="1">
                <a:latin typeface="Calibri"/>
                <a:cs typeface="Calibri"/>
              </a:rPr>
              <a:t>unilaminar</a:t>
            </a:r>
            <a:endParaRPr lang="pt-BR" sz="11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1F0DAC3-7B83-8714-7B45-3727A1CEEECF}"/>
              </a:ext>
            </a:extLst>
          </p:cNvPr>
          <p:cNvSpPr txBox="1"/>
          <p:nvPr/>
        </p:nvSpPr>
        <p:spPr>
          <a:xfrm>
            <a:off x="2057010" y="2082115"/>
            <a:ext cx="9909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 spc="-4" dirty="0" err="1">
                <a:latin typeface="Calibri"/>
                <a:cs typeface="Calibri"/>
              </a:rPr>
              <a:t>multilaminar</a:t>
            </a:r>
            <a:endParaRPr lang="pt-BR" sz="11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A8D3DC2-4B75-49AC-0FB2-92B75691C3B4}"/>
              </a:ext>
            </a:extLst>
          </p:cNvPr>
          <p:cNvSpPr txBox="1"/>
          <p:nvPr/>
        </p:nvSpPr>
        <p:spPr>
          <a:xfrm>
            <a:off x="3840654" y="1697040"/>
            <a:ext cx="8935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 dirty="0" err="1"/>
              <a:t>antral</a:t>
            </a:r>
            <a:endParaRPr lang="pt-BR" sz="11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137551D-3DC7-08BD-A6D3-D35FEB4CE910}"/>
              </a:ext>
            </a:extLst>
          </p:cNvPr>
          <p:cNvSpPr txBox="1"/>
          <p:nvPr/>
        </p:nvSpPr>
        <p:spPr>
          <a:xfrm>
            <a:off x="6035085" y="4139200"/>
            <a:ext cx="14811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 dirty="0"/>
              <a:t>Folículo maduro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81E109F-22CC-784F-6296-BC9BB076A8B5}"/>
              </a:ext>
            </a:extLst>
          </p:cNvPr>
          <p:cNvSpPr txBox="1"/>
          <p:nvPr/>
        </p:nvSpPr>
        <p:spPr>
          <a:xfrm>
            <a:off x="8055418" y="1692317"/>
            <a:ext cx="8935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 dirty="0"/>
              <a:t>Folículo </a:t>
            </a:r>
            <a:r>
              <a:rPr lang="pt-BR" sz="1100" dirty="0" err="1"/>
              <a:t>atrésico</a:t>
            </a:r>
            <a:endParaRPr lang="pt-BR" sz="11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0860" y="3595220"/>
            <a:ext cx="1134578" cy="12428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23088" y="2245138"/>
            <a:ext cx="702602" cy="75873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661637" y="1902142"/>
            <a:ext cx="1076801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050" b="1" spc="-8" dirty="0">
                <a:latin typeface="Calibri"/>
                <a:cs typeface="Calibri"/>
              </a:rPr>
              <a:t>Folículo</a:t>
            </a:r>
            <a:r>
              <a:rPr sz="1050" b="1" spc="-53" dirty="0">
                <a:latin typeface="Calibri"/>
                <a:cs typeface="Calibri"/>
              </a:rPr>
              <a:t> </a:t>
            </a:r>
            <a:r>
              <a:rPr sz="1050" b="1" spc="-4" dirty="0">
                <a:latin typeface="Calibri"/>
                <a:cs typeface="Calibri"/>
              </a:rPr>
              <a:t>unilaminar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60438" y="266145"/>
            <a:ext cx="1057275" cy="6093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33338">
              <a:spcBef>
                <a:spcPts val="71"/>
              </a:spcBef>
            </a:pPr>
            <a:r>
              <a:rPr sz="1050" b="1" spc="-8" dirty="0">
                <a:latin typeface="Calibri"/>
                <a:cs typeface="Calibri"/>
              </a:rPr>
              <a:t>Constituintes: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50">
              <a:latin typeface="Calibri"/>
              <a:cs typeface="Calibri"/>
            </a:endParaRPr>
          </a:p>
          <a:p>
            <a:pPr marL="9525">
              <a:spcBef>
                <a:spcPts val="855"/>
              </a:spcBef>
            </a:pPr>
            <a:r>
              <a:rPr sz="1050" b="1" spc="-8" dirty="0">
                <a:latin typeface="Calibri"/>
                <a:cs typeface="Calibri"/>
              </a:rPr>
              <a:t>Folículo</a:t>
            </a:r>
            <a:r>
              <a:rPr sz="1050" b="1" spc="-11" dirty="0">
                <a:latin typeface="Calibri"/>
                <a:cs typeface="Calibri"/>
              </a:rPr>
              <a:t> </a:t>
            </a:r>
            <a:r>
              <a:rPr sz="1050" b="1" spc="-8" dirty="0">
                <a:latin typeface="Calibri"/>
                <a:cs typeface="Calibri"/>
              </a:rPr>
              <a:t>primordial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90798" y="3252246"/>
            <a:ext cx="1194435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050" b="1" spc="-8" dirty="0">
                <a:latin typeface="Calibri"/>
                <a:cs typeface="Calibri"/>
              </a:rPr>
              <a:t>Folículo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4" dirty="0">
                <a:latin typeface="Calibri"/>
                <a:cs typeface="Calibri"/>
              </a:rPr>
              <a:t>multilaminar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95111" y="1224630"/>
            <a:ext cx="470773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oócito</a:t>
            </a:r>
            <a:r>
              <a:rPr sz="900" spc="19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primário</a:t>
            </a:r>
            <a:r>
              <a:rPr sz="900" spc="-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circundado</a:t>
            </a:r>
            <a:r>
              <a:rPr sz="900" spc="-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pela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zona</a:t>
            </a:r>
            <a:r>
              <a:rPr sz="900" spc="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pelúcida 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por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uma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camada</a:t>
            </a:r>
            <a:r>
              <a:rPr sz="900" spc="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de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células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foliculares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pavimentosas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95111" y="2466499"/>
            <a:ext cx="441007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oócito</a:t>
            </a:r>
            <a:r>
              <a:rPr sz="900" spc="19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primário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circundado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pela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zona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pelúcida</a:t>
            </a:r>
            <a:r>
              <a:rPr sz="900" spc="-8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por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uma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camada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de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células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foliculares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cúbicas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65431" y="3885762"/>
            <a:ext cx="441721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oócito</a:t>
            </a:r>
            <a:r>
              <a:rPr sz="900" spc="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primário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circundado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pela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zona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pelúcida,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por</a:t>
            </a:r>
            <a:r>
              <a:rPr sz="900" spc="203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mais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do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que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uma</a:t>
            </a:r>
            <a:r>
              <a:rPr sz="900" spc="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camada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de</a:t>
            </a:r>
            <a:r>
              <a:rPr sz="900" spc="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células </a:t>
            </a:r>
            <a:r>
              <a:rPr sz="900" spc="-19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foliculares (camada granulosa)</a:t>
            </a:r>
            <a:r>
              <a:rPr sz="900" spc="-8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 </a:t>
            </a:r>
            <a:r>
              <a:rPr sz="900" spc="-4" dirty="0">
                <a:latin typeface="Calibri"/>
                <a:cs typeface="Calibri"/>
              </a:rPr>
              <a:t>pela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teca,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derivada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de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fibroblastos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31377" y="1112913"/>
            <a:ext cx="487938" cy="488887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17109" y="697732"/>
            <a:ext cx="912019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050" b="1" spc="-8" dirty="0">
                <a:latin typeface="Calibri"/>
                <a:cs typeface="Calibri"/>
              </a:rPr>
              <a:t>Folículo</a:t>
            </a:r>
            <a:r>
              <a:rPr sz="1050" b="1" spc="-41" dirty="0">
                <a:latin typeface="Calibri"/>
                <a:cs typeface="Calibri"/>
              </a:rPr>
              <a:t> </a:t>
            </a:r>
            <a:r>
              <a:rPr sz="1050" b="1" spc="-8" dirty="0">
                <a:latin typeface="Calibri"/>
                <a:cs typeface="Calibri"/>
              </a:rPr>
              <a:t>maduro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30735" y="697732"/>
            <a:ext cx="802958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050" b="1" spc="-8" dirty="0">
                <a:latin typeface="Calibri"/>
                <a:cs typeface="Calibri"/>
              </a:rPr>
              <a:t>Folículo</a:t>
            </a:r>
            <a:r>
              <a:rPr sz="1050" b="1" spc="-38" dirty="0">
                <a:latin typeface="Calibri"/>
                <a:cs typeface="Calibri"/>
              </a:rPr>
              <a:t> </a:t>
            </a:r>
            <a:r>
              <a:rPr sz="1050" b="1" spc="-8" dirty="0">
                <a:latin typeface="Calibri"/>
                <a:cs typeface="Calibri"/>
              </a:rPr>
              <a:t>antral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2268" y="1219012"/>
            <a:ext cx="1998672" cy="253901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815255" y="1326009"/>
            <a:ext cx="1463992" cy="2005489"/>
            <a:chOff x="896340" y="1768011"/>
            <a:chExt cx="1951989" cy="267398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6340" y="1768011"/>
              <a:ext cx="1875203" cy="23777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051050" y="3787800"/>
              <a:ext cx="792480" cy="649605"/>
            </a:xfrm>
            <a:custGeom>
              <a:avLst/>
              <a:gdLst/>
              <a:ahLst/>
              <a:cxnLst/>
              <a:rect l="l" t="t" r="r" b="b"/>
              <a:pathLst>
                <a:path w="792480" h="649604">
                  <a:moveTo>
                    <a:pt x="0" y="0"/>
                  </a:moveTo>
                  <a:lnTo>
                    <a:pt x="792162" y="649287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590824" y="2887952"/>
            <a:ext cx="70199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i="1" spc="-11" dirty="0">
                <a:latin typeface="Calibri"/>
                <a:cs typeface="Calibri"/>
              </a:rPr>
              <a:t>c</a:t>
            </a:r>
            <a:r>
              <a:rPr sz="900" i="1" dirty="0">
                <a:latin typeface="Calibri"/>
                <a:cs typeface="Calibri"/>
              </a:rPr>
              <a:t>orona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radia</a:t>
            </a:r>
            <a:r>
              <a:rPr sz="900" i="1" spc="-15" dirty="0">
                <a:latin typeface="Calibri"/>
                <a:cs typeface="Calibri"/>
              </a:rPr>
              <a:t>t</a:t>
            </a:r>
            <a:r>
              <a:rPr sz="900" i="1" dirty="0">
                <a:latin typeface="Calibri"/>
                <a:cs typeface="Calibri"/>
              </a:rPr>
              <a:t>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47949" y="3128439"/>
            <a:ext cx="86439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i="1" spc="-4" dirty="0">
                <a:latin typeface="Calibri"/>
                <a:cs typeface="Calibri"/>
              </a:rPr>
              <a:t>cumulus</a:t>
            </a:r>
            <a:r>
              <a:rPr sz="900" i="1" spc="-38" dirty="0">
                <a:latin typeface="Calibri"/>
                <a:cs typeface="Calibri"/>
              </a:rPr>
              <a:t> </a:t>
            </a:r>
            <a:r>
              <a:rPr sz="900" i="1" spc="-4" dirty="0">
                <a:latin typeface="Calibri"/>
                <a:cs typeface="Calibri"/>
              </a:rPr>
              <a:t>oophorus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64249" y="2966476"/>
            <a:ext cx="110442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latin typeface="Calibri"/>
                <a:cs typeface="Calibri"/>
              </a:rPr>
              <a:t>teca</a:t>
            </a:r>
            <a:r>
              <a:rPr sz="900" spc="-19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interna</a:t>
            </a:r>
            <a:r>
              <a:rPr sz="900" spc="-26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(secretora)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406503" y="2783700"/>
            <a:ext cx="2112169" cy="601504"/>
            <a:chOff x="4351337" y="3711600"/>
            <a:chExt cx="2816225" cy="802005"/>
          </a:xfrm>
        </p:grpSpPr>
        <p:sp>
          <p:nvSpPr>
            <p:cNvPr id="12" name="object 12"/>
            <p:cNvSpPr/>
            <p:nvPr/>
          </p:nvSpPr>
          <p:spPr>
            <a:xfrm>
              <a:off x="6335713" y="3775100"/>
              <a:ext cx="827405" cy="206375"/>
            </a:xfrm>
            <a:custGeom>
              <a:avLst/>
              <a:gdLst/>
              <a:ahLst/>
              <a:cxnLst/>
              <a:rect l="l" t="t" r="r" b="b"/>
              <a:pathLst>
                <a:path w="827404" h="206375">
                  <a:moveTo>
                    <a:pt x="0" y="0"/>
                  </a:moveTo>
                  <a:lnTo>
                    <a:pt x="827087" y="206375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6202363" y="4076725"/>
              <a:ext cx="792480" cy="209550"/>
            </a:xfrm>
            <a:custGeom>
              <a:avLst/>
              <a:gdLst/>
              <a:ahLst/>
              <a:cxnLst/>
              <a:rect l="l" t="t" r="r" b="b"/>
              <a:pathLst>
                <a:path w="792479" h="209550">
                  <a:moveTo>
                    <a:pt x="0" y="0"/>
                  </a:moveTo>
                  <a:lnTo>
                    <a:pt x="792162" y="20955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4356100" y="3716363"/>
              <a:ext cx="936625" cy="0"/>
            </a:xfrm>
            <a:custGeom>
              <a:avLst/>
              <a:gdLst/>
              <a:ahLst/>
              <a:cxnLst/>
              <a:rect l="l" t="t" r="r" b="b"/>
              <a:pathLst>
                <a:path w="936625">
                  <a:moveTo>
                    <a:pt x="0" y="0"/>
                  </a:moveTo>
                  <a:lnTo>
                    <a:pt x="936625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4427537" y="4148163"/>
              <a:ext cx="792480" cy="360680"/>
            </a:xfrm>
            <a:custGeom>
              <a:avLst/>
              <a:gdLst/>
              <a:ahLst/>
              <a:cxnLst/>
              <a:rect l="l" t="t" r="r" b="b"/>
              <a:pathLst>
                <a:path w="792479" h="360679">
                  <a:moveTo>
                    <a:pt x="0" y="360362"/>
                  </a:moveTo>
                  <a:lnTo>
                    <a:pt x="792162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790849" y="1724711"/>
            <a:ext cx="73913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oócito</a:t>
            </a:r>
            <a:r>
              <a:rPr sz="900" spc="-19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primário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90174" y="2912974"/>
            <a:ext cx="73913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oócito</a:t>
            </a:r>
            <a:r>
              <a:rPr sz="900" spc="-19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primário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42773" y="2249806"/>
            <a:ext cx="901065" cy="57515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latin typeface="Calibri"/>
                <a:cs typeface="Calibri"/>
              </a:rPr>
              <a:t>zona</a:t>
            </a:r>
            <a:r>
              <a:rPr sz="900" spc="-26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pelúcida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 dirty="0">
              <a:latin typeface="Calibri"/>
              <a:cs typeface="Calibri"/>
            </a:endParaRPr>
          </a:p>
          <a:p>
            <a:pPr>
              <a:spcBef>
                <a:spcPts val="34"/>
              </a:spcBef>
            </a:pPr>
            <a:endParaRPr sz="975" dirty="0">
              <a:latin typeface="Calibri"/>
              <a:cs typeface="Calibri"/>
            </a:endParaRPr>
          </a:p>
          <a:p>
            <a:pPr marL="49530"/>
            <a:r>
              <a:rPr sz="900" spc="-4" dirty="0">
                <a:latin typeface="Calibri"/>
                <a:cs typeface="Calibri"/>
              </a:rPr>
              <a:t>camada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granulosa</a:t>
            </a:r>
            <a:endParaRPr sz="900" dirty="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125892" y="1922878"/>
            <a:ext cx="76200" cy="103823"/>
            <a:chOff x="7977189" y="2563837"/>
            <a:chExt cx="101600" cy="138430"/>
          </a:xfrm>
        </p:grpSpPr>
        <p:sp>
          <p:nvSpPr>
            <p:cNvPr id="20" name="object 20"/>
            <p:cNvSpPr/>
            <p:nvPr/>
          </p:nvSpPr>
          <p:spPr>
            <a:xfrm>
              <a:off x="8027989" y="2563837"/>
              <a:ext cx="0" cy="132080"/>
            </a:xfrm>
            <a:custGeom>
              <a:avLst/>
              <a:gdLst/>
              <a:ahLst/>
              <a:cxnLst/>
              <a:rect l="l" t="t" r="r" b="b"/>
              <a:pathLst>
                <a:path h="132080">
                  <a:moveTo>
                    <a:pt x="0" y="0"/>
                  </a:moveTo>
                  <a:lnTo>
                    <a:pt x="0" y="13188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983539" y="2619527"/>
              <a:ext cx="88900" cy="76200"/>
            </a:xfrm>
            <a:custGeom>
              <a:avLst/>
              <a:gdLst/>
              <a:ahLst/>
              <a:cxnLst/>
              <a:rect l="l" t="t" r="r" b="b"/>
              <a:pathLst>
                <a:path w="88900" h="76200">
                  <a:moveTo>
                    <a:pt x="88900" y="0"/>
                  </a:moveTo>
                  <a:lnTo>
                    <a:pt x="44450" y="7620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551158" y="1925926"/>
            <a:ext cx="26812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latin typeface="Calibri"/>
                <a:cs typeface="Calibri"/>
              </a:rPr>
              <a:t>a</a:t>
            </a:r>
            <a:r>
              <a:rPr sz="900" spc="-11" dirty="0">
                <a:latin typeface="Calibri"/>
                <a:cs typeface="Calibri"/>
              </a:rPr>
              <a:t>n</a:t>
            </a:r>
            <a:r>
              <a:rPr sz="900" dirty="0">
                <a:latin typeface="Calibri"/>
                <a:cs typeface="Calibri"/>
              </a:rPr>
              <a:t>t</a:t>
            </a:r>
            <a:r>
              <a:rPr sz="900" spc="-15" dirty="0">
                <a:latin typeface="Calibri"/>
                <a:cs typeface="Calibri"/>
              </a:rPr>
              <a:t>ro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37271" y="2034283"/>
            <a:ext cx="85105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4" dirty="0">
                <a:latin typeface="Calibri"/>
                <a:cs typeface="Calibri"/>
              </a:rPr>
              <a:t>oócito</a:t>
            </a:r>
            <a:r>
              <a:rPr sz="900" spc="-19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secundário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920728" y="1919306"/>
            <a:ext cx="2869406" cy="1142048"/>
            <a:chOff x="3703637" y="2559075"/>
            <a:chExt cx="3825875" cy="1522730"/>
          </a:xfrm>
        </p:grpSpPr>
        <p:sp>
          <p:nvSpPr>
            <p:cNvPr id="25" name="object 25"/>
            <p:cNvSpPr/>
            <p:nvPr/>
          </p:nvSpPr>
          <p:spPr>
            <a:xfrm>
              <a:off x="6156325" y="2563837"/>
              <a:ext cx="1368425" cy="1152525"/>
            </a:xfrm>
            <a:custGeom>
              <a:avLst/>
              <a:gdLst/>
              <a:ahLst/>
              <a:cxnLst/>
              <a:rect l="l" t="t" r="r" b="b"/>
              <a:pathLst>
                <a:path w="1368425" h="1152525">
                  <a:moveTo>
                    <a:pt x="0" y="1152525"/>
                  </a:moveTo>
                  <a:lnTo>
                    <a:pt x="1368425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4572000" y="3897337"/>
              <a:ext cx="647700" cy="179705"/>
            </a:xfrm>
            <a:custGeom>
              <a:avLst/>
              <a:gdLst/>
              <a:ahLst/>
              <a:cxnLst/>
              <a:rect l="l" t="t" r="r" b="b"/>
              <a:pathLst>
                <a:path w="647700" h="179704">
                  <a:moveTo>
                    <a:pt x="0" y="179387"/>
                  </a:moveTo>
                  <a:lnTo>
                    <a:pt x="64770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3708400" y="2708300"/>
              <a:ext cx="2016125" cy="71755"/>
            </a:xfrm>
            <a:custGeom>
              <a:avLst/>
              <a:gdLst/>
              <a:ahLst/>
              <a:cxnLst/>
              <a:rect l="l" t="t" r="r" b="b"/>
              <a:pathLst>
                <a:path w="2016125" h="71755">
                  <a:moveTo>
                    <a:pt x="0" y="0"/>
                  </a:moveTo>
                  <a:lnTo>
                    <a:pt x="2016125" y="71437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4071937" y="3149625"/>
              <a:ext cx="1818005" cy="504825"/>
            </a:xfrm>
            <a:custGeom>
              <a:avLst/>
              <a:gdLst/>
              <a:ahLst/>
              <a:cxnLst/>
              <a:rect l="l" t="t" r="r" b="b"/>
              <a:pathLst>
                <a:path w="1818004" h="504825">
                  <a:moveTo>
                    <a:pt x="0" y="0"/>
                  </a:moveTo>
                  <a:lnTo>
                    <a:pt x="1817687" y="504825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385661" y="3290383"/>
            <a:ext cx="100965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latin typeface="Calibri"/>
                <a:cs typeface="Calibri"/>
              </a:rPr>
              <a:t>teca</a:t>
            </a:r>
            <a:r>
              <a:rPr sz="900" spc="-26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externa</a:t>
            </a:r>
            <a:r>
              <a:rPr sz="900" spc="-3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(fibrosa)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706165" y="2027653"/>
            <a:ext cx="1785938" cy="1033463"/>
            <a:chOff x="750887" y="2703537"/>
            <a:chExt cx="2381250" cy="1377950"/>
          </a:xfrm>
        </p:grpSpPr>
        <p:sp>
          <p:nvSpPr>
            <p:cNvPr id="31" name="object 31"/>
            <p:cNvSpPr/>
            <p:nvPr/>
          </p:nvSpPr>
          <p:spPr>
            <a:xfrm>
              <a:off x="1979612" y="2708300"/>
              <a:ext cx="1152525" cy="0"/>
            </a:xfrm>
            <a:custGeom>
              <a:avLst/>
              <a:gdLst/>
              <a:ahLst/>
              <a:cxnLst/>
              <a:rect l="l" t="t" r="r" b="b"/>
              <a:pathLst>
                <a:path w="1152525">
                  <a:moveTo>
                    <a:pt x="0" y="0"/>
                  </a:moveTo>
                  <a:lnTo>
                    <a:pt x="1152525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2" name="object 32"/>
            <p:cNvSpPr/>
            <p:nvPr/>
          </p:nvSpPr>
          <p:spPr>
            <a:xfrm>
              <a:off x="755650" y="3140100"/>
              <a:ext cx="1008380" cy="720725"/>
            </a:xfrm>
            <a:custGeom>
              <a:avLst/>
              <a:gdLst/>
              <a:ahLst/>
              <a:cxnLst/>
              <a:rect l="l" t="t" r="r" b="b"/>
              <a:pathLst>
                <a:path w="1008380" h="720725">
                  <a:moveTo>
                    <a:pt x="0" y="720725"/>
                  </a:moveTo>
                  <a:lnTo>
                    <a:pt x="1008062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3" name="object 33"/>
            <p:cNvSpPr/>
            <p:nvPr/>
          </p:nvSpPr>
          <p:spPr>
            <a:xfrm>
              <a:off x="2051050" y="3068662"/>
              <a:ext cx="936625" cy="46355"/>
            </a:xfrm>
            <a:custGeom>
              <a:avLst/>
              <a:gdLst/>
              <a:ahLst/>
              <a:cxnLst/>
              <a:rect l="l" t="t" r="r" b="b"/>
              <a:pathLst>
                <a:path w="936625" h="46355">
                  <a:moveTo>
                    <a:pt x="0" y="0"/>
                  </a:moveTo>
                  <a:lnTo>
                    <a:pt x="936625" y="46037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4" name="object 34"/>
            <p:cNvSpPr/>
            <p:nvPr/>
          </p:nvSpPr>
          <p:spPr>
            <a:xfrm>
              <a:off x="2195512" y="3356000"/>
              <a:ext cx="792480" cy="351155"/>
            </a:xfrm>
            <a:custGeom>
              <a:avLst/>
              <a:gdLst/>
              <a:ahLst/>
              <a:cxnLst/>
              <a:rect l="l" t="t" r="r" b="b"/>
              <a:pathLst>
                <a:path w="792480" h="351154">
                  <a:moveTo>
                    <a:pt x="0" y="0"/>
                  </a:moveTo>
                  <a:lnTo>
                    <a:pt x="792162" y="350837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5" name="object 35"/>
            <p:cNvSpPr/>
            <p:nvPr/>
          </p:nvSpPr>
          <p:spPr>
            <a:xfrm>
              <a:off x="2154237" y="3635400"/>
              <a:ext cx="649605" cy="441325"/>
            </a:xfrm>
            <a:custGeom>
              <a:avLst/>
              <a:gdLst/>
              <a:ahLst/>
              <a:cxnLst/>
              <a:rect l="l" t="t" r="r" b="b"/>
              <a:pathLst>
                <a:path w="649605" h="441325">
                  <a:moveTo>
                    <a:pt x="0" y="0"/>
                  </a:moveTo>
                  <a:lnTo>
                    <a:pt x="649287" y="441325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3953" y="734497"/>
            <a:ext cx="702456" cy="108255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54756" y="1560003"/>
            <a:ext cx="8371817" cy="313868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just">
              <a:spcBef>
                <a:spcPts val="75"/>
              </a:spcBef>
            </a:pPr>
            <a:r>
              <a:rPr sz="2000" dirty="0">
                <a:latin typeface="Calibri"/>
                <a:cs typeface="Calibri"/>
              </a:rPr>
              <a:t>Em </a:t>
            </a:r>
            <a:r>
              <a:rPr sz="2000" spc="-4" dirty="0">
                <a:latin typeface="Calibri"/>
                <a:cs typeface="Calibri"/>
              </a:rPr>
              <a:t>cada </a:t>
            </a:r>
            <a:r>
              <a:rPr sz="2000" dirty="0">
                <a:latin typeface="Calibri"/>
                <a:cs typeface="Calibri"/>
              </a:rPr>
              <a:t>ciclo </a:t>
            </a:r>
            <a:r>
              <a:rPr sz="2000" spc="-4" dirty="0">
                <a:latin typeface="Calibri"/>
                <a:cs typeface="Calibri"/>
              </a:rPr>
              <a:t>menstrual, </a:t>
            </a:r>
            <a:r>
              <a:rPr sz="2000" spc="-8" dirty="0">
                <a:latin typeface="Calibri"/>
                <a:cs typeface="Calibri"/>
              </a:rPr>
              <a:t>cerca </a:t>
            </a:r>
            <a:r>
              <a:rPr sz="2000" spc="-4" dirty="0">
                <a:latin typeface="Calibri"/>
                <a:cs typeface="Calibri"/>
              </a:rPr>
              <a:t>de </a:t>
            </a:r>
            <a:r>
              <a:rPr sz="2000" dirty="0">
                <a:latin typeface="Calibri"/>
                <a:cs typeface="Calibri"/>
              </a:rPr>
              <a:t>20 </a:t>
            </a:r>
            <a:r>
              <a:rPr sz="2000" spc="-4" dirty="0">
                <a:latin typeface="Calibri"/>
                <a:cs typeface="Calibri"/>
              </a:rPr>
              <a:t>folículos </a:t>
            </a:r>
            <a:r>
              <a:rPr sz="2000" dirty="0">
                <a:latin typeface="Calibri"/>
                <a:cs typeface="Calibri"/>
              </a:rPr>
              <a:t>são </a:t>
            </a:r>
            <a:r>
              <a:rPr sz="2000" spc="-8" dirty="0">
                <a:latin typeface="Calibri"/>
                <a:cs typeface="Calibri"/>
              </a:rPr>
              <a:t>recrutados para </a:t>
            </a:r>
            <a:r>
              <a:rPr sz="2000" dirty="0">
                <a:latin typeface="Calibri"/>
                <a:cs typeface="Calibri"/>
              </a:rPr>
              <a:t>o </a:t>
            </a:r>
            <a:r>
              <a:rPr sz="2000" spc="-8" dirty="0">
                <a:latin typeface="Calibri"/>
                <a:cs typeface="Calibri"/>
              </a:rPr>
              <a:t>crescimento, geralmente </a:t>
            </a:r>
            <a:r>
              <a:rPr sz="2000" spc="-4" dirty="0">
                <a:latin typeface="Calibri"/>
                <a:cs typeface="Calibri"/>
              </a:rPr>
              <a:t>um folículo </a:t>
            </a:r>
            <a:r>
              <a:rPr sz="2000" spc="-8" dirty="0">
                <a:latin typeface="Calibri"/>
                <a:cs typeface="Calibri"/>
              </a:rPr>
              <a:t>atinge </a:t>
            </a:r>
            <a:r>
              <a:rPr sz="2000" dirty="0">
                <a:latin typeface="Calibri"/>
                <a:cs typeface="Calibri"/>
              </a:rPr>
              <a:t>o </a:t>
            </a:r>
            <a:r>
              <a:rPr sz="2000" spc="-4" dirty="0">
                <a:latin typeface="Calibri"/>
                <a:cs typeface="Calibri"/>
              </a:rPr>
              <a:t>estágio 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de maduro</a:t>
            </a:r>
            <a:r>
              <a:rPr sz="2000" spc="-8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spc="-8" dirty="0">
                <a:latin typeface="Calibri"/>
                <a:cs typeface="Calibri"/>
              </a:rPr>
              <a:t>sofre</a:t>
            </a:r>
            <a:r>
              <a:rPr sz="2000" spc="8" dirty="0">
                <a:latin typeface="Calibri"/>
                <a:cs typeface="Calibri"/>
              </a:rPr>
              <a:t> </a:t>
            </a:r>
            <a:r>
              <a:rPr sz="2000" spc="-8" dirty="0">
                <a:latin typeface="Calibri"/>
                <a:cs typeface="Calibri"/>
              </a:rPr>
              <a:t>ovulação,</a:t>
            </a:r>
            <a:r>
              <a:rPr sz="2000" spc="11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os</a:t>
            </a:r>
            <a:r>
              <a:rPr sz="2000" spc="11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demais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degeneram:</a:t>
            </a:r>
            <a:r>
              <a:rPr sz="2000" spc="-11" dirty="0">
                <a:latin typeface="Calibri"/>
                <a:cs typeface="Calibri"/>
              </a:rPr>
              <a:t> </a:t>
            </a:r>
            <a:r>
              <a:rPr sz="2000" spc="-8" dirty="0">
                <a:latin typeface="Calibri"/>
                <a:cs typeface="Calibri"/>
              </a:rPr>
              <a:t>sofrem</a:t>
            </a:r>
            <a:r>
              <a:rPr sz="2000" spc="11" dirty="0">
                <a:latin typeface="Calibri"/>
                <a:cs typeface="Calibri"/>
              </a:rPr>
              <a:t> </a:t>
            </a:r>
            <a:r>
              <a:rPr sz="2000" b="1" spc="-8" dirty="0">
                <a:latin typeface="Calibri"/>
                <a:cs typeface="Calibri"/>
              </a:rPr>
              <a:t>atresia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4" dirty="0">
                <a:latin typeface="Calibri"/>
                <a:cs typeface="Calibri"/>
              </a:rPr>
              <a:t>folicular</a:t>
            </a:r>
            <a:r>
              <a:rPr sz="2000" i="1" spc="-4" dirty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  <a:p>
            <a:pPr marL="9525" marR="3810" algn="just">
              <a:spcBef>
                <a:spcPts val="225"/>
              </a:spcBef>
            </a:pPr>
            <a:r>
              <a:rPr sz="2000" spc="-4" dirty="0">
                <a:latin typeface="Calibri"/>
                <a:cs typeface="Calibri"/>
              </a:rPr>
              <a:t>Esse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processo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decorre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da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secreção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de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uma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8" dirty="0">
                <a:latin typeface="Calibri"/>
                <a:cs typeface="Calibri"/>
              </a:rPr>
              <a:t>grande</a:t>
            </a:r>
            <a:r>
              <a:rPr sz="2000" spc="-4" dirty="0">
                <a:latin typeface="Calibri"/>
                <a:cs typeface="Calibri"/>
              </a:rPr>
              <a:t> </a:t>
            </a:r>
            <a:r>
              <a:rPr sz="2000" spc="-8" dirty="0">
                <a:latin typeface="Calibri"/>
                <a:cs typeface="Calibri"/>
              </a:rPr>
              <a:t>quantidade</a:t>
            </a:r>
            <a:r>
              <a:rPr sz="2000" spc="-4" dirty="0">
                <a:latin typeface="Calibri"/>
                <a:cs typeface="Calibri"/>
              </a:rPr>
              <a:t> de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inibina</a:t>
            </a:r>
            <a:r>
              <a:rPr sz="2000" b="1" spc="4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pela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camada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8" dirty="0">
                <a:latin typeface="Calibri"/>
                <a:cs typeface="Calibri"/>
              </a:rPr>
              <a:t>granulosa</a:t>
            </a:r>
            <a:r>
              <a:rPr sz="2000" spc="-4" dirty="0">
                <a:latin typeface="Calibri"/>
                <a:cs typeface="Calibri"/>
              </a:rPr>
              <a:t> do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b="1" spc="-4" dirty="0">
                <a:latin typeface="Calibri"/>
                <a:cs typeface="Calibri"/>
              </a:rPr>
              <a:t>folículo</a:t>
            </a:r>
            <a:r>
              <a:rPr sz="2000" b="1" dirty="0">
                <a:latin typeface="Calibri"/>
                <a:cs typeface="Calibri"/>
              </a:rPr>
              <a:t> </a:t>
            </a:r>
            <a:r>
              <a:rPr sz="2000" spc="8" dirty="0" err="1">
                <a:latin typeface="Calibri"/>
                <a:cs typeface="Calibri"/>
              </a:rPr>
              <a:t>em</a:t>
            </a:r>
            <a:r>
              <a:rPr sz="2000" spc="8" dirty="0">
                <a:latin typeface="Calibri"/>
                <a:cs typeface="Calibri"/>
              </a:rPr>
              <a:t> </a:t>
            </a:r>
            <a:r>
              <a:rPr sz="2000" spc="11" dirty="0">
                <a:latin typeface="Calibri"/>
                <a:cs typeface="Calibri"/>
              </a:rPr>
              <a:t> </a:t>
            </a:r>
            <a:r>
              <a:rPr sz="2000" spc="-4" dirty="0" err="1">
                <a:latin typeface="Calibri"/>
                <a:cs typeface="Calibri"/>
              </a:rPr>
              <a:t>crescimento</a:t>
            </a:r>
            <a:r>
              <a:rPr sz="2000" spc="-4" dirty="0">
                <a:latin typeface="Calibri"/>
                <a:cs typeface="Calibri"/>
              </a:rPr>
              <a:t> </a:t>
            </a:r>
            <a:r>
              <a:rPr sz="2000" b="1" spc="-4" dirty="0" err="1">
                <a:latin typeface="Calibri"/>
                <a:cs typeface="Calibri"/>
              </a:rPr>
              <a:t>dominante</a:t>
            </a:r>
            <a:r>
              <a:rPr sz="2000" spc="-4" dirty="0">
                <a:latin typeface="Calibri"/>
                <a:cs typeface="Calibri"/>
              </a:rPr>
              <a:t>, </a:t>
            </a:r>
            <a:r>
              <a:rPr sz="2000" dirty="0">
                <a:latin typeface="Calibri"/>
                <a:cs typeface="Calibri"/>
              </a:rPr>
              <a:t>o </a:t>
            </a:r>
            <a:r>
              <a:rPr sz="2000" spc="-4" dirty="0">
                <a:latin typeface="Calibri"/>
                <a:cs typeface="Calibri"/>
              </a:rPr>
              <a:t>que </a:t>
            </a:r>
            <a:r>
              <a:rPr lang="pt-BR" sz="2000" spc="-4" dirty="0">
                <a:latin typeface="Calibri"/>
                <a:cs typeface="Calibri"/>
              </a:rPr>
              <a:t>aumenta</a:t>
            </a:r>
            <a:r>
              <a:rPr sz="2000" spc="-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 </a:t>
            </a:r>
            <a:r>
              <a:rPr sz="2000" spc="-4" dirty="0" err="1">
                <a:latin typeface="Calibri"/>
                <a:cs typeface="Calibri"/>
              </a:rPr>
              <a:t>nível</a:t>
            </a:r>
            <a:r>
              <a:rPr sz="2000" spc="-4" dirty="0">
                <a:latin typeface="Calibri"/>
                <a:cs typeface="Calibri"/>
              </a:rPr>
              <a:t> </a:t>
            </a:r>
            <a:r>
              <a:rPr sz="2000" spc="-4" dirty="0" err="1">
                <a:latin typeface="Calibri"/>
                <a:cs typeface="Calibri"/>
              </a:rPr>
              <a:t>tônico</a:t>
            </a:r>
            <a:r>
              <a:rPr sz="2000" spc="-4" dirty="0">
                <a:latin typeface="Calibri"/>
                <a:cs typeface="Calibri"/>
              </a:rPr>
              <a:t> </a:t>
            </a:r>
            <a:r>
              <a:rPr lang="pt-BR" sz="2000" spc="-4" dirty="0">
                <a:latin typeface="Calibri"/>
                <a:cs typeface="Calibri"/>
              </a:rPr>
              <a:t>(concentração) </a:t>
            </a:r>
            <a:r>
              <a:rPr sz="2000" spc="-4" dirty="0">
                <a:latin typeface="Calibri"/>
                <a:cs typeface="Calibri"/>
              </a:rPr>
              <a:t>de FSH </a:t>
            </a:r>
            <a:r>
              <a:rPr sz="2000" spc="-4" dirty="0" err="1">
                <a:latin typeface="Calibri"/>
                <a:cs typeface="Calibri"/>
              </a:rPr>
              <a:t>necessário</a:t>
            </a:r>
            <a:r>
              <a:rPr sz="2000" spc="-4" dirty="0">
                <a:latin typeface="Calibri"/>
                <a:cs typeface="Calibri"/>
              </a:rPr>
              <a:t> </a:t>
            </a:r>
            <a:r>
              <a:rPr sz="2000" spc="-8" dirty="0">
                <a:latin typeface="Calibri"/>
                <a:cs typeface="Calibri"/>
              </a:rPr>
              <a:t>para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8" dirty="0" err="1">
                <a:latin typeface="Calibri"/>
                <a:cs typeface="Calibri"/>
              </a:rPr>
              <a:t>continuidade</a:t>
            </a:r>
            <a:r>
              <a:rPr sz="2000" spc="-8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do </a:t>
            </a:r>
            <a:r>
              <a:rPr sz="2000" spc="-4" dirty="0" err="1">
                <a:latin typeface="Calibri"/>
                <a:cs typeface="Calibri"/>
              </a:rPr>
              <a:t>crescimento</a:t>
            </a:r>
            <a:r>
              <a:rPr sz="2000" spc="-4" dirty="0">
                <a:latin typeface="Calibri"/>
                <a:cs typeface="Calibri"/>
              </a:rPr>
              <a:t> dos </a:t>
            </a:r>
            <a:r>
              <a:rPr sz="2000" spc="-4" dirty="0" err="1">
                <a:latin typeface="Calibri"/>
                <a:cs typeface="Calibri"/>
              </a:rPr>
              <a:t>folículos</a:t>
            </a:r>
            <a:r>
              <a:rPr sz="2000" spc="-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8" dirty="0" err="1">
                <a:latin typeface="Calibri"/>
                <a:cs typeface="Calibri"/>
              </a:rPr>
              <a:t>antrais</a:t>
            </a:r>
            <a:r>
              <a:rPr lang="pt-BR" sz="2000" spc="-8" dirty="0">
                <a:latin typeface="Calibri"/>
                <a:cs typeface="Calibri"/>
              </a:rPr>
              <a:t> </a:t>
            </a:r>
            <a:r>
              <a:rPr lang="pt-BR" sz="2000" b="1" spc="-8" dirty="0">
                <a:latin typeface="Calibri"/>
                <a:cs typeface="Calibri"/>
              </a:rPr>
              <a:t>não-dominantes</a:t>
            </a:r>
            <a:r>
              <a:rPr sz="2000" spc="-8" dirty="0">
                <a:latin typeface="Calibri"/>
                <a:cs typeface="Calibri"/>
              </a:rPr>
              <a:t>.</a:t>
            </a:r>
            <a:r>
              <a:rPr sz="2000" spc="-4" dirty="0">
                <a:latin typeface="Calibri"/>
                <a:cs typeface="Calibri"/>
              </a:rPr>
              <a:t> </a:t>
            </a:r>
            <a:endParaRPr lang="pt-BR" sz="2000" spc="-4" dirty="0">
              <a:latin typeface="Calibri"/>
              <a:cs typeface="Calibri"/>
            </a:endParaRPr>
          </a:p>
          <a:p>
            <a:pPr marL="9525" marR="3810" algn="just">
              <a:spcBef>
                <a:spcPts val="225"/>
              </a:spcBef>
            </a:pPr>
            <a:r>
              <a:rPr lang="pt-BR" sz="2000" spc="-4" dirty="0">
                <a:latin typeface="Calibri"/>
                <a:cs typeface="Calibri"/>
              </a:rPr>
              <a:t>As </a:t>
            </a:r>
            <a:r>
              <a:rPr sz="2000" spc="-4" dirty="0" err="1">
                <a:latin typeface="Calibri"/>
                <a:cs typeface="Calibri"/>
              </a:rPr>
              <a:t>células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lang="pt-BR" sz="2000" dirty="0">
                <a:latin typeface="Calibri"/>
                <a:cs typeface="Calibri"/>
              </a:rPr>
              <a:t>foliculares inibidas </a:t>
            </a:r>
            <a:r>
              <a:rPr sz="2000" spc="-8" dirty="0" err="1">
                <a:latin typeface="Calibri"/>
                <a:cs typeface="Calibri"/>
              </a:rPr>
              <a:t>entram</a:t>
            </a:r>
            <a:r>
              <a:rPr sz="2000" spc="-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em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apoptose,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8" dirty="0" err="1">
                <a:latin typeface="Calibri"/>
                <a:cs typeface="Calibri"/>
              </a:rPr>
              <a:t>enquanto</a:t>
            </a:r>
            <a:r>
              <a:rPr sz="2000" spc="-4" dirty="0">
                <a:latin typeface="Calibri"/>
                <a:cs typeface="Calibri"/>
              </a:rPr>
              <a:t> </a:t>
            </a:r>
            <a:r>
              <a:rPr lang="pt-BR" sz="2000" spc="-4" dirty="0">
                <a:latin typeface="Calibri"/>
                <a:cs typeface="Calibri"/>
              </a:rPr>
              <a:t>que 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spc="-4" dirty="0" err="1">
                <a:latin typeface="Calibri"/>
                <a:cs typeface="Calibri"/>
              </a:rPr>
              <a:t>folículo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4" dirty="0" err="1">
                <a:latin typeface="Calibri"/>
                <a:cs typeface="Calibri"/>
              </a:rPr>
              <a:t>dominante</a:t>
            </a:r>
            <a:r>
              <a:rPr lang="pt-BR" sz="2000" spc="-4" dirty="0">
                <a:latin typeface="Calibri"/>
                <a:cs typeface="Calibri"/>
              </a:rPr>
              <a:t> </a:t>
            </a:r>
            <a:r>
              <a:rPr lang="pt-BR" sz="2000" b="1" spc="-4" dirty="0">
                <a:highlight>
                  <a:srgbClr val="FFFF00"/>
                </a:highlight>
                <a:latin typeface="Calibri"/>
                <a:cs typeface="Calibri"/>
              </a:rPr>
              <a:t>j</a:t>
            </a:r>
            <a:r>
              <a:rPr sz="2000" b="1" dirty="0">
                <a:highlight>
                  <a:srgbClr val="FFFF00"/>
                </a:highlight>
                <a:latin typeface="Calibri"/>
                <a:cs typeface="Calibri"/>
              </a:rPr>
              <a:t>á</a:t>
            </a:r>
            <a:r>
              <a:rPr sz="2000" b="1" spc="4" dirty="0"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2000" b="1" spc="-8" dirty="0">
                <a:highlight>
                  <a:srgbClr val="FFFF00"/>
                </a:highlight>
                <a:latin typeface="Calibri"/>
                <a:cs typeface="Calibri"/>
              </a:rPr>
              <a:t>está</a:t>
            </a:r>
            <a:r>
              <a:rPr sz="2000" b="1" spc="-4" dirty="0"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2000" b="1" spc="-8" dirty="0">
                <a:highlight>
                  <a:srgbClr val="FFFF00"/>
                </a:highlight>
                <a:latin typeface="Calibri"/>
                <a:cs typeface="Calibri"/>
              </a:rPr>
              <a:t>independente</a:t>
            </a:r>
            <a:r>
              <a:rPr sz="2000" b="1" spc="-4" dirty="0">
                <a:highlight>
                  <a:srgbClr val="FFFF00"/>
                </a:highlight>
                <a:latin typeface="Calibri"/>
                <a:cs typeface="Calibri"/>
              </a:rPr>
              <a:t> do</a:t>
            </a:r>
            <a:r>
              <a:rPr sz="2000" b="1" dirty="0"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2000" b="1" spc="-4" dirty="0">
                <a:highlight>
                  <a:srgbClr val="FFFF00"/>
                </a:highlight>
                <a:latin typeface="Calibri"/>
                <a:cs typeface="Calibri"/>
              </a:rPr>
              <a:t>hormônio </a:t>
            </a:r>
            <a:r>
              <a:rPr sz="2000" b="1" dirty="0"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2000" b="1" spc="-4" dirty="0">
                <a:highlight>
                  <a:srgbClr val="FFFF00"/>
                </a:highlight>
                <a:latin typeface="Calibri"/>
                <a:cs typeface="Calibri"/>
              </a:rPr>
              <a:t>hipofisário</a:t>
            </a:r>
            <a:r>
              <a:rPr sz="2000" spc="-4" dirty="0">
                <a:latin typeface="Calibri"/>
                <a:cs typeface="Calibri"/>
              </a:rPr>
              <a:t>, </a:t>
            </a:r>
            <a:r>
              <a:rPr sz="2000" spc="-8" dirty="0">
                <a:latin typeface="Calibri"/>
                <a:cs typeface="Calibri"/>
              </a:rPr>
              <a:t>sofrerá</a:t>
            </a:r>
            <a:r>
              <a:rPr sz="2000" spc="-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ovulação.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folículo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dominante</a:t>
            </a:r>
            <a:r>
              <a:rPr sz="2000" spc="-8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adquire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esse</a:t>
            </a:r>
            <a:r>
              <a:rPr sz="2000" spc="19" dirty="0">
                <a:latin typeface="Calibri"/>
                <a:cs typeface="Calibri"/>
              </a:rPr>
              <a:t> </a:t>
            </a:r>
            <a:r>
              <a:rPr sz="2000" spc="-8" dirty="0">
                <a:latin typeface="Calibri"/>
                <a:cs typeface="Calibri"/>
              </a:rPr>
              <a:t>estado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8" dirty="0">
                <a:highlight>
                  <a:srgbClr val="00FFFF"/>
                </a:highlight>
                <a:latin typeface="Calibri"/>
                <a:cs typeface="Calibri"/>
              </a:rPr>
              <a:t>sete</a:t>
            </a:r>
            <a:r>
              <a:rPr sz="2000" spc="8" dirty="0">
                <a:highlight>
                  <a:srgbClr val="00FFFF"/>
                </a:highlight>
                <a:latin typeface="Calibri"/>
                <a:cs typeface="Calibri"/>
              </a:rPr>
              <a:t> </a:t>
            </a:r>
            <a:r>
              <a:rPr sz="2000" spc="-4" dirty="0">
                <a:highlight>
                  <a:srgbClr val="00FFFF"/>
                </a:highlight>
                <a:latin typeface="Calibri"/>
                <a:cs typeface="Calibri"/>
              </a:rPr>
              <a:t>dias</a:t>
            </a:r>
            <a:r>
              <a:rPr sz="2000" dirty="0">
                <a:highlight>
                  <a:srgbClr val="00FFFF"/>
                </a:highlight>
                <a:latin typeface="Calibri"/>
                <a:cs typeface="Calibri"/>
              </a:rPr>
              <a:t> </a:t>
            </a:r>
            <a:r>
              <a:rPr sz="2000" spc="-8" dirty="0">
                <a:highlight>
                  <a:srgbClr val="00FFFF"/>
                </a:highlight>
                <a:latin typeface="Calibri"/>
                <a:cs typeface="Calibri"/>
              </a:rPr>
              <a:t>antes</a:t>
            </a:r>
            <a:r>
              <a:rPr sz="2000" dirty="0">
                <a:highlight>
                  <a:srgbClr val="00FFFF"/>
                </a:highlight>
                <a:latin typeface="Calibri"/>
                <a:cs typeface="Calibri"/>
              </a:rPr>
              <a:t> </a:t>
            </a:r>
            <a:r>
              <a:rPr sz="2000" spc="-4" dirty="0">
                <a:highlight>
                  <a:srgbClr val="00FFFF"/>
                </a:highlight>
                <a:latin typeface="Calibri"/>
                <a:cs typeface="Calibri"/>
              </a:rPr>
              <a:t>da </a:t>
            </a:r>
            <a:r>
              <a:rPr sz="2000" spc="-4" dirty="0" err="1">
                <a:highlight>
                  <a:srgbClr val="00FFFF"/>
                </a:highlight>
                <a:latin typeface="Calibri"/>
                <a:cs typeface="Calibri"/>
              </a:rPr>
              <a:t>ovulação</a:t>
            </a:r>
            <a:r>
              <a:rPr sz="2000" spc="-4" dirty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84258" y="444817"/>
            <a:ext cx="913924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050" b="1" spc="-8" dirty="0">
                <a:latin typeface="Calibri"/>
                <a:cs typeface="Calibri"/>
              </a:rPr>
              <a:t>Folículo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spc="-8" dirty="0">
                <a:latin typeface="Calibri"/>
                <a:cs typeface="Calibri"/>
              </a:rPr>
              <a:t>atrésico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09398" y="1103186"/>
            <a:ext cx="325088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8" dirty="0">
                <a:latin typeface="Calibri"/>
                <a:cs typeface="Calibri"/>
              </a:rPr>
              <a:t>Atresia</a:t>
            </a:r>
            <a:r>
              <a:rPr sz="900" b="1" spc="-23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folicular</a:t>
            </a:r>
            <a:r>
              <a:rPr sz="900" b="1" spc="8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é o</a:t>
            </a:r>
            <a:r>
              <a:rPr sz="900" spc="-4" dirty="0">
                <a:latin typeface="Calibri"/>
                <a:cs typeface="Calibri"/>
              </a:rPr>
              <a:t> processo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de degeneração</a:t>
            </a:r>
            <a:r>
              <a:rPr sz="900" spc="-19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dos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folículos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ovarianos.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43937" y="3346312"/>
            <a:ext cx="6363653" cy="151002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0478" marR="343853" indent="-953">
              <a:spcBef>
                <a:spcPts val="75"/>
              </a:spcBef>
            </a:pPr>
            <a:r>
              <a:rPr sz="750" spc="-4" dirty="0">
                <a:latin typeface="Calibri"/>
                <a:cs typeface="Calibri"/>
              </a:rPr>
              <a:t>COLLIER, J.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R.</a:t>
            </a:r>
            <a:r>
              <a:rPr sz="750" spc="-4" dirty="0">
                <a:latin typeface="Calibri"/>
                <a:cs typeface="Calibri"/>
              </a:rPr>
              <a:t> Gastropods,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snails.</a:t>
            </a:r>
            <a:r>
              <a:rPr sz="750" spc="-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In: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GILBERT,</a:t>
            </a:r>
            <a:r>
              <a:rPr sz="750" dirty="0">
                <a:latin typeface="Calibri"/>
                <a:cs typeface="Calibri"/>
              </a:rPr>
              <a:t> S.</a:t>
            </a:r>
            <a:r>
              <a:rPr sz="750" spc="11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F.;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RAUNIO,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A. M.</a:t>
            </a:r>
            <a:r>
              <a:rPr sz="750" spc="-4" dirty="0">
                <a:latin typeface="Calibri"/>
                <a:cs typeface="Calibri"/>
              </a:rPr>
              <a:t> </a:t>
            </a:r>
            <a:r>
              <a:rPr sz="750" i="1" spc="-4" dirty="0">
                <a:latin typeface="Calibri"/>
                <a:cs typeface="Calibri"/>
              </a:rPr>
              <a:t>Embryology</a:t>
            </a:r>
            <a:r>
              <a:rPr sz="750" spc="-4" dirty="0">
                <a:latin typeface="Calibri"/>
                <a:cs typeface="Calibri"/>
              </a:rPr>
              <a:t>: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constructing</a:t>
            </a:r>
            <a:r>
              <a:rPr sz="750" dirty="0">
                <a:latin typeface="Calibri"/>
                <a:cs typeface="Calibri"/>
              </a:rPr>
              <a:t> the</a:t>
            </a:r>
            <a:r>
              <a:rPr sz="750" spc="11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organism.</a:t>
            </a:r>
            <a:r>
              <a:rPr sz="750" spc="-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Sunderland: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Sinauer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Associates,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1997.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p.195. 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ELINSON, </a:t>
            </a:r>
            <a:r>
              <a:rPr sz="750" dirty="0">
                <a:latin typeface="Calibri"/>
                <a:cs typeface="Calibri"/>
              </a:rPr>
              <a:t>R.</a:t>
            </a:r>
            <a:r>
              <a:rPr sz="750" spc="-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Amphibians.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In:</a:t>
            </a:r>
            <a:r>
              <a:rPr sz="750" spc="-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GILBERT,</a:t>
            </a:r>
            <a:r>
              <a:rPr sz="750" dirty="0">
                <a:latin typeface="Calibri"/>
                <a:cs typeface="Calibri"/>
              </a:rPr>
              <a:t> S. </a:t>
            </a:r>
            <a:r>
              <a:rPr sz="750" spc="-4" dirty="0">
                <a:latin typeface="Calibri"/>
                <a:cs typeface="Calibri"/>
              </a:rPr>
              <a:t>F.;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RAUNIO,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A.</a:t>
            </a:r>
            <a:r>
              <a:rPr sz="750" spc="-8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M.</a:t>
            </a:r>
            <a:r>
              <a:rPr sz="750" spc="-4" dirty="0">
                <a:latin typeface="Calibri"/>
                <a:cs typeface="Calibri"/>
              </a:rPr>
              <a:t> </a:t>
            </a:r>
            <a:r>
              <a:rPr sz="750" i="1" spc="-4" dirty="0">
                <a:latin typeface="Calibri"/>
                <a:cs typeface="Calibri"/>
              </a:rPr>
              <a:t>Embryology</a:t>
            </a:r>
            <a:r>
              <a:rPr sz="750" spc="-4" dirty="0">
                <a:latin typeface="Calibri"/>
                <a:cs typeface="Calibri"/>
              </a:rPr>
              <a:t>:</a:t>
            </a:r>
            <a:r>
              <a:rPr sz="750" spc="-23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constructing</a:t>
            </a:r>
            <a:r>
              <a:rPr sz="750" dirty="0">
                <a:latin typeface="Calibri"/>
                <a:cs typeface="Calibri"/>
              </a:rPr>
              <a:t> the </a:t>
            </a:r>
            <a:r>
              <a:rPr sz="750" spc="-4" dirty="0">
                <a:latin typeface="Calibri"/>
                <a:cs typeface="Calibri"/>
              </a:rPr>
              <a:t>organism. Sunderland: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Sinauer Associates,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1997.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p.412.</a:t>
            </a:r>
          </a:p>
          <a:p>
            <a:pPr marL="10478" marR="3810" indent="476"/>
            <a:r>
              <a:rPr sz="750" spc="-4" dirty="0">
                <a:latin typeface="Calibri"/>
                <a:cs typeface="Calibri"/>
              </a:rPr>
              <a:t>ELLIS,</a:t>
            </a:r>
            <a:r>
              <a:rPr sz="750" spc="26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C.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H.,</a:t>
            </a:r>
            <a:r>
              <a:rPr sz="750" spc="26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Jr.;</a:t>
            </a:r>
            <a:r>
              <a:rPr sz="750" spc="26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FAUSTO-STERLING,</a:t>
            </a:r>
            <a:r>
              <a:rPr sz="750" spc="26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A.</a:t>
            </a:r>
            <a:r>
              <a:rPr sz="750" spc="26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Platyhelminths,</a:t>
            </a:r>
            <a:r>
              <a:rPr sz="750" spc="26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flatworms.</a:t>
            </a:r>
            <a:r>
              <a:rPr sz="750" spc="23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In:</a:t>
            </a:r>
            <a:r>
              <a:rPr sz="750" spc="23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GILBERT,</a:t>
            </a:r>
            <a:r>
              <a:rPr sz="750" spc="26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S.</a:t>
            </a:r>
            <a:r>
              <a:rPr sz="750" spc="26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F.;</a:t>
            </a:r>
            <a:r>
              <a:rPr sz="750" spc="23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RAUNIO,</a:t>
            </a:r>
            <a:r>
              <a:rPr sz="750" spc="23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A.</a:t>
            </a:r>
            <a:r>
              <a:rPr sz="750" spc="19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M.</a:t>
            </a:r>
            <a:r>
              <a:rPr sz="750" spc="23" dirty="0">
                <a:latin typeface="Calibri"/>
                <a:cs typeface="Calibri"/>
              </a:rPr>
              <a:t> </a:t>
            </a:r>
            <a:r>
              <a:rPr sz="750" i="1" spc="-4" dirty="0">
                <a:latin typeface="Calibri"/>
                <a:cs typeface="Calibri"/>
              </a:rPr>
              <a:t>Embryology</a:t>
            </a:r>
            <a:r>
              <a:rPr sz="750" spc="-4" dirty="0">
                <a:latin typeface="Calibri"/>
                <a:cs typeface="Calibri"/>
              </a:rPr>
              <a:t>:</a:t>
            </a:r>
            <a:r>
              <a:rPr sz="750" spc="26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constructing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the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organism.</a:t>
            </a:r>
            <a:r>
              <a:rPr sz="750" spc="26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Sunderland:</a:t>
            </a:r>
            <a:r>
              <a:rPr sz="750" spc="26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Sinauer 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Associates,</a:t>
            </a:r>
            <a:r>
              <a:rPr sz="750" spc="-2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1997.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p.117.</a:t>
            </a:r>
          </a:p>
          <a:p>
            <a:pPr marL="10001" marR="5239" indent="476"/>
            <a:r>
              <a:rPr sz="750" spc="-4" dirty="0">
                <a:latin typeface="Calibri"/>
                <a:cs typeface="Calibri"/>
              </a:rPr>
              <a:t>JEFFERY, </a:t>
            </a:r>
            <a:r>
              <a:rPr sz="750" dirty="0">
                <a:latin typeface="Calibri"/>
                <a:cs typeface="Calibri"/>
              </a:rPr>
              <a:t>W. </a:t>
            </a:r>
            <a:r>
              <a:rPr sz="750" spc="-4" dirty="0">
                <a:latin typeface="Calibri"/>
                <a:cs typeface="Calibri"/>
              </a:rPr>
              <a:t>R.; SWALLA, </a:t>
            </a:r>
            <a:r>
              <a:rPr sz="750" dirty="0">
                <a:latin typeface="Calibri"/>
                <a:cs typeface="Calibri"/>
              </a:rPr>
              <a:t>B. </a:t>
            </a:r>
            <a:r>
              <a:rPr sz="750" spc="-4" dirty="0">
                <a:latin typeface="Calibri"/>
                <a:cs typeface="Calibri"/>
              </a:rPr>
              <a:t>J. Tunicates. In: GILBERT, </a:t>
            </a:r>
            <a:r>
              <a:rPr sz="750" dirty="0">
                <a:latin typeface="Calibri"/>
                <a:cs typeface="Calibri"/>
              </a:rPr>
              <a:t>S. </a:t>
            </a:r>
            <a:r>
              <a:rPr sz="750" spc="-4" dirty="0">
                <a:latin typeface="Calibri"/>
                <a:cs typeface="Calibri"/>
              </a:rPr>
              <a:t>F.; RAUNIO, </a:t>
            </a:r>
            <a:r>
              <a:rPr sz="750" dirty="0">
                <a:latin typeface="Calibri"/>
                <a:cs typeface="Calibri"/>
              </a:rPr>
              <a:t>A. M. </a:t>
            </a:r>
            <a:r>
              <a:rPr sz="750" i="1" spc="-4" dirty="0">
                <a:latin typeface="Calibri"/>
                <a:cs typeface="Calibri"/>
              </a:rPr>
              <a:t>Embryology</a:t>
            </a:r>
            <a:r>
              <a:rPr sz="750" spc="-4" dirty="0">
                <a:latin typeface="Calibri"/>
                <a:cs typeface="Calibri"/>
              </a:rPr>
              <a:t>: constructing </a:t>
            </a:r>
            <a:r>
              <a:rPr sz="750" dirty="0">
                <a:latin typeface="Calibri"/>
                <a:cs typeface="Calibri"/>
              </a:rPr>
              <a:t>the </a:t>
            </a:r>
            <a:r>
              <a:rPr sz="750" spc="-4" dirty="0">
                <a:latin typeface="Calibri"/>
                <a:cs typeface="Calibri"/>
              </a:rPr>
              <a:t>organism. Sunderland: Sinauer Associates, </a:t>
            </a:r>
            <a:r>
              <a:rPr sz="750" dirty="0">
                <a:latin typeface="Calibri"/>
                <a:cs typeface="Calibri"/>
              </a:rPr>
              <a:t>1997. p.336. 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MARTIN,</a:t>
            </a:r>
            <a:r>
              <a:rPr sz="750" spc="3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V.</a:t>
            </a:r>
            <a:r>
              <a:rPr sz="750" spc="41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J.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Cnidarians,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the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jellyfish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and</a:t>
            </a:r>
            <a:r>
              <a:rPr sz="750" spc="3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hydras.</a:t>
            </a:r>
            <a:r>
              <a:rPr sz="750" spc="41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In: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GILBERT,</a:t>
            </a:r>
            <a:r>
              <a:rPr sz="750" spc="49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S.</a:t>
            </a:r>
            <a:r>
              <a:rPr sz="750" spc="41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F.;</a:t>
            </a:r>
            <a:r>
              <a:rPr sz="750" spc="41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RAUNIO,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A.</a:t>
            </a:r>
            <a:r>
              <a:rPr sz="750" spc="41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M.</a:t>
            </a:r>
            <a:r>
              <a:rPr sz="750" spc="41" dirty="0">
                <a:latin typeface="Calibri"/>
                <a:cs typeface="Calibri"/>
              </a:rPr>
              <a:t> </a:t>
            </a:r>
            <a:r>
              <a:rPr sz="750" i="1" spc="-4" dirty="0">
                <a:latin typeface="Calibri"/>
                <a:cs typeface="Calibri"/>
              </a:rPr>
              <a:t>Embryology</a:t>
            </a:r>
            <a:r>
              <a:rPr sz="750" spc="-4" dirty="0">
                <a:latin typeface="Calibri"/>
                <a:cs typeface="Calibri"/>
              </a:rPr>
              <a:t>: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constructing</a:t>
            </a:r>
            <a:r>
              <a:rPr sz="750" spc="5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3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organism.</a:t>
            </a:r>
            <a:r>
              <a:rPr sz="750" spc="3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Sunderland: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Sinauer</a:t>
            </a:r>
            <a:r>
              <a:rPr sz="750" spc="49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Associates,</a:t>
            </a:r>
            <a:r>
              <a:rPr sz="750" spc="4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1997. 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p.65.</a:t>
            </a:r>
            <a:endParaRPr sz="750" dirty="0">
              <a:latin typeface="Calibri"/>
              <a:cs typeface="Calibri"/>
            </a:endParaRPr>
          </a:p>
          <a:p>
            <a:pPr marL="9525" marR="5715" indent="476">
              <a:spcBef>
                <a:spcPts val="4"/>
              </a:spcBef>
            </a:pPr>
            <a:r>
              <a:rPr sz="750" spc="-4" dirty="0">
                <a:latin typeface="Calibri"/>
                <a:cs typeface="Calibri"/>
              </a:rPr>
              <a:t>MARTINDALE,</a:t>
            </a:r>
            <a:r>
              <a:rPr sz="750" spc="101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M.</a:t>
            </a:r>
            <a:r>
              <a:rPr sz="750" spc="105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Q.;</a:t>
            </a:r>
            <a:r>
              <a:rPr sz="750" spc="109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HENRY,</a:t>
            </a:r>
            <a:r>
              <a:rPr sz="750" spc="101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J.</a:t>
            </a:r>
            <a:r>
              <a:rPr sz="750" spc="105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Ctenophorans,</a:t>
            </a:r>
            <a:r>
              <a:rPr sz="750" spc="109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the</a:t>
            </a:r>
            <a:r>
              <a:rPr sz="750" spc="105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comb</a:t>
            </a:r>
            <a:r>
              <a:rPr sz="750" spc="101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jellies.</a:t>
            </a:r>
            <a:r>
              <a:rPr sz="750" spc="105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In:</a:t>
            </a:r>
            <a:r>
              <a:rPr sz="750" spc="101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GILBERT,</a:t>
            </a:r>
            <a:r>
              <a:rPr sz="750" spc="109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S.</a:t>
            </a:r>
            <a:r>
              <a:rPr sz="750" spc="105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F.;</a:t>
            </a:r>
            <a:r>
              <a:rPr sz="750" spc="101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RAUNIO,</a:t>
            </a:r>
            <a:r>
              <a:rPr sz="750" spc="10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A.</a:t>
            </a:r>
            <a:r>
              <a:rPr sz="750" spc="101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M.</a:t>
            </a:r>
            <a:r>
              <a:rPr sz="750" spc="101" dirty="0">
                <a:latin typeface="Calibri"/>
                <a:cs typeface="Calibri"/>
              </a:rPr>
              <a:t> </a:t>
            </a:r>
            <a:r>
              <a:rPr sz="750" i="1" spc="-4" dirty="0">
                <a:latin typeface="Calibri"/>
                <a:cs typeface="Calibri"/>
              </a:rPr>
              <a:t>Embryology</a:t>
            </a:r>
            <a:r>
              <a:rPr sz="750" spc="-4" dirty="0">
                <a:latin typeface="Calibri"/>
                <a:cs typeface="Calibri"/>
              </a:rPr>
              <a:t>:</a:t>
            </a:r>
            <a:r>
              <a:rPr sz="750" spc="101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constructing</a:t>
            </a:r>
            <a:r>
              <a:rPr sz="750" spc="109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101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organism.</a:t>
            </a:r>
            <a:r>
              <a:rPr sz="750" spc="105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Sunderland:</a:t>
            </a:r>
            <a:r>
              <a:rPr sz="750" spc="105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Sinauer 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Associates,</a:t>
            </a:r>
            <a:r>
              <a:rPr sz="750" spc="-2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1997.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p.95.</a:t>
            </a:r>
            <a:endParaRPr sz="750" dirty="0">
              <a:latin typeface="Calibri"/>
              <a:cs typeface="Calibri"/>
            </a:endParaRPr>
          </a:p>
          <a:p>
            <a:pPr marL="9525" marR="4763" indent="-476"/>
            <a:r>
              <a:rPr sz="750" dirty="0">
                <a:latin typeface="Calibri"/>
                <a:cs typeface="Calibri"/>
              </a:rPr>
              <a:t>SCHOENWOLF, </a:t>
            </a:r>
            <a:r>
              <a:rPr sz="750" spc="-4" dirty="0">
                <a:latin typeface="Calibri"/>
                <a:cs typeface="Calibri"/>
              </a:rPr>
              <a:t>G. C. Reptiles </a:t>
            </a:r>
            <a:r>
              <a:rPr sz="750" dirty="0">
                <a:latin typeface="Calibri"/>
                <a:cs typeface="Calibri"/>
              </a:rPr>
              <a:t>and </a:t>
            </a:r>
            <a:r>
              <a:rPr sz="750" spc="-4" dirty="0">
                <a:latin typeface="Calibri"/>
                <a:cs typeface="Calibri"/>
              </a:rPr>
              <a:t>birds. In: GILBERT, </a:t>
            </a:r>
            <a:r>
              <a:rPr sz="750" dirty="0">
                <a:latin typeface="Calibri"/>
                <a:cs typeface="Calibri"/>
              </a:rPr>
              <a:t>S. </a:t>
            </a:r>
            <a:r>
              <a:rPr sz="750" spc="-4" dirty="0">
                <a:latin typeface="Calibri"/>
                <a:cs typeface="Calibri"/>
              </a:rPr>
              <a:t>F.; RAUNIO, </a:t>
            </a:r>
            <a:r>
              <a:rPr sz="750" dirty="0">
                <a:latin typeface="Calibri"/>
                <a:cs typeface="Calibri"/>
              </a:rPr>
              <a:t>A. M. </a:t>
            </a:r>
            <a:r>
              <a:rPr sz="750" i="1" spc="-4" dirty="0">
                <a:latin typeface="Calibri"/>
                <a:cs typeface="Calibri"/>
              </a:rPr>
              <a:t>Embryology</a:t>
            </a:r>
            <a:r>
              <a:rPr sz="750" spc="-4" dirty="0">
                <a:latin typeface="Calibri"/>
                <a:cs typeface="Calibri"/>
              </a:rPr>
              <a:t>: constructing </a:t>
            </a:r>
            <a:r>
              <a:rPr sz="750" dirty="0">
                <a:latin typeface="Calibri"/>
                <a:cs typeface="Calibri"/>
              </a:rPr>
              <a:t>the </a:t>
            </a:r>
            <a:r>
              <a:rPr sz="750" spc="-4" dirty="0">
                <a:latin typeface="Calibri"/>
                <a:cs typeface="Calibri"/>
              </a:rPr>
              <a:t>organism. Sunderland: Sinauer Associates, </a:t>
            </a:r>
            <a:r>
              <a:rPr sz="750" dirty="0">
                <a:latin typeface="Calibri"/>
                <a:cs typeface="Calibri"/>
              </a:rPr>
              <a:t>1997. p.440. 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WHITTAKER,</a:t>
            </a:r>
            <a:r>
              <a:rPr sz="750" spc="3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J.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R.</a:t>
            </a:r>
            <a:r>
              <a:rPr sz="750" spc="34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Cephalochordates,</a:t>
            </a:r>
            <a:r>
              <a:rPr sz="750" spc="3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the</a:t>
            </a:r>
            <a:r>
              <a:rPr sz="750" spc="34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lancelets.</a:t>
            </a:r>
            <a:r>
              <a:rPr sz="750" spc="3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In: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GILBERT,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S.</a:t>
            </a:r>
            <a:r>
              <a:rPr sz="750" spc="34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F.;</a:t>
            </a:r>
            <a:r>
              <a:rPr sz="750" spc="26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RAUNIO,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A.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M.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i="1" spc="-4" dirty="0">
                <a:latin typeface="Calibri"/>
                <a:cs typeface="Calibri"/>
              </a:rPr>
              <a:t>Embryology</a:t>
            </a:r>
            <a:r>
              <a:rPr sz="750" spc="-4" dirty="0">
                <a:latin typeface="Calibri"/>
                <a:cs typeface="Calibri"/>
              </a:rPr>
              <a:t>:</a:t>
            </a:r>
            <a:r>
              <a:rPr sz="750" spc="41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constructing</a:t>
            </a:r>
            <a:r>
              <a:rPr sz="750" spc="38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organism.</a:t>
            </a:r>
            <a:r>
              <a:rPr sz="750" spc="34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Sunderland: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Sinauer</a:t>
            </a:r>
            <a:r>
              <a:rPr sz="750" spc="34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Associates,</a:t>
            </a:r>
            <a:r>
              <a:rPr sz="750" spc="34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1997. </a:t>
            </a:r>
            <a:r>
              <a:rPr sz="750" dirty="0">
                <a:latin typeface="Calibri"/>
                <a:cs typeface="Calibri"/>
              </a:rPr>
              <a:t> p.312.</a:t>
            </a:r>
          </a:p>
          <a:p>
            <a:pPr marL="9525">
              <a:lnSpc>
                <a:spcPts val="900"/>
              </a:lnSpc>
            </a:pPr>
            <a:r>
              <a:rPr sz="750" spc="-4" dirty="0">
                <a:latin typeface="Calibri"/>
                <a:cs typeface="Calibri"/>
              </a:rPr>
              <a:t>WRAY,</a:t>
            </a:r>
            <a:r>
              <a:rPr sz="750" spc="-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G.</a:t>
            </a:r>
            <a:r>
              <a:rPr sz="750" dirty="0">
                <a:latin typeface="Calibri"/>
                <a:cs typeface="Calibri"/>
              </a:rPr>
              <a:t> A. </a:t>
            </a:r>
            <a:r>
              <a:rPr sz="750" spc="-4" dirty="0">
                <a:latin typeface="Calibri"/>
                <a:cs typeface="Calibri"/>
              </a:rPr>
              <a:t>Echinoderms.</a:t>
            </a:r>
            <a:r>
              <a:rPr sz="750" spc="-8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In: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GILBERT,</a:t>
            </a:r>
            <a:r>
              <a:rPr sz="750" dirty="0">
                <a:latin typeface="Calibri"/>
                <a:cs typeface="Calibri"/>
              </a:rPr>
              <a:t> S.</a:t>
            </a:r>
            <a:r>
              <a:rPr sz="750" spc="11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F.;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RAUNIO,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A. M.</a:t>
            </a:r>
            <a:r>
              <a:rPr sz="750" spc="-4" dirty="0">
                <a:latin typeface="Calibri"/>
                <a:cs typeface="Calibri"/>
              </a:rPr>
              <a:t> </a:t>
            </a:r>
            <a:r>
              <a:rPr sz="750" i="1" spc="-4" dirty="0">
                <a:latin typeface="Calibri"/>
                <a:cs typeface="Calibri"/>
              </a:rPr>
              <a:t>Embryology</a:t>
            </a:r>
            <a:r>
              <a:rPr sz="750" spc="-4" dirty="0">
                <a:latin typeface="Calibri"/>
                <a:cs typeface="Calibri"/>
              </a:rPr>
              <a:t>: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constructing</a:t>
            </a:r>
            <a:r>
              <a:rPr sz="750" dirty="0">
                <a:latin typeface="Calibri"/>
                <a:cs typeface="Calibri"/>
              </a:rPr>
              <a:t> the</a:t>
            </a:r>
            <a:r>
              <a:rPr sz="750" spc="11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organism. Sunderland: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Sinauer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Associates,</a:t>
            </a:r>
            <a:r>
              <a:rPr sz="750" spc="-8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1997.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p.312.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90695" y="425701"/>
            <a:ext cx="6307931" cy="2603918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9525">
              <a:spcBef>
                <a:spcPts val="525"/>
              </a:spcBef>
            </a:pPr>
            <a:r>
              <a:rPr sz="1600" b="1" spc="-4" dirty="0">
                <a:latin typeface="Calibri"/>
                <a:cs typeface="Calibri"/>
              </a:rPr>
              <a:t>Ovulação</a:t>
            </a:r>
            <a:r>
              <a:rPr sz="1600" b="1" spc="-11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é a</a:t>
            </a:r>
            <a:r>
              <a:rPr sz="1600" spc="-8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liberação</a:t>
            </a:r>
            <a:r>
              <a:rPr sz="1600" spc="-8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do </a:t>
            </a:r>
            <a:r>
              <a:rPr sz="1600" spc="-8" dirty="0">
                <a:latin typeface="Calibri"/>
                <a:cs typeface="Calibri"/>
              </a:rPr>
              <a:t>gameta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feminino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do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ovário.</a:t>
            </a:r>
            <a:endParaRPr sz="1600" dirty="0">
              <a:latin typeface="Calibri"/>
              <a:cs typeface="Calibri"/>
            </a:endParaRPr>
          </a:p>
          <a:p>
            <a:pPr marL="9525">
              <a:spcBef>
                <a:spcPts val="450"/>
              </a:spcBef>
            </a:pPr>
            <a:r>
              <a:rPr sz="1600" dirty="0">
                <a:latin typeface="Calibri"/>
                <a:cs typeface="Calibri"/>
              </a:rPr>
              <a:t>O</a:t>
            </a:r>
            <a:r>
              <a:rPr sz="1600" spc="-4" dirty="0">
                <a:latin typeface="Calibri"/>
                <a:cs typeface="Calibri"/>
              </a:rPr>
              <a:t> estágio</a:t>
            </a:r>
            <a:r>
              <a:rPr sz="1600" spc="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em</a:t>
            </a:r>
            <a:r>
              <a:rPr sz="1600" spc="4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que 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4" dirty="0">
                <a:latin typeface="Calibri"/>
                <a:cs typeface="Calibri"/>
              </a:rPr>
              <a:t> </a:t>
            </a:r>
            <a:r>
              <a:rPr sz="1600" spc="-8" dirty="0">
                <a:latin typeface="Calibri"/>
                <a:cs typeface="Calibri"/>
              </a:rPr>
              <a:t>gameta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se</a:t>
            </a:r>
            <a:r>
              <a:rPr sz="1600" spc="8" dirty="0">
                <a:latin typeface="Calibri"/>
                <a:cs typeface="Calibri"/>
              </a:rPr>
              <a:t> </a:t>
            </a:r>
            <a:r>
              <a:rPr sz="1600" spc="-8" dirty="0">
                <a:latin typeface="Calibri"/>
                <a:cs typeface="Calibri"/>
              </a:rPr>
              <a:t>encontra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no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folículo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maduro</a:t>
            </a:r>
            <a:r>
              <a:rPr sz="1600" spc="-8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é</a:t>
            </a:r>
            <a:r>
              <a:rPr sz="1600" spc="4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ovulado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varia</a:t>
            </a:r>
            <a:r>
              <a:rPr sz="1600" spc="-11" dirty="0">
                <a:latin typeface="Calibri"/>
                <a:cs typeface="Calibri"/>
              </a:rPr>
              <a:t> </a:t>
            </a:r>
            <a:r>
              <a:rPr sz="1600" spc="-8" dirty="0">
                <a:latin typeface="Calibri"/>
                <a:cs typeface="Calibri"/>
              </a:rPr>
              <a:t>conforme</a:t>
            </a:r>
            <a:r>
              <a:rPr sz="1600" spc="8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animal:</a:t>
            </a:r>
            <a:endParaRPr lang="pt-BR" sz="1600" dirty="0">
              <a:latin typeface="Calibri"/>
              <a:cs typeface="Calibri"/>
            </a:endParaRPr>
          </a:p>
          <a:p>
            <a:pPr marL="9525">
              <a:spcBef>
                <a:spcPts val="450"/>
              </a:spcBef>
            </a:pPr>
            <a:endParaRPr sz="1600" dirty="0">
              <a:latin typeface="Calibri"/>
              <a:cs typeface="Calibri"/>
            </a:endParaRPr>
          </a:p>
          <a:p>
            <a:pPr marL="69533" indent="-60008">
              <a:spcBef>
                <a:spcPts val="450"/>
              </a:spcBef>
              <a:buFont typeface="Calibri"/>
              <a:buChar char="-"/>
              <a:tabLst>
                <a:tab pos="69533" algn="l"/>
              </a:tabLst>
            </a:pPr>
            <a:r>
              <a:rPr sz="1600" b="1" spc="-8" dirty="0">
                <a:latin typeface="Calibri"/>
                <a:cs typeface="Calibri"/>
              </a:rPr>
              <a:t>platelmintos</a:t>
            </a:r>
            <a:r>
              <a:rPr sz="1600" spc="-8" dirty="0">
                <a:latin typeface="Calibri"/>
                <a:cs typeface="Calibri"/>
              </a:rPr>
              <a:t>,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moluscos</a:t>
            </a:r>
            <a:r>
              <a:rPr sz="1600" spc="-4" dirty="0">
                <a:latin typeface="Calibri"/>
                <a:cs typeface="Calibri"/>
              </a:rPr>
              <a:t>,</a:t>
            </a:r>
            <a:r>
              <a:rPr sz="1600" spc="8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cadelas 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4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éguas</a:t>
            </a:r>
            <a:r>
              <a:rPr sz="1600" b="1" spc="4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liberam 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11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oócito</a:t>
            </a:r>
            <a:r>
              <a:rPr sz="1600" b="1" spc="11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primário</a:t>
            </a:r>
            <a:r>
              <a:rPr sz="1600" spc="-4" dirty="0">
                <a:latin typeface="Calibri"/>
                <a:cs typeface="Calibri"/>
              </a:rPr>
              <a:t>;</a:t>
            </a:r>
            <a:endParaRPr sz="1600" dirty="0">
              <a:latin typeface="Calibri"/>
              <a:cs typeface="Calibri"/>
            </a:endParaRPr>
          </a:p>
          <a:p>
            <a:pPr marL="9525" marR="3810">
              <a:spcBef>
                <a:spcPts val="450"/>
              </a:spcBef>
              <a:buChar char="-"/>
              <a:tabLst>
                <a:tab pos="71914" algn="l"/>
              </a:tabLst>
            </a:pPr>
            <a:r>
              <a:rPr sz="1600" dirty="0">
                <a:latin typeface="Calibri"/>
                <a:cs typeface="Calibri"/>
              </a:rPr>
              <a:t>os</a:t>
            </a:r>
            <a:r>
              <a:rPr sz="1600" spc="19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equinodermos</a:t>
            </a:r>
            <a:r>
              <a:rPr sz="1600" dirty="0">
                <a:latin typeface="Calibri"/>
                <a:cs typeface="Calibri"/>
              </a:rPr>
              <a:t>,</a:t>
            </a:r>
            <a:r>
              <a:rPr sz="1600" spc="19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com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8" dirty="0">
                <a:latin typeface="Calibri"/>
                <a:cs typeface="Calibri"/>
              </a:rPr>
              <a:t>exceção</a:t>
            </a:r>
            <a:r>
              <a:rPr sz="1600" spc="19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dos</a:t>
            </a:r>
            <a:r>
              <a:rPr sz="1600" spc="23" dirty="0">
                <a:latin typeface="Calibri"/>
                <a:cs typeface="Calibri"/>
              </a:rPr>
              <a:t> </a:t>
            </a:r>
            <a:r>
              <a:rPr sz="1600" spc="-8" dirty="0">
                <a:latin typeface="Calibri"/>
                <a:cs typeface="Calibri"/>
              </a:rPr>
              <a:t>ouriços-do-mar,</a:t>
            </a:r>
            <a:r>
              <a:rPr sz="1600" spc="23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os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cordados</a:t>
            </a:r>
            <a:r>
              <a:rPr sz="1600" b="1" spc="23" dirty="0">
                <a:latin typeface="Calibri"/>
                <a:cs typeface="Calibri"/>
              </a:rPr>
              <a:t> </a:t>
            </a:r>
            <a:r>
              <a:rPr sz="1600" b="1" spc="-8" dirty="0">
                <a:latin typeface="Calibri"/>
                <a:cs typeface="Calibri"/>
              </a:rPr>
              <a:t>inferiores</a:t>
            </a:r>
            <a:r>
              <a:rPr sz="1600" spc="-8" dirty="0">
                <a:latin typeface="Calibri"/>
                <a:cs typeface="Calibri"/>
              </a:rPr>
              <a:t>,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os</a:t>
            </a:r>
            <a:r>
              <a:rPr sz="1600" spc="23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anfíbios</a:t>
            </a:r>
            <a:r>
              <a:rPr sz="1600" spc="-4" dirty="0">
                <a:latin typeface="Calibri"/>
                <a:cs typeface="Calibri"/>
              </a:rPr>
              <a:t>,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as</a:t>
            </a:r>
            <a:r>
              <a:rPr sz="1600" spc="19" dirty="0">
                <a:latin typeface="Calibri"/>
                <a:cs typeface="Calibri"/>
              </a:rPr>
              <a:t> </a:t>
            </a:r>
            <a:r>
              <a:rPr sz="1600" b="1" spc="-11" dirty="0">
                <a:latin typeface="Calibri"/>
                <a:cs typeface="Calibri"/>
              </a:rPr>
              <a:t>aves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19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maioria</a:t>
            </a:r>
            <a:r>
              <a:rPr sz="1600" b="1" spc="19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dos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8" dirty="0">
                <a:latin typeface="Calibri"/>
                <a:cs typeface="Calibri"/>
              </a:rPr>
              <a:t>mamíferos</a:t>
            </a:r>
            <a:r>
              <a:rPr sz="1600" spc="-8" dirty="0">
                <a:latin typeface="Calibri"/>
                <a:cs typeface="Calibri"/>
              </a:rPr>
              <a:t>,</a:t>
            </a:r>
            <a:r>
              <a:rPr sz="1600" spc="19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inclusive </a:t>
            </a:r>
            <a:r>
              <a:rPr sz="1600" dirty="0">
                <a:latin typeface="Calibri"/>
                <a:cs typeface="Calibri"/>
              </a:rPr>
              <a:t> as</a:t>
            </a:r>
            <a:r>
              <a:rPr sz="1600" spc="-4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mulheres</a:t>
            </a:r>
            <a:r>
              <a:rPr sz="1600" spc="-4" dirty="0">
                <a:latin typeface="Calibri"/>
                <a:cs typeface="Calibri"/>
              </a:rPr>
              <a:t>,</a:t>
            </a:r>
            <a:r>
              <a:rPr sz="1600" spc="4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ovulam</a:t>
            </a:r>
            <a:r>
              <a:rPr sz="1600" spc="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4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oócito</a:t>
            </a:r>
            <a:r>
              <a:rPr sz="1600" b="1" spc="8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secundário</a:t>
            </a:r>
            <a:r>
              <a:rPr sz="1600" spc="-4" dirty="0">
                <a:latin typeface="Calibri"/>
                <a:cs typeface="Calibri"/>
              </a:rPr>
              <a:t>;</a:t>
            </a:r>
            <a:endParaRPr sz="1600" dirty="0">
              <a:latin typeface="Calibri"/>
              <a:cs typeface="Calibri"/>
            </a:endParaRPr>
          </a:p>
          <a:p>
            <a:pPr marL="69533" indent="-60008">
              <a:spcBef>
                <a:spcPts val="450"/>
              </a:spcBef>
              <a:buFont typeface="Calibri"/>
              <a:buChar char="-"/>
              <a:tabLst>
                <a:tab pos="69533" algn="l"/>
              </a:tabLst>
            </a:pPr>
            <a:r>
              <a:rPr sz="1600" b="1" spc="-4" dirty="0">
                <a:latin typeface="Calibri"/>
                <a:cs typeface="Calibri"/>
              </a:rPr>
              <a:t>cnidários</a:t>
            </a:r>
            <a:r>
              <a:rPr sz="1600" spc="-4" dirty="0">
                <a:latin typeface="Calibri"/>
                <a:cs typeface="Calibri"/>
              </a:rPr>
              <a:t>,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b="1" spc="-8" dirty="0">
                <a:latin typeface="Calibri"/>
                <a:cs typeface="Calibri"/>
              </a:rPr>
              <a:t>ctenóforos</a:t>
            </a:r>
            <a:r>
              <a:rPr sz="1600" b="1" spc="-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8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ouriços-do-mar</a:t>
            </a:r>
            <a:r>
              <a:rPr sz="1600" b="1" spc="4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ovulam</a:t>
            </a:r>
            <a:r>
              <a:rPr sz="1600" spc="8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óvulos</a:t>
            </a:r>
            <a:r>
              <a:rPr sz="1600" spc="-4" dirty="0"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C37700BB-18CC-91F2-88C4-82B43AE88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828" y="50800"/>
            <a:ext cx="6954344" cy="5041900"/>
          </a:xfrm>
          <a:prstGeom prst="rect">
            <a:avLst/>
          </a:prstGeom>
          <a:noFill/>
        </p:spPr>
      </p:pic>
      <p:sp>
        <p:nvSpPr>
          <p:cNvPr id="2" name="Espaço Reservado para Número de Slide 1" hidden="1">
            <a:extLst>
              <a:ext uri="{FF2B5EF4-FFF2-40B4-BE49-F238E27FC236}">
                <a16:creationId xmlns:a16="http://schemas.microsoft.com/office/drawing/2014/main" id="{3E95FDC5-72C0-F1E6-D636-2C39B0F53AD6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4337100" y="4751625"/>
            <a:ext cx="469800" cy="3915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600"/>
                </a:spcAft>
                <a:buNone/>
              </a:pPr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11953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4BD47D8-BC01-6269-B1C0-C8D0B3488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26" b="6877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2" name="Espaço Reservado para Número de Slide 1" hidden="1">
            <a:extLst>
              <a:ext uri="{FF2B5EF4-FFF2-40B4-BE49-F238E27FC236}">
                <a16:creationId xmlns:a16="http://schemas.microsoft.com/office/drawing/2014/main" id="{E4ED50AF-7934-7013-30B2-D5098783D673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4337100" y="4751625"/>
            <a:ext cx="469800" cy="3915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600"/>
                </a:spcAft>
                <a:buNone/>
              </a:pPr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1138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64CEFB5-8795-A37E-341A-3CF83EB80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667107"/>
            <a:ext cx="8963025" cy="3809285"/>
          </a:xfrm>
          <a:prstGeom prst="rect">
            <a:avLst/>
          </a:prstGeom>
          <a:noFill/>
        </p:spPr>
      </p:pic>
      <p:sp>
        <p:nvSpPr>
          <p:cNvPr id="5" name="Espaço Reservado para Número de Slide 4" hidden="1">
            <a:extLst>
              <a:ext uri="{FF2B5EF4-FFF2-40B4-BE49-F238E27FC236}">
                <a16:creationId xmlns:a16="http://schemas.microsoft.com/office/drawing/2014/main" id="{4EBE6F63-C2C1-63A5-6AEA-A037388DE9A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6F15528-21DE-4FAA-801E-634DDDAF4B2B}" type="slidenum">
              <a:rPr lang="pt-BR" smtClean="0"/>
              <a:pPr>
                <a:spcAft>
                  <a:spcPts val="600"/>
                </a:spcAft>
              </a:pPr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28718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0960" y="465534"/>
            <a:ext cx="5397093" cy="419575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613447" y="2159317"/>
            <a:ext cx="88106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050" spc="-4" dirty="0">
                <a:latin typeface="Calibri"/>
                <a:cs typeface="Calibri"/>
              </a:rPr>
              <a:t>P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81013" y="2105787"/>
            <a:ext cx="96203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050" spc="-4" dirty="0">
                <a:latin typeface="Calibri"/>
                <a:cs typeface="Calibri"/>
              </a:rPr>
              <a:t>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88382" y="1767695"/>
            <a:ext cx="104775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050" spc="-4" dirty="0">
                <a:latin typeface="Calibri"/>
                <a:cs typeface="Calibri"/>
              </a:rPr>
              <a:t>U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26632" y="2892892"/>
            <a:ext cx="133350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050" spc="-4" dirty="0">
                <a:latin typeface="Calibri"/>
                <a:cs typeface="Calibri"/>
              </a:rPr>
              <a:t>M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98520" y="4399073"/>
            <a:ext cx="6379845" cy="575157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R="594836" algn="r">
              <a:spcBef>
                <a:spcPts val="64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anari,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U</a:t>
            </a:r>
            <a:r>
              <a:rPr sz="900" dirty="0">
                <a:latin typeface="Calibri"/>
                <a:cs typeface="Calibri"/>
              </a:rPr>
              <a:t>F</a:t>
            </a:r>
            <a:r>
              <a:rPr sz="900" spc="-11" dirty="0">
                <a:latin typeface="Calibri"/>
                <a:cs typeface="Calibri"/>
              </a:rPr>
              <a:t>R</a:t>
            </a:r>
            <a:r>
              <a:rPr sz="900" spc="-4" dirty="0">
                <a:latin typeface="Calibri"/>
                <a:cs typeface="Calibri"/>
              </a:rPr>
              <a:t>G</a:t>
            </a:r>
            <a:r>
              <a:rPr sz="900" dirty="0">
                <a:latin typeface="Calibri"/>
                <a:cs typeface="Calibri"/>
              </a:rPr>
              <a:t>S</a:t>
            </a:r>
            <a:endParaRPr sz="900">
              <a:latin typeface="Calibri"/>
              <a:cs typeface="Calibri"/>
            </a:endParaRPr>
          </a:p>
          <a:p>
            <a:pPr marL="9525" marR="3810">
              <a:spcBef>
                <a:spcPts val="570"/>
              </a:spcBef>
            </a:pPr>
            <a:r>
              <a:rPr sz="900" b="1" spc="-4" dirty="0">
                <a:latin typeface="Calibri"/>
                <a:cs typeface="Calibri"/>
              </a:rPr>
              <a:t>Corte</a:t>
            </a:r>
            <a:r>
              <a:rPr sz="900" b="1" spc="-8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de</a:t>
            </a:r>
            <a:r>
              <a:rPr sz="900" b="1" spc="11" dirty="0">
                <a:latin typeface="Calibri"/>
                <a:cs typeface="Calibri"/>
              </a:rPr>
              <a:t> </a:t>
            </a:r>
            <a:r>
              <a:rPr sz="900" b="1" spc="-8" dirty="0">
                <a:latin typeface="Calibri"/>
                <a:cs typeface="Calibri"/>
              </a:rPr>
              <a:t>ovário</a:t>
            </a:r>
            <a:r>
              <a:rPr sz="900" b="1" spc="4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de</a:t>
            </a:r>
            <a:r>
              <a:rPr sz="900" b="1" spc="8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camundonga</a:t>
            </a:r>
            <a:r>
              <a:rPr sz="900" spc="-4" dirty="0">
                <a:latin typeface="Calibri"/>
                <a:cs typeface="Calibri"/>
              </a:rPr>
              <a:t>,</a:t>
            </a:r>
            <a:r>
              <a:rPr sz="900" spc="19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onde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são</a:t>
            </a:r>
            <a:r>
              <a:rPr sz="900" spc="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visíveis</a:t>
            </a:r>
            <a:r>
              <a:rPr sz="900" spc="11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folículos</a:t>
            </a:r>
            <a:r>
              <a:rPr sz="900" b="1" spc="19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primordiais</a:t>
            </a:r>
            <a:r>
              <a:rPr sz="900" b="1" spc="19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(P)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folículos</a:t>
            </a:r>
            <a:r>
              <a:rPr sz="900" b="1" spc="19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em</a:t>
            </a:r>
            <a:r>
              <a:rPr sz="900" b="1" spc="4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crescimento unilaminar</a:t>
            </a:r>
            <a:r>
              <a:rPr sz="900" b="1" spc="19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(U),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multilaminar</a:t>
            </a:r>
            <a:r>
              <a:rPr sz="900" b="1" spc="19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(M) </a:t>
            </a:r>
            <a:r>
              <a:rPr sz="900" dirty="0">
                <a:latin typeface="Calibri"/>
                <a:cs typeface="Calibri"/>
              </a:rPr>
              <a:t> e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b="1" spc="-8" dirty="0">
                <a:latin typeface="Calibri"/>
                <a:cs typeface="Calibri"/>
              </a:rPr>
              <a:t>antral</a:t>
            </a:r>
            <a:r>
              <a:rPr sz="900" b="1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(A). HE.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3094" y="964407"/>
            <a:ext cx="2571750" cy="303728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25645" y="964415"/>
            <a:ext cx="2532392" cy="305513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98571" y="3821382"/>
            <a:ext cx="5219224" cy="39632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74959">
              <a:spcBef>
                <a:spcPts val="75"/>
              </a:spcBef>
              <a:tabLst>
                <a:tab pos="3452336" algn="l"/>
              </a:tabLst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anari,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U</a:t>
            </a:r>
            <a:r>
              <a:rPr sz="900" dirty="0">
                <a:latin typeface="Calibri"/>
                <a:cs typeface="Calibri"/>
              </a:rPr>
              <a:t>F</a:t>
            </a:r>
            <a:r>
              <a:rPr sz="900" spc="-11" dirty="0">
                <a:latin typeface="Calibri"/>
                <a:cs typeface="Calibri"/>
              </a:rPr>
              <a:t>R</a:t>
            </a:r>
            <a:r>
              <a:rPr sz="900" spc="-4" dirty="0">
                <a:latin typeface="Calibri"/>
                <a:cs typeface="Calibri"/>
              </a:rPr>
              <a:t>G</a:t>
            </a:r>
            <a:r>
              <a:rPr sz="900" dirty="0">
                <a:latin typeface="Calibri"/>
                <a:cs typeface="Calibri"/>
              </a:rPr>
              <a:t>S	</a:t>
            </a: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&amp;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-11" dirty="0">
                <a:latin typeface="Calibri"/>
                <a:cs typeface="Calibri"/>
              </a:rPr>
              <a:t>st</a:t>
            </a:r>
            <a:r>
              <a:rPr sz="900" dirty="0">
                <a:latin typeface="Calibri"/>
                <a:cs typeface="Calibri"/>
              </a:rPr>
              <a:t>ela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</a:t>
            </a:r>
            <a:r>
              <a:rPr sz="900" spc="-4" dirty="0">
                <a:latin typeface="Calibri"/>
                <a:cs typeface="Calibri"/>
              </a:rPr>
              <a:t>ev</a:t>
            </a:r>
            <a:r>
              <a:rPr sz="900" dirty="0">
                <a:latin typeface="Calibri"/>
                <a:cs typeface="Calibri"/>
              </a:rPr>
              <a:t>ilac</a:t>
            </a:r>
            <a:r>
              <a:rPr sz="900" spc="-4" dirty="0">
                <a:latin typeface="Calibri"/>
                <a:cs typeface="Calibri"/>
              </a:rPr>
              <a:t>qu</a:t>
            </a:r>
            <a:r>
              <a:rPr sz="900" dirty="0">
                <a:latin typeface="Calibri"/>
                <a:cs typeface="Calibri"/>
              </a:rPr>
              <a:t>a,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U</a:t>
            </a:r>
            <a:r>
              <a:rPr sz="900" dirty="0">
                <a:latin typeface="Calibri"/>
                <a:cs typeface="Calibri"/>
              </a:rPr>
              <a:t>SP</a:t>
            </a:r>
            <a:endParaRPr sz="900">
              <a:latin typeface="Calibri"/>
              <a:cs typeface="Calibri"/>
            </a:endParaRPr>
          </a:p>
          <a:p>
            <a:pPr>
              <a:spcBef>
                <a:spcPts val="26"/>
              </a:spcBef>
            </a:pPr>
            <a:endParaRPr sz="713">
              <a:latin typeface="Calibri"/>
              <a:cs typeface="Calibri"/>
            </a:endParaRPr>
          </a:p>
          <a:p>
            <a:pPr marL="9525"/>
            <a:r>
              <a:rPr sz="900" b="1" spc="-4" dirty="0">
                <a:latin typeface="Calibri"/>
                <a:cs typeface="Calibri"/>
              </a:rPr>
              <a:t>Cortes</a:t>
            </a:r>
            <a:r>
              <a:rPr sz="900" b="1" spc="-11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de</a:t>
            </a:r>
            <a:r>
              <a:rPr sz="900" b="1" spc="8" dirty="0">
                <a:latin typeface="Calibri"/>
                <a:cs typeface="Calibri"/>
              </a:rPr>
              <a:t> </a:t>
            </a:r>
            <a:r>
              <a:rPr sz="900" b="1" spc="-8" dirty="0">
                <a:latin typeface="Calibri"/>
                <a:cs typeface="Calibri"/>
              </a:rPr>
              <a:t>ovário</a:t>
            </a:r>
            <a:r>
              <a:rPr sz="900" b="1" spc="4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de</a:t>
            </a:r>
            <a:r>
              <a:rPr sz="900" b="1" spc="8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camundonga</a:t>
            </a:r>
            <a:r>
              <a:rPr sz="900" spc="-4" dirty="0">
                <a:latin typeface="Calibri"/>
                <a:cs typeface="Calibri"/>
              </a:rPr>
              <a:t>,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com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diferentes</a:t>
            </a:r>
            <a:r>
              <a:rPr sz="900" spc="-4" dirty="0">
                <a:latin typeface="Calibri"/>
                <a:cs typeface="Calibri"/>
              </a:rPr>
              <a:t> estágios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do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desenvolvimento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dos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folículos.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2CD2FA2-0668-A112-DD0D-A2BC7B7DC3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</a:t>
            </a:fld>
            <a:endParaRPr lang="pt-BR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C915C40-ED40-3CEF-2545-1AC619763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792806"/>
              </p:ext>
            </p:extLst>
          </p:nvPr>
        </p:nvGraphicFramePr>
        <p:xfrm>
          <a:off x="982133" y="966787"/>
          <a:ext cx="7529689" cy="33594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31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8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661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Mitose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Meiose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93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Ocorre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em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células somáticas</a:t>
                      </a:r>
                      <a:r>
                        <a:rPr sz="12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germinativas.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Ocorre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em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células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germinativas.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Uma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divisão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por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ciclo,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onde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há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separação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das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cromátides-irmãs.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83820" algn="just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Duas divisões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por ciclo.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Na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primeira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meiose, há a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separação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dos 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cromossomos-homólogos,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e,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na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segunda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meiose,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ocorre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a 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separação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das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cromátides-irmãs.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Não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há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i="1" spc="-5" dirty="0">
                          <a:latin typeface="Calibri"/>
                          <a:cs typeface="Calibri"/>
                        </a:rPr>
                        <a:t>crossing-over</a:t>
                      </a:r>
                      <a:r>
                        <a:rPr sz="12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na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prófase.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Há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i="1" spc="-5" dirty="0">
                          <a:latin typeface="Calibri"/>
                          <a:cs typeface="Calibri"/>
                        </a:rPr>
                        <a:t>crossing-over</a:t>
                      </a:r>
                      <a:r>
                        <a:rPr sz="12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na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prófase.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Resulta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duas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células-filhas.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Resulta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quatro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células-filhas.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93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células-filhas são</a:t>
                      </a:r>
                      <a:r>
                        <a:rPr sz="12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geneticamente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iguais.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células-filhas são</a:t>
                      </a:r>
                      <a:r>
                        <a:rPr sz="12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geneticamente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diferentes.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As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células-filhas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são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diploides.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As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células-filhas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são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haploides.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90038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66096" y="586388"/>
            <a:ext cx="2605868" cy="383678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3701" y="586907"/>
            <a:ext cx="2918286" cy="27953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34239" y="3389185"/>
            <a:ext cx="3213259" cy="1165063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28575" algn="just">
              <a:spcBef>
                <a:spcPts val="525"/>
              </a:spcBef>
            </a:pPr>
            <a:r>
              <a:rPr sz="900" spc="-4" dirty="0">
                <a:latin typeface="Calibri"/>
                <a:cs typeface="Calibri"/>
              </a:rPr>
              <a:t>Os</a:t>
            </a:r>
            <a:r>
              <a:rPr sz="900" spc="-8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folículos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são constituídos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por:</a:t>
            </a:r>
            <a:endParaRPr sz="900">
              <a:latin typeface="Calibri"/>
              <a:cs typeface="Calibri"/>
            </a:endParaRPr>
          </a:p>
          <a:p>
            <a:pPr marL="28575" marR="22860" algn="just">
              <a:spcBef>
                <a:spcPts val="450"/>
              </a:spcBef>
            </a:pPr>
            <a:r>
              <a:rPr sz="900" b="1" spc="-4" dirty="0">
                <a:latin typeface="Calibri"/>
                <a:cs typeface="Calibri"/>
              </a:rPr>
              <a:t>oócito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primário</a:t>
            </a:r>
            <a:r>
              <a:rPr sz="900" spc="-4" dirty="0">
                <a:latin typeface="Calibri"/>
                <a:cs typeface="Calibri"/>
              </a:rPr>
              <a:t>,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zona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pelúcida</a:t>
            </a:r>
            <a:r>
              <a:rPr sz="900" spc="-4" dirty="0">
                <a:latin typeface="Calibri"/>
                <a:cs typeface="Calibri"/>
              </a:rPr>
              <a:t>,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células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foliculares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(</a:t>
            </a:r>
            <a:r>
              <a:rPr sz="900" b="1" spc="-4" dirty="0">
                <a:latin typeface="Calibri"/>
                <a:cs typeface="Calibri"/>
              </a:rPr>
              <a:t>camada 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granulosa</a:t>
            </a:r>
            <a:r>
              <a:rPr sz="900" spc="-4" dirty="0">
                <a:latin typeface="Calibri"/>
                <a:cs typeface="Calibri"/>
              </a:rPr>
              <a:t>)</a:t>
            </a:r>
            <a:r>
              <a:rPr sz="900" dirty="0">
                <a:latin typeface="Calibri"/>
                <a:cs typeface="Calibri"/>
              </a:rPr>
              <a:t> e </a:t>
            </a:r>
            <a:r>
              <a:rPr sz="900" b="1" spc="-4" dirty="0">
                <a:latin typeface="Calibri"/>
                <a:cs typeface="Calibri"/>
              </a:rPr>
              <a:t>teca</a:t>
            </a:r>
            <a:r>
              <a:rPr sz="900" spc="-4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  <a:p>
            <a:pPr marL="28575" marR="22860" algn="just">
              <a:spcBef>
                <a:spcPts val="450"/>
              </a:spcBef>
            </a:pPr>
            <a:r>
              <a:rPr sz="900" dirty="0">
                <a:latin typeface="Calibri"/>
                <a:cs typeface="Calibri"/>
              </a:rPr>
              <a:t>O </a:t>
            </a:r>
            <a:r>
              <a:rPr sz="900" spc="-4" dirty="0">
                <a:latin typeface="Calibri"/>
                <a:cs typeface="Calibri"/>
              </a:rPr>
              <a:t>folículo </a:t>
            </a:r>
            <a:r>
              <a:rPr sz="900" spc="-8" dirty="0">
                <a:latin typeface="Calibri"/>
                <a:cs typeface="Calibri"/>
              </a:rPr>
              <a:t>antral contém </a:t>
            </a:r>
            <a:r>
              <a:rPr sz="900" spc="-4" dirty="0">
                <a:latin typeface="Calibri"/>
                <a:cs typeface="Calibri"/>
              </a:rPr>
              <a:t>ainda, </a:t>
            </a:r>
            <a:r>
              <a:rPr sz="900" spc="-8" dirty="0">
                <a:latin typeface="Calibri"/>
                <a:cs typeface="Calibri"/>
              </a:rPr>
              <a:t>entre </a:t>
            </a:r>
            <a:r>
              <a:rPr sz="900" dirty="0">
                <a:latin typeface="Calibri"/>
                <a:cs typeface="Calibri"/>
              </a:rPr>
              <a:t>as </a:t>
            </a:r>
            <a:r>
              <a:rPr sz="900" spc="-4" dirty="0">
                <a:latin typeface="Calibri"/>
                <a:cs typeface="Calibri"/>
              </a:rPr>
              <a:t>células foliculares, </a:t>
            </a:r>
            <a:r>
              <a:rPr sz="900" dirty="0">
                <a:latin typeface="Calibri"/>
                <a:cs typeface="Calibri"/>
              </a:rPr>
              <a:t>o </a:t>
            </a:r>
            <a:r>
              <a:rPr sz="900" b="1" spc="-4" dirty="0">
                <a:latin typeface="Calibri"/>
                <a:cs typeface="Calibri"/>
              </a:rPr>
              <a:t>antro</a:t>
            </a:r>
            <a:r>
              <a:rPr sz="900" spc="-4" dirty="0">
                <a:latin typeface="Calibri"/>
                <a:cs typeface="Calibri"/>
              </a:rPr>
              <a:t>, 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uma </a:t>
            </a:r>
            <a:r>
              <a:rPr sz="900" spc="-8" dirty="0">
                <a:latin typeface="Calibri"/>
                <a:cs typeface="Calibri"/>
              </a:rPr>
              <a:t>cavidade </a:t>
            </a:r>
            <a:r>
              <a:rPr sz="900" spc="-4" dirty="0">
                <a:latin typeface="Calibri"/>
                <a:cs typeface="Calibri"/>
              </a:rPr>
              <a:t>com glicosaminoglicanos, hormônios </a:t>
            </a:r>
            <a:r>
              <a:rPr sz="900" dirty="0">
                <a:latin typeface="Calibri"/>
                <a:cs typeface="Calibri"/>
              </a:rPr>
              <a:t>e </a:t>
            </a:r>
            <a:r>
              <a:rPr sz="900" spc="-4" dirty="0">
                <a:latin typeface="Calibri"/>
                <a:cs typeface="Calibri"/>
              </a:rPr>
              <a:t>fluido </a:t>
            </a:r>
            <a:r>
              <a:rPr sz="900" dirty="0">
                <a:latin typeface="Calibri"/>
                <a:cs typeface="Calibri"/>
              </a:rPr>
              <a:t>(a </a:t>
            </a:r>
            <a:r>
              <a:rPr sz="900" spc="-15" dirty="0">
                <a:latin typeface="Calibri"/>
                <a:cs typeface="Calibri"/>
              </a:rPr>
              <a:t>carga 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negativa </a:t>
            </a:r>
            <a:r>
              <a:rPr sz="900" spc="-4" dirty="0">
                <a:latin typeface="Calibri"/>
                <a:cs typeface="Calibri"/>
              </a:rPr>
              <a:t>dos glicosaminoglicanos </a:t>
            </a:r>
            <a:r>
              <a:rPr sz="900" spc="-8" dirty="0">
                <a:latin typeface="Calibri"/>
                <a:cs typeface="Calibri"/>
              </a:rPr>
              <a:t>atrai </a:t>
            </a:r>
            <a:r>
              <a:rPr sz="900" spc="-4" dirty="0">
                <a:latin typeface="Calibri"/>
                <a:cs typeface="Calibri"/>
              </a:rPr>
              <a:t>Na</a:t>
            </a:r>
            <a:r>
              <a:rPr sz="900" spc="-5" baseline="24305" dirty="0">
                <a:latin typeface="Calibri"/>
                <a:cs typeface="Calibri"/>
              </a:rPr>
              <a:t>+</a:t>
            </a:r>
            <a:r>
              <a:rPr sz="900" baseline="2430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que, por sua </a:t>
            </a:r>
            <a:r>
              <a:rPr sz="900" spc="-8" dirty="0">
                <a:latin typeface="Calibri"/>
                <a:cs typeface="Calibri"/>
              </a:rPr>
              <a:t>vez, atrai </a:t>
            </a:r>
            <a:r>
              <a:rPr sz="900" spc="-4" dirty="0">
                <a:latin typeface="Calibri"/>
                <a:cs typeface="Calibri"/>
              </a:rPr>
              <a:t> água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do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plasma).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06063" y="4196487"/>
            <a:ext cx="97250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anari,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U</a:t>
            </a:r>
            <a:r>
              <a:rPr sz="900" dirty="0">
                <a:latin typeface="Calibri"/>
                <a:cs typeface="Calibri"/>
              </a:rPr>
              <a:t>F</a:t>
            </a:r>
            <a:r>
              <a:rPr sz="900" spc="-11" dirty="0">
                <a:latin typeface="Calibri"/>
                <a:cs typeface="Calibri"/>
              </a:rPr>
              <a:t>R</a:t>
            </a:r>
            <a:r>
              <a:rPr sz="900" spc="-4" dirty="0">
                <a:latin typeface="Calibri"/>
                <a:cs typeface="Calibri"/>
              </a:rPr>
              <a:t>G</a:t>
            </a:r>
            <a:r>
              <a:rPr sz="900" dirty="0">
                <a:latin typeface="Calibri"/>
                <a:cs typeface="Calibri"/>
              </a:rPr>
              <a:t>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96164" y="3185617"/>
            <a:ext cx="97250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anari,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U</a:t>
            </a:r>
            <a:r>
              <a:rPr sz="900" dirty="0">
                <a:latin typeface="Calibri"/>
                <a:cs typeface="Calibri"/>
              </a:rPr>
              <a:t>F</a:t>
            </a:r>
            <a:r>
              <a:rPr sz="900" spc="-11" dirty="0">
                <a:latin typeface="Calibri"/>
                <a:cs typeface="Calibri"/>
              </a:rPr>
              <a:t>R</a:t>
            </a:r>
            <a:r>
              <a:rPr sz="900" spc="-4" dirty="0">
                <a:latin typeface="Calibri"/>
                <a:cs typeface="Calibri"/>
              </a:rPr>
              <a:t>G</a:t>
            </a:r>
            <a:r>
              <a:rPr sz="900" dirty="0">
                <a:latin typeface="Calibri"/>
                <a:cs typeface="Calibri"/>
              </a:rPr>
              <a:t>S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25AF8B5-48FF-FDCD-B8B7-70C2057A95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61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D17BC82-7175-A37B-3457-03D3A630B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4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563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9470" y="1285028"/>
            <a:ext cx="5640189" cy="3858471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280598" y="-6694"/>
            <a:ext cx="6581422" cy="453329"/>
          </a:xfrm>
          <a:prstGeom prst="rect">
            <a:avLst/>
          </a:prstGeom>
        </p:spPr>
        <p:txBody>
          <a:bodyPr spcFirstLastPara="1" vert="horz" wrap="square" lIns="0" tIns="9525" rIns="0" bIns="0" rtlCol="0" anchor="b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800" b="1" spc="-8" dirty="0">
                <a:solidFill>
                  <a:schemeClr val="accent1"/>
                </a:solidFill>
              </a:rPr>
              <a:t>Controle</a:t>
            </a:r>
            <a:r>
              <a:rPr sz="2800" b="1" spc="-19" dirty="0">
                <a:solidFill>
                  <a:schemeClr val="accent1"/>
                </a:solidFill>
              </a:rPr>
              <a:t> </a:t>
            </a:r>
            <a:r>
              <a:rPr sz="2800" b="1" spc="-4" dirty="0">
                <a:solidFill>
                  <a:schemeClr val="accent1"/>
                </a:solidFill>
              </a:rPr>
              <a:t>hormonal da</a:t>
            </a:r>
            <a:r>
              <a:rPr sz="2800" b="1" dirty="0">
                <a:solidFill>
                  <a:schemeClr val="accent1"/>
                </a:solidFill>
              </a:rPr>
              <a:t> </a:t>
            </a:r>
            <a:r>
              <a:rPr sz="2800" b="1" spc="-4" dirty="0">
                <a:solidFill>
                  <a:schemeClr val="accent1"/>
                </a:solidFill>
              </a:rPr>
              <a:t>oogênese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57956" y="621347"/>
            <a:ext cx="7902221" cy="10406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>
                <a:latin typeface="Calibri"/>
                <a:cs typeface="Calibri"/>
              </a:rPr>
              <a:t>A</a:t>
            </a:r>
            <a:r>
              <a:rPr spc="49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oogênese</a:t>
            </a:r>
            <a:r>
              <a:rPr spc="248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é</a:t>
            </a:r>
            <a:r>
              <a:rPr spc="24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também</a:t>
            </a:r>
            <a:r>
              <a:rPr spc="248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controlada</a:t>
            </a:r>
            <a:r>
              <a:rPr spc="236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pelas</a:t>
            </a:r>
            <a:r>
              <a:rPr spc="24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gonadotrofinas</a:t>
            </a:r>
            <a:r>
              <a:rPr spc="248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produzidas</a:t>
            </a:r>
            <a:r>
              <a:rPr spc="24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pela</a:t>
            </a:r>
            <a:r>
              <a:rPr spc="24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hipófise:</a:t>
            </a:r>
            <a:r>
              <a:rPr spc="248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</a:t>
            </a:r>
            <a:r>
              <a:rPr spc="248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hormônio</a:t>
            </a:r>
            <a:r>
              <a:rPr b="1" spc="255" dirty="0">
                <a:latin typeface="Calibri"/>
                <a:cs typeface="Calibri"/>
              </a:rPr>
              <a:t> </a:t>
            </a:r>
            <a:r>
              <a:rPr b="1" spc="-4" dirty="0">
                <a:latin typeface="Calibri"/>
                <a:cs typeface="Calibri"/>
              </a:rPr>
              <a:t>folículo</a:t>
            </a:r>
            <a:r>
              <a:rPr b="1" spc="248" dirty="0">
                <a:latin typeface="Calibri"/>
                <a:cs typeface="Calibri"/>
              </a:rPr>
              <a:t> </a:t>
            </a:r>
            <a:r>
              <a:rPr b="1" spc="-8" dirty="0">
                <a:latin typeface="Calibri"/>
                <a:cs typeface="Calibri"/>
              </a:rPr>
              <a:t>estimulante</a:t>
            </a:r>
            <a:r>
              <a:rPr b="1" spc="240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(</a:t>
            </a:r>
            <a:r>
              <a:rPr b="1" spc="-8" dirty="0">
                <a:latin typeface="Calibri"/>
                <a:cs typeface="Calibri"/>
              </a:rPr>
              <a:t>FSH</a:t>
            </a:r>
            <a:r>
              <a:rPr spc="-8" dirty="0">
                <a:latin typeface="Calibri"/>
                <a:cs typeface="Calibri"/>
              </a:rPr>
              <a:t>)</a:t>
            </a:r>
            <a:r>
              <a:rPr spc="24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e</a:t>
            </a:r>
            <a:r>
              <a:rPr spc="248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</a:t>
            </a:r>
            <a:r>
              <a:rPr lang="pt-BR" dirty="0">
                <a:latin typeface="Calibri"/>
                <a:cs typeface="Calibri"/>
              </a:rPr>
              <a:t> </a:t>
            </a:r>
            <a:r>
              <a:rPr b="1" spc="-4" dirty="0" err="1">
                <a:latin typeface="Calibri"/>
                <a:cs typeface="Calibri"/>
              </a:rPr>
              <a:t>hormônio</a:t>
            </a:r>
            <a:r>
              <a:rPr b="1" spc="11" dirty="0">
                <a:latin typeface="Calibri"/>
                <a:cs typeface="Calibri"/>
              </a:rPr>
              <a:t> </a:t>
            </a:r>
            <a:r>
              <a:rPr b="1" spc="-8" dirty="0">
                <a:latin typeface="Calibri"/>
                <a:cs typeface="Calibri"/>
              </a:rPr>
              <a:t>luteinizante</a:t>
            </a:r>
            <a:r>
              <a:rPr b="1" spc="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(</a:t>
            </a:r>
            <a:r>
              <a:rPr b="1" spc="-4" dirty="0">
                <a:latin typeface="Calibri"/>
                <a:cs typeface="Calibri"/>
              </a:rPr>
              <a:t>LH</a:t>
            </a:r>
            <a:r>
              <a:rPr spc="-4" dirty="0">
                <a:latin typeface="Calibri"/>
                <a:cs typeface="Calibri"/>
              </a:rPr>
              <a:t>).</a:t>
            </a:r>
            <a:endParaRPr dirty="0">
              <a:latin typeface="Calibri"/>
              <a:cs typeface="Calibri"/>
            </a:endParaRPr>
          </a:p>
          <a:p>
            <a:pPr>
              <a:spcBef>
                <a:spcPts val="30"/>
              </a:spcBef>
            </a:pPr>
            <a:endParaRPr sz="1100" dirty="0">
              <a:latin typeface="Calibri"/>
              <a:cs typeface="Calibri"/>
            </a:endParaRPr>
          </a:p>
          <a:p>
            <a:pPr marL="9525" marR="3810"/>
            <a:r>
              <a:rPr dirty="0">
                <a:latin typeface="Calibri"/>
                <a:cs typeface="Calibri"/>
              </a:rPr>
              <a:t>A</a:t>
            </a:r>
            <a:r>
              <a:rPr spc="3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ação</a:t>
            </a:r>
            <a:r>
              <a:rPr spc="30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dos</a:t>
            </a:r>
            <a:r>
              <a:rPr spc="4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hormônios</a:t>
            </a:r>
            <a:r>
              <a:rPr spc="4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hipofisários</a:t>
            </a:r>
            <a:r>
              <a:rPr spc="38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sobre</a:t>
            </a:r>
            <a:r>
              <a:rPr spc="3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os</a:t>
            </a:r>
            <a:r>
              <a:rPr spc="4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ovários</a:t>
            </a:r>
            <a:r>
              <a:rPr spc="3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estimula</a:t>
            </a:r>
            <a:r>
              <a:rPr spc="3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</a:t>
            </a:r>
            <a:r>
              <a:rPr spc="3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secreção</a:t>
            </a:r>
            <a:r>
              <a:rPr spc="3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de</a:t>
            </a:r>
            <a:r>
              <a:rPr spc="34" dirty="0">
                <a:latin typeface="Calibri"/>
                <a:cs typeface="Calibri"/>
              </a:rPr>
              <a:t> </a:t>
            </a:r>
            <a:r>
              <a:rPr b="1" spc="-8" dirty="0">
                <a:latin typeface="Calibri"/>
                <a:cs typeface="Calibri"/>
              </a:rPr>
              <a:t>estrógeno</a:t>
            </a:r>
            <a:r>
              <a:rPr b="1" spc="3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e</a:t>
            </a:r>
            <a:r>
              <a:rPr spc="38" dirty="0">
                <a:latin typeface="Calibri"/>
                <a:cs typeface="Calibri"/>
              </a:rPr>
              <a:t> </a:t>
            </a:r>
            <a:r>
              <a:rPr b="1" spc="-8" dirty="0">
                <a:latin typeface="Calibri"/>
                <a:cs typeface="Calibri"/>
              </a:rPr>
              <a:t>progesterona</a:t>
            </a:r>
            <a:r>
              <a:rPr b="1" spc="3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que</a:t>
            </a:r>
            <a:r>
              <a:rPr spc="30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atuam</a:t>
            </a:r>
            <a:r>
              <a:rPr spc="34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sobre</a:t>
            </a:r>
            <a:r>
              <a:rPr spc="38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</a:t>
            </a:r>
            <a:r>
              <a:rPr spc="30" dirty="0">
                <a:latin typeface="Calibri"/>
                <a:cs typeface="Calibri"/>
              </a:rPr>
              <a:t> </a:t>
            </a:r>
            <a:r>
              <a:rPr spc="-8" dirty="0">
                <a:latin typeface="Calibri"/>
                <a:cs typeface="Calibri"/>
              </a:rPr>
              <a:t>restante</a:t>
            </a:r>
            <a:r>
              <a:rPr spc="34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do </a:t>
            </a:r>
            <a:r>
              <a:rPr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aparelho</a:t>
            </a:r>
            <a:r>
              <a:rPr spc="-19"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reprodutor.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9945" y="4514326"/>
            <a:ext cx="6204585" cy="55207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678180" algn="r">
              <a:spcBef>
                <a:spcPts val="75"/>
              </a:spcBef>
            </a:pPr>
            <a:r>
              <a:rPr sz="900" dirty="0">
                <a:latin typeface="Calibri"/>
                <a:cs typeface="Calibri"/>
              </a:rPr>
              <a:t>E.</a:t>
            </a:r>
            <a:r>
              <a:rPr sz="900" spc="-4" dirty="0">
                <a:latin typeface="Calibri"/>
                <a:cs typeface="Calibri"/>
              </a:rPr>
              <a:t> L</a:t>
            </a:r>
            <a:r>
              <a:rPr sz="900" dirty="0">
                <a:latin typeface="Calibri"/>
                <a:cs typeface="Calibri"/>
              </a:rPr>
              <a:t>ei</a:t>
            </a:r>
            <a:r>
              <a:rPr sz="900" spc="-11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endParaRPr sz="900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975">
              <a:latin typeface="Calibri"/>
              <a:cs typeface="Calibri"/>
            </a:endParaRPr>
          </a:p>
          <a:p>
            <a:pPr marL="9525" marR="3810" indent="-476"/>
            <a:r>
              <a:rPr sz="825" spc="-4" dirty="0">
                <a:latin typeface="Calibri"/>
                <a:cs typeface="Calibri"/>
              </a:rPr>
              <a:t>Adaptado</a:t>
            </a:r>
            <a:r>
              <a:rPr sz="825" spc="4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de</a:t>
            </a:r>
            <a:r>
              <a:rPr sz="825" spc="4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Hedge</a:t>
            </a:r>
            <a:r>
              <a:rPr sz="825" spc="49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et</a:t>
            </a:r>
            <a:r>
              <a:rPr sz="825" spc="4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al.,</a:t>
            </a:r>
            <a:r>
              <a:rPr sz="825" spc="45" dirty="0">
                <a:latin typeface="Calibri"/>
                <a:cs typeface="Calibri"/>
              </a:rPr>
              <a:t> </a:t>
            </a:r>
            <a:r>
              <a:rPr sz="825" dirty="0">
                <a:latin typeface="Calibri"/>
                <a:cs typeface="Calibri"/>
              </a:rPr>
              <a:t>1988</a:t>
            </a:r>
            <a:r>
              <a:rPr sz="825" spc="49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e</a:t>
            </a:r>
            <a:r>
              <a:rPr sz="825" spc="49" dirty="0">
                <a:latin typeface="Calibri"/>
                <a:cs typeface="Calibri"/>
              </a:rPr>
              <a:t> </a:t>
            </a:r>
            <a:r>
              <a:rPr sz="825" dirty="0">
                <a:latin typeface="Calibri"/>
                <a:cs typeface="Calibri"/>
              </a:rPr>
              <a:t>de</a:t>
            </a:r>
            <a:r>
              <a:rPr sz="825" spc="4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Bulun,</a:t>
            </a:r>
            <a:r>
              <a:rPr sz="825" spc="4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S.</a:t>
            </a:r>
            <a:r>
              <a:rPr sz="825" spc="4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E.;</a:t>
            </a:r>
            <a:r>
              <a:rPr sz="825" spc="4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Adashi,</a:t>
            </a:r>
            <a:r>
              <a:rPr sz="825" spc="4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E.</a:t>
            </a:r>
            <a:r>
              <a:rPr sz="825" spc="4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Y.</a:t>
            </a:r>
            <a:r>
              <a:rPr sz="825" spc="49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The</a:t>
            </a:r>
            <a:r>
              <a:rPr sz="825" spc="45" dirty="0">
                <a:latin typeface="Calibri"/>
                <a:cs typeface="Calibri"/>
              </a:rPr>
              <a:t> </a:t>
            </a:r>
            <a:r>
              <a:rPr sz="825" spc="-8" dirty="0">
                <a:latin typeface="Calibri"/>
                <a:cs typeface="Calibri"/>
              </a:rPr>
              <a:t>phisiology</a:t>
            </a:r>
            <a:r>
              <a:rPr sz="825" spc="4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and</a:t>
            </a:r>
            <a:r>
              <a:rPr sz="825" spc="45" dirty="0">
                <a:latin typeface="Calibri"/>
                <a:cs typeface="Calibri"/>
              </a:rPr>
              <a:t> </a:t>
            </a:r>
            <a:r>
              <a:rPr sz="825" spc="-8" dirty="0">
                <a:latin typeface="Calibri"/>
                <a:cs typeface="Calibri"/>
              </a:rPr>
              <a:t>pathology</a:t>
            </a:r>
            <a:r>
              <a:rPr sz="825" spc="49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of</a:t>
            </a:r>
            <a:r>
              <a:rPr sz="825" spc="4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the</a:t>
            </a:r>
            <a:r>
              <a:rPr sz="825" spc="49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female</a:t>
            </a:r>
            <a:r>
              <a:rPr sz="825" spc="4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reproductive</a:t>
            </a:r>
            <a:r>
              <a:rPr sz="825" spc="4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axis.</a:t>
            </a:r>
            <a:r>
              <a:rPr sz="825" spc="4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In:</a:t>
            </a:r>
            <a:r>
              <a:rPr sz="825" spc="4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Kronenberg,</a:t>
            </a:r>
            <a:r>
              <a:rPr sz="825" spc="4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H. 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M.;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8" dirty="0">
                <a:latin typeface="Calibri"/>
                <a:cs typeface="Calibri"/>
              </a:rPr>
              <a:t>Melmed,</a:t>
            </a:r>
            <a:r>
              <a:rPr sz="825" spc="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S.;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Polonsky,</a:t>
            </a:r>
            <a:r>
              <a:rPr sz="825" spc="-11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K.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S.;</a:t>
            </a:r>
            <a:r>
              <a:rPr sz="825" spc="4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Larsen,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P.</a:t>
            </a:r>
            <a:r>
              <a:rPr sz="825" spc="-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R.</a:t>
            </a:r>
            <a:r>
              <a:rPr sz="825" spc="8" dirty="0">
                <a:latin typeface="Calibri"/>
                <a:cs typeface="Calibri"/>
              </a:rPr>
              <a:t> </a:t>
            </a:r>
            <a:r>
              <a:rPr sz="825" i="1" spc="-4" dirty="0">
                <a:latin typeface="Calibri"/>
                <a:cs typeface="Calibri"/>
              </a:rPr>
              <a:t>Williams</a:t>
            </a:r>
            <a:r>
              <a:rPr sz="825" i="1" spc="-8" dirty="0">
                <a:latin typeface="Calibri"/>
                <a:cs typeface="Calibri"/>
              </a:rPr>
              <a:t> </a:t>
            </a:r>
            <a:r>
              <a:rPr sz="825" i="1" spc="-4" dirty="0">
                <a:latin typeface="Calibri"/>
                <a:cs typeface="Calibri"/>
              </a:rPr>
              <a:t>textbook</a:t>
            </a:r>
            <a:r>
              <a:rPr sz="825" i="1" dirty="0">
                <a:latin typeface="Calibri"/>
                <a:cs typeface="Calibri"/>
              </a:rPr>
              <a:t> </a:t>
            </a:r>
            <a:r>
              <a:rPr sz="825" i="1" spc="-4" dirty="0">
                <a:latin typeface="Calibri"/>
                <a:cs typeface="Calibri"/>
              </a:rPr>
              <a:t>of</a:t>
            </a:r>
            <a:r>
              <a:rPr sz="825" i="1" dirty="0">
                <a:latin typeface="Calibri"/>
                <a:cs typeface="Calibri"/>
              </a:rPr>
              <a:t> </a:t>
            </a:r>
            <a:r>
              <a:rPr sz="825" i="1" spc="-4" dirty="0">
                <a:latin typeface="Calibri"/>
                <a:cs typeface="Calibri"/>
              </a:rPr>
              <a:t>Endocrinology.</a:t>
            </a:r>
            <a:r>
              <a:rPr sz="825" i="1" spc="-11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11.ed.</a:t>
            </a:r>
            <a:r>
              <a:rPr sz="825" spc="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Philadelphia:</a:t>
            </a:r>
            <a:r>
              <a:rPr sz="825" spc="-11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Saunders</a:t>
            </a:r>
            <a:r>
              <a:rPr sz="825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Elsevier,</a:t>
            </a:r>
            <a:r>
              <a:rPr sz="825" spc="4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2008.</a:t>
            </a:r>
            <a:r>
              <a:rPr sz="825" spc="19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p.559.</a:t>
            </a:r>
            <a:endParaRPr sz="825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t="10809" b="13270"/>
          <a:stretch/>
        </p:blipFill>
        <p:spPr>
          <a:xfrm>
            <a:off x="395111" y="79022"/>
            <a:ext cx="7913511" cy="44139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540331" y="4598901"/>
            <a:ext cx="1385411" cy="46557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</a:t>
            </a:r>
            <a:r>
              <a:rPr sz="900" spc="-4" dirty="0">
                <a:latin typeface="Calibri"/>
                <a:cs typeface="Calibri"/>
              </a:rPr>
              <a:t>G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Lou</a:t>
            </a:r>
            <a:r>
              <a:rPr sz="900" spc="-15" dirty="0">
                <a:latin typeface="Calibri"/>
                <a:cs typeface="Calibri"/>
              </a:rPr>
              <a:t>r</a:t>
            </a:r>
            <a:r>
              <a:rPr sz="900" dirty="0">
                <a:latin typeface="Calibri"/>
                <a:cs typeface="Calibri"/>
              </a:rPr>
              <a:t>ei</a:t>
            </a:r>
            <a:r>
              <a:rPr sz="900" spc="-15" dirty="0">
                <a:latin typeface="Calibri"/>
                <a:cs typeface="Calibri"/>
              </a:rPr>
              <a:t>r</a:t>
            </a:r>
            <a:r>
              <a:rPr sz="900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</a:p>
          <a:p>
            <a:pPr>
              <a:spcBef>
                <a:spcPts val="4"/>
              </a:spcBef>
            </a:pPr>
            <a:endParaRPr sz="1238" dirty="0">
              <a:latin typeface="Calibri"/>
              <a:cs typeface="Calibri"/>
            </a:endParaRPr>
          </a:p>
          <a:p>
            <a:pPr marL="9525"/>
            <a:r>
              <a:rPr sz="825" spc="-4" dirty="0">
                <a:latin typeface="Calibri"/>
                <a:cs typeface="Calibri"/>
              </a:rPr>
              <a:t>Adaptado</a:t>
            </a:r>
            <a:r>
              <a:rPr sz="825" spc="-23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de</a:t>
            </a:r>
            <a:r>
              <a:rPr sz="825" spc="-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Hedge et</a:t>
            </a:r>
            <a:r>
              <a:rPr sz="825" spc="-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al.,</a:t>
            </a:r>
            <a:r>
              <a:rPr sz="825" spc="-11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1988.</a:t>
            </a:r>
            <a:endParaRPr sz="825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978" y="-15739"/>
            <a:ext cx="6802129" cy="491511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121975" y="4303365"/>
            <a:ext cx="1412558" cy="4482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88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</a:t>
            </a:r>
            <a:r>
              <a:rPr sz="900" spc="-4" dirty="0">
                <a:latin typeface="Calibri"/>
                <a:cs typeface="Calibri"/>
              </a:rPr>
              <a:t>G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Lou</a:t>
            </a:r>
            <a:r>
              <a:rPr sz="900" spc="-15" dirty="0">
                <a:latin typeface="Calibri"/>
                <a:cs typeface="Calibri"/>
              </a:rPr>
              <a:t>r</a:t>
            </a:r>
            <a:r>
              <a:rPr sz="900" dirty="0">
                <a:latin typeface="Calibri"/>
                <a:cs typeface="Calibri"/>
              </a:rPr>
              <a:t>ei</a:t>
            </a:r>
            <a:r>
              <a:rPr sz="900" spc="-15" dirty="0">
                <a:latin typeface="Calibri"/>
                <a:cs typeface="Calibri"/>
              </a:rPr>
              <a:t>r</a:t>
            </a:r>
            <a:r>
              <a:rPr sz="900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</a:p>
          <a:p>
            <a:pPr>
              <a:lnSpc>
                <a:spcPct val="100000"/>
              </a:lnSpc>
            </a:pPr>
            <a:endParaRPr sz="1125" dirty="0">
              <a:latin typeface="Calibri"/>
              <a:cs typeface="Calibri"/>
            </a:endParaRPr>
          </a:p>
          <a:p>
            <a:pPr marL="9525"/>
            <a:r>
              <a:rPr sz="825" spc="-4" dirty="0">
                <a:latin typeface="Calibri"/>
                <a:cs typeface="Calibri"/>
              </a:rPr>
              <a:t>Adaptado</a:t>
            </a:r>
            <a:r>
              <a:rPr sz="825" spc="-23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de Hedge et</a:t>
            </a:r>
            <a:r>
              <a:rPr sz="825" spc="-11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al.,</a:t>
            </a:r>
            <a:r>
              <a:rPr sz="825" spc="-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1988.</a:t>
            </a:r>
            <a:endParaRPr sz="825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01511" y="336114"/>
            <a:ext cx="8207022" cy="375679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dirty="0">
                <a:latin typeface="Calibri"/>
                <a:cs typeface="Calibri"/>
              </a:rPr>
              <a:t>A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secreção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cíclica</a:t>
            </a:r>
            <a:r>
              <a:rPr sz="1800" spc="1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dos</a:t>
            </a:r>
            <a:r>
              <a:rPr sz="1800" spc="1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hormônios</a:t>
            </a:r>
            <a:r>
              <a:rPr sz="1800" spc="19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sexuais</a:t>
            </a:r>
            <a:r>
              <a:rPr sz="1800" spc="11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promove</a:t>
            </a:r>
            <a:r>
              <a:rPr sz="1800" spc="11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</a:t>
            </a:r>
            <a:r>
              <a:rPr sz="1800" spc="11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ciclo</a:t>
            </a:r>
            <a:r>
              <a:rPr sz="1800" b="1" spc="11" dirty="0">
                <a:latin typeface="Calibri"/>
                <a:cs typeface="Calibri"/>
              </a:rPr>
              <a:t> </a:t>
            </a:r>
            <a:r>
              <a:rPr sz="1800" b="1" spc="-8" dirty="0">
                <a:latin typeface="Calibri"/>
                <a:cs typeface="Calibri"/>
              </a:rPr>
              <a:t>estral</a:t>
            </a:r>
            <a:r>
              <a:rPr sz="1800" b="1" spc="-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na maioria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dos</a:t>
            </a:r>
            <a:r>
              <a:rPr sz="1800" spc="11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mamíferos.</a:t>
            </a:r>
            <a:endParaRPr sz="1800" dirty="0">
              <a:latin typeface="Calibri"/>
              <a:cs typeface="Calibri"/>
            </a:endParaRPr>
          </a:p>
          <a:p>
            <a:pPr>
              <a:spcBef>
                <a:spcPts val="30"/>
              </a:spcBef>
            </a:pPr>
            <a:endParaRPr dirty="0">
              <a:latin typeface="Calibri"/>
              <a:cs typeface="Calibri"/>
            </a:endParaRPr>
          </a:p>
          <a:p>
            <a:pPr marL="9525"/>
            <a:r>
              <a:rPr sz="1800" spc="-4" dirty="0">
                <a:latin typeface="Calibri"/>
                <a:cs typeface="Calibri"/>
              </a:rPr>
              <a:t>Nos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primatas,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pela</a:t>
            </a:r>
            <a:r>
              <a:rPr sz="1800" spc="-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descamação</a:t>
            </a:r>
            <a:r>
              <a:rPr sz="1800" spc="19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do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epitélio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uterino, </a:t>
            </a:r>
            <a:r>
              <a:rPr sz="1800" spc="-4" dirty="0">
                <a:latin typeface="Calibri"/>
                <a:cs typeface="Calibri"/>
              </a:rPr>
              <a:t>tem-se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ciclo</a:t>
            </a:r>
            <a:r>
              <a:rPr sz="1800" b="1" spc="11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menstrual</a:t>
            </a:r>
            <a:r>
              <a:rPr sz="1800" spc="-4" dirty="0"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 dirty="0">
              <a:latin typeface="Calibri"/>
              <a:cs typeface="Calibri"/>
            </a:endParaRPr>
          </a:p>
          <a:p>
            <a:pPr>
              <a:spcBef>
                <a:spcPts val="41"/>
              </a:spcBef>
            </a:pPr>
            <a:endParaRPr sz="1600" dirty="0">
              <a:latin typeface="Calibri"/>
              <a:cs typeface="Calibri"/>
            </a:endParaRPr>
          </a:p>
          <a:p>
            <a:pPr marL="9525"/>
            <a:r>
              <a:rPr sz="2400" b="1" spc="-4" dirty="0">
                <a:latin typeface="Calibri"/>
                <a:cs typeface="Calibri"/>
              </a:rPr>
              <a:t>Ciclo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-8" dirty="0">
                <a:latin typeface="Calibri"/>
                <a:cs typeface="Calibri"/>
              </a:rPr>
              <a:t>estral: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 dirty="0">
              <a:latin typeface="Calibri"/>
              <a:cs typeface="Calibri"/>
            </a:endParaRPr>
          </a:p>
          <a:p>
            <a:pPr marL="9525">
              <a:spcBef>
                <a:spcPts val="889"/>
              </a:spcBef>
            </a:pPr>
            <a:r>
              <a:rPr sz="1800" spc="-4" dirty="0">
                <a:latin typeface="Calibri"/>
                <a:cs typeface="Calibri"/>
              </a:rPr>
              <a:t>Nos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animais</a:t>
            </a:r>
            <a:r>
              <a:rPr sz="1800" b="1" spc="8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monoéstricos</a:t>
            </a:r>
            <a:r>
              <a:rPr sz="1800" spc="-4" dirty="0">
                <a:latin typeface="Calibri"/>
                <a:cs typeface="Calibri"/>
              </a:rPr>
              <a:t>,</a:t>
            </a:r>
            <a:r>
              <a:rPr sz="1800" dirty="0">
                <a:latin typeface="Calibri"/>
                <a:cs typeface="Calibri"/>
              </a:rPr>
              <a:t> o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ciclo</a:t>
            </a:r>
            <a:r>
              <a:rPr sz="1800" spc="11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estral</a:t>
            </a:r>
            <a:r>
              <a:rPr sz="1800" dirty="0">
                <a:latin typeface="Calibri"/>
                <a:cs typeface="Calibri"/>
              </a:rPr>
              <a:t> é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seguido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por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um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longo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período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de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anestro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(cadela).</a:t>
            </a:r>
            <a:endParaRPr sz="1800" dirty="0">
              <a:latin typeface="Calibri"/>
              <a:cs typeface="Calibri"/>
            </a:endParaRPr>
          </a:p>
          <a:p>
            <a:pPr>
              <a:spcBef>
                <a:spcPts val="30"/>
              </a:spcBef>
            </a:pPr>
            <a:endParaRPr dirty="0">
              <a:latin typeface="Calibri"/>
              <a:cs typeface="Calibri"/>
            </a:endParaRPr>
          </a:p>
          <a:p>
            <a:pPr marL="9525" marR="3810">
              <a:spcBef>
                <a:spcPts val="4"/>
              </a:spcBef>
            </a:pPr>
            <a:r>
              <a:rPr sz="1800" spc="-4" dirty="0">
                <a:latin typeface="Calibri"/>
                <a:cs typeface="Calibri"/>
              </a:rPr>
              <a:t>Nos</a:t>
            </a:r>
            <a:r>
              <a:rPr sz="1800" spc="64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animais</a:t>
            </a:r>
            <a:r>
              <a:rPr sz="1800" b="1" spc="60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poliéstricos</a:t>
            </a:r>
            <a:r>
              <a:rPr sz="1800" spc="-4" dirty="0">
                <a:latin typeface="Calibri"/>
                <a:cs typeface="Calibri"/>
              </a:rPr>
              <a:t>,</a:t>
            </a:r>
            <a:r>
              <a:rPr sz="1800" spc="68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os</a:t>
            </a:r>
            <a:r>
              <a:rPr sz="1800" spc="6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ciclos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estrais</a:t>
            </a:r>
            <a:r>
              <a:rPr sz="1800" spc="6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se</a:t>
            </a:r>
            <a:r>
              <a:rPr sz="1800" spc="7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sucedem</a:t>
            </a:r>
            <a:r>
              <a:rPr sz="1800" spc="7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sem</a:t>
            </a:r>
            <a:r>
              <a:rPr sz="1800" spc="6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intervalo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(roedores,</a:t>
            </a:r>
            <a:r>
              <a:rPr sz="1800" spc="64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gatas,</a:t>
            </a:r>
            <a:r>
              <a:rPr sz="1800" spc="6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vacas</a:t>
            </a:r>
            <a:r>
              <a:rPr sz="1800" spc="68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68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porcas)</a:t>
            </a:r>
            <a:r>
              <a:rPr sz="1800" spc="6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ou</a:t>
            </a:r>
            <a:r>
              <a:rPr sz="1800" spc="6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com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um</a:t>
            </a:r>
            <a:r>
              <a:rPr sz="1800" spc="64" dirty="0">
                <a:latin typeface="Calibri"/>
                <a:cs typeface="Calibri"/>
              </a:rPr>
              <a:t> </a:t>
            </a:r>
            <a:r>
              <a:rPr sz="1800" spc="-11" dirty="0">
                <a:latin typeface="Calibri"/>
                <a:cs typeface="Calibri"/>
              </a:rPr>
              <a:t>breve </a:t>
            </a:r>
            <a:r>
              <a:rPr sz="1800" spc="-8" dirty="0">
                <a:latin typeface="Calibri"/>
                <a:cs typeface="Calibri"/>
              </a:rPr>
              <a:t> anestro</a:t>
            </a:r>
            <a:r>
              <a:rPr sz="1800" spc="-1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(égua 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 err="1">
                <a:latin typeface="Calibri"/>
                <a:cs typeface="Calibri"/>
              </a:rPr>
              <a:t>ovelha</a:t>
            </a:r>
            <a:r>
              <a:rPr sz="1800" spc="-4" dirty="0">
                <a:latin typeface="Calibri"/>
                <a:cs typeface="Calibri"/>
              </a:rPr>
              <a:t>).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EABBF18-94AE-45E1-0BF1-51F005577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</p:spPr>
        <p:txBody>
          <a:bodyPr/>
          <a:lstStyle/>
          <a:p>
            <a:r>
              <a:rPr lang="en-US" sz="3600" b="1" dirty="0" err="1">
                <a:solidFill>
                  <a:srgbClr val="FF0000"/>
                </a:solidFill>
              </a:rPr>
              <a:t>Ciclo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estral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DE75594-D665-3360-9331-FE88FA53B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0356" y="1550150"/>
            <a:ext cx="6683021" cy="3520375"/>
          </a:xfrm>
        </p:spPr>
        <p:txBody>
          <a:bodyPr wrap="square" anchor="t">
            <a:normAutofit fontScale="92500"/>
          </a:bodyPr>
          <a:lstStyle/>
          <a:p>
            <a:pPr fontAlgn="base">
              <a:lnSpc>
                <a:spcPct val="90000"/>
              </a:lnSpc>
            </a:pPr>
            <a:r>
              <a:rPr lang="pt-BR" b="0" i="0" dirty="0">
                <a:effectLst/>
              </a:rPr>
              <a:t>O ciclo estral é controlado pela integração entre o FSH, LH, estrógeno e progesterona.</a:t>
            </a:r>
          </a:p>
          <a:p>
            <a:pPr fontAlgn="base">
              <a:lnSpc>
                <a:spcPct val="90000"/>
              </a:lnSpc>
            </a:pPr>
            <a:endParaRPr lang="pt-BR" b="0" i="0" dirty="0">
              <a:effectLst/>
            </a:endParaRPr>
          </a:p>
          <a:p>
            <a:pPr fontAlgn="base">
              <a:lnSpc>
                <a:spcPct val="90000"/>
              </a:lnSpc>
            </a:pPr>
            <a:r>
              <a:rPr lang="pt-BR" b="0" i="0" dirty="0">
                <a:effectLst/>
              </a:rPr>
              <a:t>Esses hormônios são comuns a todas as espécies, contudo seus padrões de secreção e seus efeitos relativos variam entre as diferentes espécies. Essas diferenças ocasionam variações na extensão das </a:t>
            </a:r>
            <a:r>
              <a:rPr lang="pt-BR" b="0" i="0" dirty="0">
                <a:effectLst/>
                <a:highlight>
                  <a:srgbClr val="FFFF00"/>
                </a:highlight>
              </a:rPr>
              <a:t>fases </a:t>
            </a:r>
            <a:r>
              <a:rPr lang="pt-BR" b="0" i="0" dirty="0" err="1">
                <a:effectLst/>
                <a:highlight>
                  <a:srgbClr val="FFFF00"/>
                </a:highlight>
              </a:rPr>
              <a:t>luteínica</a:t>
            </a:r>
            <a:r>
              <a:rPr lang="pt-BR" b="0" i="0" dirty="0">
                <a:effectLst/>
                <a:highlight>
                  <a:srgbClr val="FFFF00"/>
                </a:highlight>
              </a:rPr>
              <a:t> </a:t>
            </a:r>
            <a:r>
              <a:rPr lang="pt-BR" b="0" i="0" dirty="0">
                <a:effectLst/>
              </a:rPr>
              <a:t>e </a:t>
            </a:r>
            <a:r>
              <a:rPr lang="pt-BR" b="0" i="0" dirty="0">
                <a:effectLst/>
                <a:highlight>
                  <a:srgbClr val="00FFFF"/>
                </a:highlight>
              </a:rPr>
              <a:t>folicular</a:t>
            </a:r>
            <a:r>
              <a:rPr lang="pt-BR" b="0" i="0" dirty="0">
                <a:effectLst/>
              </a:rPr>
              <a:t> do ciclo, assim como as diferenças na duração do cio.</a:t>
            </a:r>
          </a:p>
          <a:p>
            <a:pPr>
              <a:lnSpc>
                <a:spcPct val="90000"/>
              </a:lnSpc>
            </a:pPr>
            <a:endParaRPr lang="pt-BR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76F72F0-6379-A00E-9ACD-0BA82212011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</p:spPr>
        <p:txBody>
          <a:bodyPr wrap="square" anchor="t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pt-BR" sz="900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66</a:t>
            </a:fld>
            <a:endParaRPr lang="pt-BR" sz="9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2F3A020-9848-1047-5C94-0A62EC84DC0D}"/>
              </a:ext>
            </a:extLst>
          </p:cNvPr>
          <p:cNvSpPr txBox="1"/>
          <p:nvPr/>
        </p:nvSpPr>
        <p:spPr>
          <a:xfrm>
            <a:off x="412141" y="2111518"/>
            <a:ext cx="1868215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Anestro ou gestação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F50E14F-AEE0-E969-85AC-51326585C0BA}"/>
              </a:ext>
            </a:extLst>
          </p:cNvPr>
          <p:cNvSpPr txBox="1"/>
          <p:nvPr/>
        </p:nvSpPr>
        <p:spPr>
          <a:xfrm>
            <a:off x="1922" y="3263065"/>
            <a:ext cx="2495685" cy="120032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desenvolvimento do </a:t>
            </a:r>
            <a:r>
              <a:rPr lang="pt-BR" sz="2400" dirty="0" err="1"/>
              <a:t>oócito</a:t>
            </a:r>
            <a:r>
              <a:rPr lang="pt-BR" sz="2400" dirty="0"/>
              <a:t> até a ovulação</a:t>
            </a:r>
          </a:p>
        </p:txBody>
      </p:sp>
    </p:spTree>
    <p:extLst>
      <p:ext uri="{BB962C8B-B14F-4D97-AF65-F5344CB8AC3E}">
        <p14:creationId xmlns:p14="http://schemas.microsoft.com/office/powerpoint/2010/main" val="20428497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7B20DC-2D40-09CF-80BA-1C05085A80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67</a:t>
            </a:fld>
            <a:endParaRPr lang="pt-BR"/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F99FDD2B-A6BC-7F8F-7C23-C72ED2B2F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682295"/>
              </p:ext>
            </p:extLst>
          </p:nvPr>
        </p:nvGraphicFramePr>
        <p:xfrm>
          <a:off x="270933" y="551814"/>
          <a:ext cx="8873068" cy="3858595"/>
        </p:xfrm>
        <a:graphic>
          <a:graphicData uri="http://schemas.openxmlformats.org/drawingml/2006/table">
            <a:tbl>
              <a:tblPr>
                <a:tableStyleId>{242A20BD-2505-46DF-82F6-A791D1CCFF51}</a:tableStyleId>
              </a:tblPr>
              <a:tblGrid>
                <a:gridCol w="2218267">
                  <a:extLst>
                    <a:ext uri="{9D8B030D-6E8A-4147-A177-3AD203B41FA5}">
                      <a16:colId xmlns:a16="http://schemas.microsoft.com/office/drawing/2014/main" val="4158568961"/>
                    </a:ext>
                  </a:extLst>
                </a:gridCol>
                <a:gridCol w="2218267">
                  <a:extLst>
                    <a:ext uri="{9D8B030D-6E8A-4147-A177-3AD203B41FA5}">
                      <a16:colId xmlns:a16="http://schemas.microsoft.com/office/drawing/2014/main" val="3009640897"/>
                    </a:ext>
                  </a:extLst>
                </a:gridCol>
                <a:gridCol w="2218267">
                  <a:extLst>
                    <a:ext uri="{9D8B030D-6E8A-4147-A177-3AD203B41FA5}">
                      <a16:colId xmlns:a16="http://schemas.microsoft.com/office/drawing/2014/main" val="1870509459"/>
                    </a:ext>
                  </a:extLst>
                </a:gridCol>
                <a:gridCol w="2218267">
                  <a:extLst>
                    <a:ext uri="{9D8B030D-6E8A-4147-A177-3AD203B41FA5}">
                      <a16:colId xmlns:a16="http://schemas.microsoft.com/office/drawing/2014/main" val="852164011"/>
                    </a:ext>
                  </a:extLst>
                </a:gridCol>
              </a:tblGrid>
              <a:tr h="579863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FF0000"/>
                          </a:solidFill>
                          <a:latin typeface="+mn-lt"/>
                        </a:rPr>
                        <a:t>Espécie</a:t>
                      </a:r>
                    </a:p>
                  </a:txBody>
                  <a:tcPr marL="63495" marR="63495" marT="63495" marB="63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Duração do ciclo estral</a:t>
                      </a:r>
                    </a:p>
                  </a:txBody>
                  <a:tcPr marL="63495" marR="63495" marT="63495" marB="63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Duração do cio</a:t>
                      </a:r>
                    </a:p>
                  </a:txBody>
                  <a:tcPr marL="63495" marR="63495" marT="63495" marB="63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Momento da ovulação</a:t>
                      </a:r>
                    </a:p>
                  </a:txBody>
                  <a:tcPr marL="63495" marR="63495" marT="63495" marB="63495" anchor="ctr"/>
                </a:tc>
                <a:extLst>
                  <a:ext uri="{0D108BD9-81ED-4DB2-BD59-A6C34878D82A}">
                    <a16:rowId xmlns:a16="http://schemas.microsoft.com/office/drawing/2014/main" val="1538248779"/>
                  </a:ext>
                </a:extLst>
              </a:tr>
              <a:tr h="57986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>
                          <a:effectLst/>
                          <a:latin typeface="+mn-lt"/>
                        </a:rPr>
                        <a:t>Ovelha</a:t>
                      </a:r>
                    </a:p>
                  </a:txBody>
                  <a:tcPr marL="63495" marR="63495" marT="63495" marB="63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dirty="0">
                          <a:effectLst/>
                          <a:latin typeface="+mn-lt"/>
                        </a:rPr>
                        <a:t>16-17 dias</a:t>
                      </a:r>
                    </a:p>
                  </a:txBody>
                  <a:tcPr marL="63495" marR="63495" marT="63495" marB="63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dirty="0">
                          <a:effectLst/>
                          <a:latin typeface="+mn-lt"/>
                        </a:rPr>
                        <a:t>24-36 horas</a:t>
                      </a:r>
                    </a:p>
                  </a:txBody>
                  <a:tcPr marL="63495" marR="63495" marT="63495" marB="63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>
                          <a:effectLst/>
                          <a:latin typeface="+mn-lt"/>
                        </a:rPr>
                        <a:t>24-30 horas após o inicio do cio</a:t>
                      </a:r>
                    </a:p>
                  </a:txBody>
                  <a:tcPr marL="63495" marR="63495" marT="63495" marB="63495" anchor="ctr"/>
                </a:tc>
                <a:extLst>
                  <a:ext uri="{0D108BD9-81ED-4DB2-BD59-A6C34878D82A}">
                    <a16:rowId xmlns:a16="http://schemas.microsoft.com/office/drawing/2014/main" val="1550897910"/>
                  </a:ext>
                </a:extLst>
              </a:tr>
              <a:tr h="57986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>
                          <a:effectLst/>
                          <a:latin typeface="+mn-lt"/>
                        </a:rPr>
                        <a:t>Cabra</a:t>
                      </a:r>
                    </a:p>
                  </a:txBody>
                  <a:tcPr marL="63495" marR="63495" marT="63495" marB="63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>
                          <a:effectLst/>
                          <a:latin typeface="+mn-lt"/>
                        </a:rPr>
                        <a:t>21 dias</a:t>
                      </a:r>
                    </a:p>
                  </a:txBody>
                  <a:tcPr marL="63495" marR="63495" marT="63495" marB="63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>
                          <a:effectLst/>
                          <a:latin typeface="+mn-lt"/>
                        </a:rPr>
                        <a:t>32-40 horas</a:t>
                      </a:r>
                    </a:p>
                  </a:txBody>
                  <a:tcPr marL="63495" marR="63495" marT="63495" marB="63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>
                          <a:effectLst/>
                          <a:latin typeface="+mn-lt"/>
                        </a:rPr>
                        <a:t>30-36 horas após o início do cio</a:t>
                      </a:r>
                    </a:p>
                  </a:txBody>
                  <a:tcPr marL="63495" marR="63495" marT="63495" marB="63495" anchor="ctr"/>
                </a:tc>
                <a:extLst>
                  <a:ext uri="{0D108BD9-81ED-4DB2-BD59-A6C34878D82A}">
                    <a16:rowId xmlns:a16="http://schemas.microsoft.com/office/drawing/2014/main" val="4163928270"/>
                  </a:ext>
                </a:extLst>
              </a:tr>
              <a:tr h="57986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>
                          <a:effectLst/>
                          <a:latin typeface="+mn-lt"/>
                        </a:rPr>
                        <a:t>Porca</a:t>
                      </a:r>
                    </a:p>
                  </a:txBody>
                  <a:tcPr marL="63495" marR="63495" marT="63495" marB="63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>
                          <a:effectLst/>
                          <a:latin typeface="+mn-lt"/>
                        </a:rPr>
                        <a:t>19-20dias</a:t>
                      </a:r>
                    </a:p>
                  </a:txBody>
                  <a:tcPr marL="63495" marR="63495" marT="63495" marB="63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>
                          <a:effectLst/>
                          <a:latin typeface="+mn-lt"/>
                        </a:rPr>
                        <a:t>48-72 horas</a:t>
                      </a:r>
                    </a:p>
                  </a:txBody>
                  <a:tcPr marL="63495" marR="63495" marT="63495" marB="63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>
                          <a:effectLst/>
                          <a:latin typeface="+mn-lt"/>
                        </a:rPr>
                        <a:t>35-45 horas após o início do cio</a:t>
                      </a:r>
                    </a:p>
                  </a:txBody>
                  <a:tcPr marL="63495" marR="63495" marT="63495" marB="63495" anchor="ctr"/>
                </a:tc>
                <a:extLst>
                  <a:ext uri="{0D108BD9-81ED-4DB2-BD59-A6C34878D82A}">
                    <a16:rowId xmlns:a16="http://schemas.microsoft.com/office/drawing/2014/main" val="1064499386"/>
                  </a:ext>
                </a:extLst>
              </a:tr>
              <a:tr h="57986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>
                          <a:effectLst/>
                          <a:latin typeface="+mn-lt"/>
                        </a:rPr>
                        <a:t>Vaca</a:t>
                      </a:r>
                    </a:p>
                  </a:txBody>
                  <a:tcPr marL="63495" marR="63495" marT="63495" marB="63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>
                          <a:effectLst/>
                          <a:latin typeface="+mn-lt"/>
                        </a:rPr>
                        <a:t>21-22 dias</a:t>
                      </a:r>
                    </a:p>
                  </a:txBody>
                  <a:tcPr marL="63495" marR="63495" marT="63495" marB="63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>
                          <a:effectLst/>
                          <a:latin typeface="+mn-lt"/>
                        </a:rPr>
                        <a:t>18-19 horas</a:t>
                      </a:r>
                    </a:p>
                  </a:txBody>
                  <a:tcPr marL="63495" marR="63495" marT="63495" marB="63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>
                          <a:effectLst/>
                          <a:latin typeface="+mn-lt"/>
                        </a:rPr>
                        <a:t>10-11 horas após o fim do cio</a:t>
                      </a:r>
                    </a:p>
                  </a:txBody>
                  <a:tcPr marL="63495" marR="63495" marT="63495" marB="63495" anchor="ctr"/>
                </a:tc>
                <a:extLst>
                  <a:ext uri="{0D108BD9-81ED-4DB2-BD59-A6C34878D82A}">
                    <a16:rowId xmlns:a16="http://schemas.microsoft.com/office/drawing/2014/main" val="2421186410"/>
                  </a:ext>
                </a:extLst>
              </a:tr>
              <a:tr h="57986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>
                          <a:effectLst/>
                          <a:latin typeface="+mn-lt"/>
                        </a:rPr>
                        <a:t>Égua</a:t>
                      </a:r>
                    </a:p>
                  </a:txBody>
                  <a:tcPr marL="63495" marR="63495" marT="63495" marB="63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>
                          <a:effectLst/>
                          <a:latin typeface="+mn-lt"/>
                        </a:rPr>
                        <a:t>19-25 dias</a:t>
                      </a:r>
                    </a:p>
                  </a:txBody>
                  <a:tcPr marL="63495" marR="63495" marT="63495" marB="63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>
                          <a:effectLst/>
                          <a:latin typeface="+mn-lt"/>
                        </a:rPr>
                        <a:t>4-8 dias</a:t>
                      </a:r>
                    </a:p>
                  </a:txBody>
                  <a:tcPr marL="63495" marR="63495" marT="63495" marB="63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>
                          <a:effectLst/>
                          <a:latin typeface="+mn-lt"/>
                        </a:rPr>
                        <a:t>1-2 dias antes do fim do cio</a:t>
                      </a:r>
                    </a:p>
                  </a:txBody>
                  <a:tcPr marL="63495" marR="63495" marT="63495" marB="63495" anchor="ctr"/>
                </a:tc>
                <a:extLst>
                  <a:ext uri="{0D108BD9-81ED-4DB2-BD59-A6C34878D82A}">
                    <a16:rowId xmlns:a16="http://schemas.microsoft.com/office/drawing/2014/main" val="1929769378"/>
                  </a:ext>
                </a:extLst>
              </a:tr>
              <a:tr h="3794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>
                          <a:effectLst/>
                          <a:latin typeface="+mn-lt"/>
                        </a:rPr>
                        <a:t>gata</a:t>
                      </a:r>
                    </a:p>
                  </a:txBody>
                  <a:tcPr marL="63495" marR="63495" marT="63495" marB="63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>
                          <a:effectLst/>
                          <a:latin typeface="+mn-lt"/>
                        </a:rPr>
                        <a:t>14-21 dias</a:t>
                      </a:r>
                    </a:p>
                  </a:txBody>
                  <a:tcPr marL="63495" marR="63495" marT="63495" marB="63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>
                          <a:effectLst/>
                          <a:latin typeface="+mn-lt"/>
                        </a:rPr>
                        <a:t>7 dias</a:t>
                      </a:r>
                    </a:p>
                  </a:txBody>
                  <a:tcPr marL="63495" marR="63495" marT="63495" marB="63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dirty="0">
                          <a:effectLst/>
                          <a:latin typeface="+mn-lt"/>
                        </a:rPr>
                        <a:t>Após a cópula</a:t>
                      </a:r>
                    </a:p>
                  </a:txBody>
                  <a:tcPr marL="63495" marR="63495" marT="63495" marB="63495" anchor="ctr"/>
                </a:tc>
                <a:extLst>
                  <a:ext uri="{0D108BD9-81ED-4DB2-BD59-A6C34878D82A}">
                    <a16:rowId xmlns:a16="http://schemas.microsoft.com/office/drawing/2014/main" val="2272758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49206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C78B16F-AB82-9005-E68C-7952322962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68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32AB068-7389-A8FF-3864-3C058EE99B77}"/>
              </a:ext>
            </a:extLst>
          </p:cNvPr>
          <p:cNvSpPr txBox="1"/>
          <p:nvPr/>
        </p:nvSpPr>
        <p:spPr>
          <a:xfrm>
            <a:off x="859694" y="1232922"/>
            <a:ext cx="762781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O período de</a:t>
            </a:r>
            <a:r>
              <a:rPr lang="pt-BR" sz="2400" dirty="0">
                <a:solidFill>
                  <a:schemeClr val="accent3"/>
                </a:solidFill>
              </a:rPr>
              <a:t> </a:t>
            </a:r>
            <a:r>
              <a:rPr lang="pt-BR" sz="2400" b="1" dirty="0">
                <a:solidFill>
                  <a:schemeClr val="accent3"/>
                </a:solidFill>
              </a:rPr>
              <a:t>cio</a:t>
            </a:r>
            <a:r>
              <a:rPr lang="pt-BR" sz="2400" dirty="0">
                <a:solidFill>
                  <a:schemeClr val="accent3"/>
                </a:solidFill>
              </a:rPr>
              <a:t> </a:t>
            </a:r>
            <a:r>
              <a:rPr lang="pt-BR" sz="2400" dirty="0"/>
              <a:t>é caracterizado por alta secreção de </a:t>
            </a:r>
            <a:r>
              <a:rPr lang="pt-BR" sz="2400" b="1" dirty="0">
                <a:solidFill>
                  <a:schemeClr val="accent3"/>
                </a:solidFill>
              </a:rPr>
              <a:t>estrógenos</a:t>
            </a:r>
            <a:r>
              <a:rPr lang="pt-BR" sz="2400" dirty="0"/>
              <a:t> pelos </a:t>
            </a:r>
            <a:r>
              <a:rPr lang="pt-BR" sz="2400" dirty="0">
                <a:highlight>
                  <a:srgbClr val="808000"/>
                </a:highlight>
              </a:rPr>
              <a:t>folículos pré-</a:t>
            </a:r>
            <a:r>
              <a:rPr lang="pt-BR" sz="2400" dirty="0" err="1">
                <a:highlight>
                  <a:srgbClr val="808000"/>
                </a:highlight>
              </a:rPr>
              <a:t>ovulatórios</a:t>
            </a:r>
            <a:r>
              <a:rPr lang="pt-BR" sz="2400" dirty="0"/>
              <a:t>. No fim do cio, ocorre a ovulação (pico de LH) seguida pela formação do </a:t>
            </a:r>
            <a:r>
              <a:rPr lang="pt-BR" sz="2400" dirty="0">
                <a:highlight>
                  <a:srgbClr val="00FFFF"/>
                </a:highlight>
              </a:rPr>
              <a:t>corpo lúteo</a:t>
            </a:r>
            <a:r>
              <a:rPr lang="pt-BR" sz="2400" dirty="0"/>
              <a:t>, resultando em secreção de </a:t>
            </a:r>
            <a:r>
              <a:rPr lang="pt-BR" sz="2400" b="1" dirty="0">
                <a:solidFill>
                  <a:schemeClr val="accent2"/>
                </a:solidFill>
              </a:rPr>
              <a:t>progesterona</a:t>
            </a:r>
            <a:r>
              <a:rPr lang="pt-BR" sz="2400" dirty="0"/>
              <a:t>. Esta secreção regride abruptamente  alguns dias antes do próximo cio.</a:t>
            </a:r>
          </a:p>
          <a:p>
            <a:endParaRPr lang="pt-BR" sz="24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9DC53AD-9094-8874-821B-2557B1491553}"/>
              </a:ext>
            </a:extLst>
          </p:cNvPr>
          <p:cNvSpPr txBox="1"/>
          <p:nvPr/>
        </p:nvSpPr>
        <p:spPr>
          <a:xfrm>
            <a:off x="1963612" y="274602"/>
            <a:ext cx="4746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</a:rPr>
              <a:t>Estro ou cio</a:t>
            </a:r>
          </a:p>
        </p:txBody>
      </p:sp>
    </p:spTree>
    <p:extLst>
      <p:ext uri="{BB962C8B-B14F-4D97-AF65-F5344CB8AC3E}">
        <p14:creationId xmlns:p14="http://schemas.microsoft.com/office/powerpoint/2010/main" val="37198059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CD003E6-845C-EC76-3BC5-6759727AF9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69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7F5D1D5-5DD6-90A2-AE1E-B58CDC078D22}"/>
              </a:ext>
            </a:extLst>
          </p:cNvPr>
          <p:cNvSpPr txBox="1"/>
          <p:nvPr/>
        </p:nvSpPr>
        <p:spPr>
          <a:xfrm>
            <a:off x="846666" y="946280"/>
            <a:ext cx="7721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Caracterizada pela rápida queda dos níveis de progesterona e um pico do nível sanguíneo de </a:t>
            </a:r>
            <a:r>
              <a:rPr lang="pt-BR" sz="2000" dirty="0">
                <a:highlight>
                  <a:srgbClr val="00FFFF"/>
                </a:highlight>
              </a:rPr>
              <a:t>estradiol</a:t>
            </a:r>
            <a:r>
              <a:rPr lang="pt-BR" sz="2000" dirty="0"/>
              <a:t>. Esse comportamento hormonal é essencial para a manifestação do comportamento de </a:t>
            </a:r>
            <a:r>
              <a:rPr lang="pt-BR" sz="2000" dirty="0">
                <a:highlight>
                  <a:srgbClr val="00FFFF"/>
                </a:highlight>
              </a:rPr>
              <a:t>cio</a:t>
            </a:r>
            <a:r>
              <a:rPr lang="pt-BR" sz="2000" dirty="0"/>
              <a:t>. Os níveis sanguíneos de LH aumentam duas vezes aproximadamente durante a fase folicular.</a:t>
            </a:r>
          </a:p>
          <a:p>
            <a:endParaRPr lang="pt-BR" sz="2000" dirty="0"/>
          </a:p>
          <a:p>
            <a:r>
              <a:rPr lang="pt-BR" sz="2000" dirty="0"/>
              <a:t>O pico de estrógeno durante a fase folicular exerce uma influência retrógrada positiva sobre o eixo hipotálamo-hipófise resultando na onda </a:t>
            </a:r>
            <a:r>
              <a:rPr lang="pt-BR" sz="2000" dirty="0" err="1"/>
              <a:t>ovulatória</a:t>
            </a:r>
            <a:r>
              <a:rPr lang="pt-BR" sz="2000" dirty="0"/>
              <a:t> de LH que culmina na ovulação.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4930BED-F19A-2897-70F3-2A523EEE4955}"/>
              </a:ext>
            </a:extLst>
          </p:cNvPr>
          <p:cNvSpPr txBox="1"/>
          <p:nvPr/>
        </p:nvSpPr>
        <p:spPr>
          <a:xfrm>
            <a:off x="1670756" y="34035"/>
            <a:ext cx="47469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</a:rPr>
              <a:t>Fase Folicular</a:t>
            </a:r>
          </a:p>
        </p:txBody>
      </p:sp>
    </p:spTree>
    <p:extLst>
      <p:ext uri="{BB962C8B-B14F-4D97-AF65-F5344CB8AC3E}">
        <p14:creationId xmlns:p14="http://schemas.microsoft.com/office/powerpoint/2010/main" val="3147429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72BFC4D-EB99-8DEA-B31C-37FA4A553A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7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5F44EBC-104B-337E-046B-B17B107BED63}"/>
              </a:ext>
            </a:extLst>
          </p:cNvPr>
          <p:cNvSpPr txBox="1"/>
          <p:nvPr/>
        </p:nvSpPr>
        <p:spPr>
          <a:xfrm>
            <a:off x="2198512" y="292023"/>
            <a:ext cx="47469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Espermatogênese e </a:t>
            </a:r>
            <a:r>
              <a:rPr lang="pt-BR" sz="2400" dirty="0" err="1"/>
              <a:t>Oogênese</a:t>
            </a:r>
            <a:endParaRPr lang="pt-BR" sz="2400" dirty="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5487CFFA-5B44-8A33-D4AB-AB80DD875641}"/>
              </a:ext>
            </a:extLst>
          </p:cNvPr>
          <p:cNvSpPr txBox="1"/>
          <p:nvPr/>
        </p:nvSpPr>
        <p:spPr>
          <a:xfrm>
            <a:off x="792490" y="914974"/>
            <a:ext cx="8028819" cy="367536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700"/>
              </a:spcBef>
            </a:pPr>
            <a:r>
              <a:rPr sz="1600" dirty="0">
                <a:latin typeface="Calibri"/>
                <a:cs typeface="Calibri"/>
              </a:rPr>
              <a:t>A </a:t>
            </a:r>
            <a:r>
              <a:rPr sz="1600" b="1" spc="-5" dirty="0">
                <a:latin typeface="Calibri"/>
                <a:cs typeface="Calibri"/>
              </a:rPr>
              <a:t>formação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dos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testículos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inicia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na </a:t>
            </a:r>
            <a:r>
              <a:rPr sz="1600" b="1" spc="-5" dirty="0">
                <a:latin typeface="Calibri"/>
                <a:cs typeface="Calibri"/>
              </a:rPr>
              <a:t>sétima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semana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do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desenvolvimento.</a:t>
            </a:r>
            <a:endParaRPr sz="1600" dirty="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latin typeface="Calibri"/>
                <a:cs typeface="Calibri"/>
              </a:rPr>
              <a:t>No </a:t>
            </a:r>
            <a:r>
              <a:rPr sz="1600" b="1" dirty="0">
                <a:latin typeface="Calibri"/>
                <a:cs typeface="Calibri"/>
              </a:rPr>
              <a:t>período </a:t>
            </a:r>
            <a:r>
              <a:rPr sz="1600" b="1" spc="-10" dirty="0">
                <a:latin typeface="Calibri"/>
                <a:cs typeface="Calibri"/>
              </a:rPr>
              <a:t>fetal</a:t>
            </a:r>
            <a:r>
              <a:rPr sz="1600" spc="-10" dirty="0">
                <a:latin typeface="Calibri"/>
                <a:cs typeface="Calibri"/>
              </a:rPr>
              <a:t>, </a:t>
            </a:r>
            <a:r>
              <a:rPr sz="1600" dirty="0">
                <a:latin typeface="Calibri"/>
                <a:cs typeface="Calibri"/>
              </a:rPr>
              <a:t>os </a:t>
            </a:r>
            <a:r>
              <a:rPr sz="1600" b="1" spc="-5" dirty="0">
                <a:latin typeface="Calibri"/>
                <a:cs typeface="Calibri"/>
              </a:rPr>
              <a:t>testículos </a:t>
            </a:r>
            <a:r>
              <a:rPr sz="1600" dirty="0">
                <a:latin typeface="Calibri"/>
                <a:cs typeface="Calibri"/>
              </a:rPr>
              <a:t>são </a:t>
            </a:r>
            <a:r>
              <a:rPr sz="1600" spc="-5" dirty="0">
                <a:latin typeface="Calibri"/>
                <a:cs typeface="Calibri"/>
              </a:rPr>
              <a:t>constituídos </a:t>
            </a:r>
            <a:r>
              <a:rPr sz="1600" dirty="0">
                <a:latin typeface="Calibri"/>
                <a:cs typeface="Calibri"/>
              </a:rPr>
              <a:t>por </a:t>
            </a:r>
            <a:r>
              <a:rPr sz="1600" b="1" spc="-5" dirty="0">
                <a:latin typeface="Calibri"/>
                <a:cs typeface="Calibri"/>
              </a:rPr>
              <a:t>cordões </a:t>
            </a:r>
            <a:r>
              <a:rPr sz="1600" b="1" spc="-10" dirty="0">
                <a:latin typeface="Calibri"/>
                <a:cs typeface="Calibri"/>
              </a:rPr>
              <a:t>seminíferos </a:t>
            </a:r>
            <a:r>
              <a:rPr sz="1600" spc="-5" dirty="0">
                <a:latin typeface="Calibri"/>
                <a:cs typeface="Calibri"/>
              </a:rPr>
              <a:t>(sem luz) com </a:t>
            </a:r>
            <a:r>
              <a:rPr sz="1600" dirty="0">
                <a:latin typeface="Calibri"/>
                <a:cs typeface="Calibri"/>
              </a:rPr>
              <a:t>os </a:t>
            </a:r>
            <a:r>
              <a:rPr sz="1600" b="1" spc="-5" dirty="0">
                <a:latin typeface="Calibri"/>
                <a:cs typeface="Calibri"/>
              </a:rPr>
              <a:t>gonócitos </a:t>
            </a:r>
            <a:r>
              <a:rPr sz="1600" spc="-5" dirty="0">
                <a:latin typeface="Calibri"/>
                <a:cs typeface="Calibri"/>
              </a:rPr>
              <a:t>(ou </a:t>
            </a:r>
            <a:r>
              <a:rPr sz="1600" b="1" spc="-5" dirty="0">
                <a:latin typeface="Calibri"/>
                <a:cs typeface="Calibri"/>
              </a:rPr>
              <a:t>células </a:t>
            </a:r>
            <a:r>
              <a:rPr sz="1600" b="1" spc="-10" dirty="0">
                <a:latin typeface="Calibri"/>
                <a:cs typeface="Calibri"/>
              </a:rPr>
              <a:t>germinativas </a:t>
            </a:r>
            <a:r>
              <a:rPr sz="1600" b="1" spc="-5" dirty="0">
                <a:latin typeface="Calibri"/>
                <a:cs typeface="Calibri"/>
              </a:rPr>
              <a:t> primordias</a:t>
            </a:r>
            <a:r>
              <a:rPr sz="1600" spc="-5" dirty="0">
                <a:latin typeface="Calibri"/>
                <a:cs typeface="Calibri"/>
              </a:rPr>
              <a:t>)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as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células</a:t>
            </a:r>
            <a:r>
              <a:rPr sz="1600" b="1" spc="5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de</a:t>
            </a:r>
            <a:r>
              <a:rPr sz="1600" b="1" spc="5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sustentação</a:t>
            </a:r>
            <a:r>
              <a:rPr sz="1600" b="1" spc="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(futuras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células</a:t>
            </a:r>
            <a:r>
              <a:rPr sz="1600" b="1" spc="5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de</a:t>
            </a:r>
            <a:r>
              <a:rPr sz="1600" b="1" spc="6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Sertoli</a:t>
            </a:r>
            <a:r>
              <a:rPr sz="1600" spc="-5" dirty="0">
                <a:latin typeface="Calibri"/>
                <a:cs typeface="Calibri"/>
              </a:rPr>
              <a:t>)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e,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entre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os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cordões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seminíferos,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pelo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tecido</a:t>
            </a:r>
            <a:r>
              <a:rPr sz="1600" b="1" spc="7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intersticial</a:t>
            </a:r>
            <a:r>
              <a:rPr sz="1600" spc="-10" dirty="0">
                <a:latin typeface="Calibri"/>
                <a:cs typeface="Calibri"/>
              </a:rPr>
              <a:t>,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com </a:t>
            </a:r>
            <a:r>
              <a:rPr sz="1600" dirty="0">
                <a:latin typeface="Calibri"/>
                <a:cs typeface="Calibri"/>
              </a:rPr>
              <a:t> as </a:t>
            </a:r>
            <a:r>
              <a:rPr sz="1600" b="1" spc="-5" dirty="0">
                <a:latin typeface="Calibri"/>
                <a:cs typeface="Calibri"/>
              </a:rPr>
              <a:t>células </a:t>
            </a:r>
            <a:r>
              <a:rPr sz="1600" b="1" dirty="0">
                <a:latin typeface="Calibri"/>
                <a:cs typeface="Calibri"/>
              </a:rPr>
              <a:t>de </a:t>
            </a:r>
            <a:r>
              <a:rPr sz="1600" b="1" spc="-10" dirty="0">
                <a:latin typeface="Calibri"/>
                <a:cs typeface="Calibri"/>
              </a:rPr>
              <a:t>Leydig</a:t>
            </a:r>
            <a:r>
              <a:rPr sz="1600" spc="-10" dirty="0">
                <a:latin typeface="Calibri"/>
                <a:cs typeface="Calibri"/>
              </a:rPr>
              <a:t>, diferenciadas </a:t>
            </a:r>
            <a:r>
              <a:rPr sz="1600" spc="-5" dirty="0">
                <a:latin typeface="Calibri"/>
                <a:cs typeface="Calibri"/>
              </a:rPr>
              <a:t>das células mesenquimais, por influência da </a:t>
            </a:r>
            <a:r>
              <a:rPr sz="1600" spc="-10" dirty="0">
                <a:latin typeface="Calibri"/>
                <a:cs typeface="Calibri"/>
              </a:rPr>
              <a:t>gonadotrofina </a:t>
            </a:r>
            <a:r>
              <a:rPr sz="1600" spc="-5" dirty="0">
                <a:latin typeface="Calibri"/>
                <a:cs typeface="Calibri"/>
              </a:rPr>
              <a:t>coriônica humana </a:t>
            </a:r>
            <a:r>
              <a:rPr sz="1600" dirty="0">
                <a:latin typeface="Calibri"/>
                <a:cs typeface="Calibri"/>
              </a:rPr>
              <a:t>- </a:t>
            </a:r>
            <a:r>
              <a:rPr sz="1600" spc="-5" dirty="0">
                <a:latin typeface="Calibri"/>
                <a:cs typeface="Calibri"/>
              </a:rPr>
              <a:t>hCG (</a:t>
            </a:r>
            <a:r>
              <a:rPr sz="1600" i="1" spc="-5" dirty="0">
                <a:latin typeface="Calibri"/>
                <a:cs typeface="Calibri"/>
              </a:rPr>
              <a:t>human </a:t>
            </a:r>
            <a:r>
              <a:rPr sz="1600" i="1" dirty="0">
                <a:latin typeface="Calibri"/>
                <a:cs typeface="Calibri"/>
              </a:rPr>
              <a:t> </a:t>
            </a:r>
            <a:r>
              <a:rPr sz="1600" i="1" spc="-5" dirty="0">
                <a:latin typeface="Calibri"/>
                <a:cs typeface="Calibri"/>
              </a:rPr>
              <a:t>chorionic</a:t>
            </a:r>
            <a:r>
              <a:rPr sz="1600" i="1" spc="-25" dirty="0">
                <a:latin typeface="Calibri"/>
                <a:cs typeface="Calibri"/>
              </a:rPr>
              <a:t> </a:t>
            </a:r>
            <a:r>
              <a:rPr sz="1600" i="1" spc="-5" dirty="0">
                <a:latin typeface="Calibri"/>
                <a:cs typeface="Calibri"/>
              </a:rPr>
              <a:t>gonadotropin</a:t>
            </a:r>
            <a:r>
              <a:rPr sz="1600" spc="-5" dirty="0">
                <a:latin typeface="Calibri"/>
                <a:cs typeface="Calibri"/>
              </a:rPr>
              <a:t>),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produzida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pela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placenta.</a:t>
            </a:r>
            <a:endParaRPr sz="16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600"/>
              </a:spcBef>
            </a:pPr>
            <a:r>
              <a:rPr sz="1600" b="1" spc="-5" dirty="0">
                <a:latin typeface="Calibri"/>
                <a:cs typeface="Calibri"/>
              </a:rPr>
              <a:t>Após</a:t>
            </a:r>
            <a:r>
              <a:rPr sz="1600" b="1" dirty="0">
                <a:latin typeface="Calibri"/>
                <a:cs typeface="Calibri"/>
              </a:rPr>
              <a:t> o </a:t>
            </a:r>
            <a:r>
              <a:rPr sz="1600" b="1" spc="-5" dirty="0">
                <a:latin typeface="Calibri"/>
                <a:cs typeface="Calibri"/>
              </a:rPr>
              <a:t>parto</a:t>
            </a:r>
            <a:r>
              <a:rPr sz="1600" spc="-5" dirty="0">
                <a:latin typeface="Calibri"/>
                <a:cs typeface="Calibri"/>
              </a:rPr>
              <a:t>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sem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hCG,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as </a:t>
            </a:r>
            <a:r>
              <a:rPr sz="1600" b="1" spc="-5" dirty="0">
                <a:latin typeface="Calibri"/>
                <a:cs typeface="Calibri"/>
              </a:rPr>
              <a:t>células de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Leydig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degeneram</a:t>
            </a:r>
            <a:r>
              <a:rPr sz="1600" spc="-5" dirty="0"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600"/>
              </a:spcBef>
            </a:pPr>
            <a:r>
              <a:rPr sz="1600" dirty="0">
                <a:latin typeface="Calibri"/>
                <a:cs typeface="Calibri"/>
              </a:rPr>
              <a:t>Em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torno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dos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oito</a:t>
            </a:r>
            <a:r>
              <a:rPr sz="1600" b="1" dirty="0">
                <a:latin typeface="Calibri"/>
                <a:cs typeface="Calibri"/>
              </a:rPr>
              <a:t> anos</a:t>
            </a:r>
            <a:r>
              <a:rPr sz="1600" dirty="0">
                <a:latin typeface="Calibri"/>
                <a:cs typeface="Calibri"/>
              </a:rPr>
              <a:t>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com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uma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pequena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produção</a:t>
            </a:r>
            <a:r>
              <a:rPr sz="1600" spc="-5" dirty="0">
                <a:latin typeface="Calibri"/>
                <a:cs typeface="Calibri"/>
              </a:rPr>
              <a:t> de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andrógenos</a:t>
            </a:r>
            <a:r>
              <a:rPr sz="1600" spc="-5" dirty="0">
                <a:latin typeface="Calibri"/>
                <a:cs typeface="Calibri"/>
              </a:rPr>
              <a:t> pela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adrenal,</a:t>
            </a:r>
            <a:r>
              <a:rPr sz="1600" dirty="0">
                <a:latin typeface="Calibri"/>
                <a:cs typeface="Calibri"/>
              </a:rPr>
              <a:t> as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células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germinativas</a:t>
            </a:r>
            <a:r>
              <a:rPr sz="1600" spc="-5" dirty="0">
                <a:latin typeface="Calibri"/>
                <a:cs typeface="Calibri"/>
              </a:rPr>
              <a:t> primordiais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diferenciam-se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nas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espermatogônias</a:t>
            </a:r>
            <a:r>
              <a:rPr sz="1600" spc="-5" dirty="0"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latin typeface="Calibri"/>
                <a:cs typeface="Calibri"/>
              </a:rPr>
              <a:t>Na </a:t>
            </a:r>
            <a:r>
              <a:rPr sz="1600" b="1" spc="-5" dirty="0">
                <a:latin typeface="Calibri"/>
                <a:cs typeface="Calibri"/>
              </a:rPr>
              <a:t>puberdade</a:t>
            </a:r>
            <a:r>
              <a:rPr sz="1600" spc="-5" dirty="0">
                <a:latin typeface="Calibri"/>
                <a:cs typeface="Calibri"/>
              </a:rPr>
              <a:t>, com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5" dirty="0">
                <a:latin typeface="Calibri"/>
                <a:cs typeface="Calibri"/>
              </a:rPr>
              <a:t>secreção </a:t>
            </a:r>
            <a:r>
              <a:rPr sz="1600" dirty="0">
                <a:latin typeface="Calibri"/>
                <a:cs typeface="Calibri"/>
              </a:rPr>
              <a:t>do </a:t>
            </a:r>
            <a:r>
              <a:rPr sz="1600" spc="-5" dirty="0">
                <a:latin typeface="Calibri"/>
                <a:cs typeface="Calibri"/>
              </a:rPr>
              <a:t>hormônio </a:t>
            </a:r>
            <a:r>
              <a:rPr sz="1600" spc="-10" dirty="0">
                <a:latin typeface="Calibri"/>
                <a:cs typeface="Calibri"/>
              </a:rPr>
              <a:t>luteinizante</a:t>
            </a:r>
            <a:r>
              <a:rPr sz="1600" spc="-5" dirty="0">
                <a:latin typeface="Calibri"/>
                <a:cs typeface="Calibri"/>
              </a:rPr>
              <a:t> (</a:t>
            </a:r>
            <a:r>
              <a:rPr sz="1600" b="1" spc="-5" dirty="0">
                <a:latin typeface="Calibri"/>
                <a:cs typeface="Calibri"/>
              </a:rPr>
              <a:t>LH</a:t>
            </a:r>
            <a:r>
              <a:rPr sz="1600" spc="-5" dirty="0">
                <a:latin typeface="Calibri"/>
                <a:cs typeface="Calibri"/>
              </a:rPr>
              <a:t>) pela hipófise, há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10" dirty="0">
                <a:latin typeface="Calibri"/>
                <a:cs typeface="Calibri"/>
              </a:rPr>
              <a:t>diferenciação</a:t>
            </a:r>
            <a:r>
              <a:rPr sz="1600" spc="-5" dirty="0">
                <a:latin typeface="Calibri"/>
                <a:cs typeface="Calibri"/>
              </a:rPr>
              <a:t> de</a:t>
            </a:r>
            <a:r>
              <a:rPr sz="1600" spc="26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células mesenquimais </a:t>
            </a:r>
            <a:r>
              <a:rPr sz="1600" dirty="0">
                <a:latin typeface="Calibri"/>
                <a:cs typeface="Calibri"/>
              </a:rPr>
              <a:t>em 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células de Leydig</a:t>
            </a:r>
            <a:r>
              <a:rPr sz="1600" spc="-5" dirty="0">
                <a:latin typeface="Calibri"/>
                <a:cs typeface="Calibri"/>
              </a:rPr>
              <a:t>, </a:t>
            </a:r>
            <a:r>
              <a:rPr sz="1600" dirty="0">
                <a:latin typeface="Calibri"/>
                <a:cs typeface="Calibri"/>
              </a:rPr>
              <a:t>as </a:t>
            </a:r>
            <a:r>
              <a:rPr sz="1600" spc="-5" dirty="0">
                <a:latin typeface="Calibri"/>
                <a:cs typeface="Calibri"/>
              </a:rPr>
              <a:t>quais </a:t>
            </a:r>
            <a:r>
              <a:rPr sz="1600" spc="-10" dirty="0">
                <a:latin typeface="Calibri"/>
                <a:cs typeface="Calibri"/>
              </a:rPr>
              <a:t>sintetizam </a:t>
            </a:r>
            <a:r>
              <a:rPr sz="1600" b="1" spc="-10" dirty="0">
                <a:latin typeface="Calibri"/>
                <a:cs typeface="Calibri"/>
              </a:rPr>
              <a:t>testosterona, </a:t>
            </a:r>
            <a:r>
              <a:rPr sz="1600" b="1" dirty="0">
                <a:latin typeface="Calibri"/>
                <a:cs typeface="Calibri"/>
              </a:rPr>
              <a:t>iniciando a </a:t>
            </a:r>
            <a:r>
              <a:rPr sz="1600" b="1" spc="-10" dirty="0">
                <a:latin typeface="Calibri"/>
                <a:cs typeface="Calibri"/>
              </a:rPr>
              <a:t>espermatogênese</a:t>
            </a:r>
            <a:r>
              <a:rPr sz="1600" spc="-10" dirty="0">
                <a:latin typeface="Calibri"/>
                <a:cs typeface="Calibri"/>
              </a:rPr>
              <a:t>. </a:t>
            </a:r>
            <a:r>
              <a:rPr sz="1600" dirty="0">
                <a:latin typeface="Calibri"/>
                <a:cs typeface="Calibri"/>
              </a:rPr>
              <a:t>Os </a:t>
            </a:r>
            <a:r>
              <a:rPr sz="1600" spc="-5" dirty="0">
                <a:latin typeface="Calibri"/>
                <a:cs typeface="Calibri"/>
              </a:rPr>
              <a:t>cordões </a:t>
            </a:r>
            <a:r>
              <a:rPr sz="1600" spc="-10" dirty="0">
                <a:latin typeface="Calibri"/>
                <a:cs typeface="Calibri"/>
              </a:rPr>
              <a:t>seminíferos </a:t>
            </a:r>
            <a:r>
              <a:rPr sz="1600" spc="-5" dirty="0">
                <a:latin typeface="Calibri"/>
                <a:cs typeface="Calibri"/>
              </a:rPr>
              <a:t>tornam-se </a:t>
            </a:r>
            <a:r>
              <a:rPr sz="1600" b="1" dirty="0">
                <a:latin typeface="Calibri"/>
                <a:cs typeface="Calibri"/>
              </a:rPr>
              <a:t>túbulos 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seminíferos</a:t>
            </a:r>
            <a:r>
              <a:rPr sz="1600" spc="-5" dirty="0"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latin typeface="Calibri"/>
                <a:cs typeface="Calibri"/>
              </a:rPr>
              <a:t>Os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espermatozoides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são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produzidos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até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a </a:t>
            </a:r>
            <a:r>
              <a:rPr sz="1600" b="1" spc="-5" dirty="0">
                <a:latin typeface="Calibri"/>
                <a:cs typeface="Calibri"/>
              </a:rPr>
              <a:t>morte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do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indivíduo</a:t>
            </a:r>
            <a:r>
              <a:rPr sz="1600" spc="-5" dirty="0"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50987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CD003E6-845C-EC76-3BC5-6759727AF9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70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7F5D1D5-5DD6-90A2-AE1E-B58CDC078D22}"/>
              </a:ext>
            </a:extLst>
          </p:cNvPr>
          <p:cNvSpPr txBox="1"/>
          <p:nvPr/>
        </p:nvSpPr>
        <p:spPr>
          <a:xfrm>
            <a:off x="841022" y="788144"/>
            <a:ext cx="746195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O aumento de LH e FSH é determinado pela liberação hipotalâmica de </a:t>
            </a:r>
            <a:r>
              <a:rPr lang="pt-BR" sz="2000" dirty="0" err="1"/>
              <a:t>GnRH</a:t>
            </a:r>
            <a:r>
              <a:rPr lang="pt-BR" sz="2000" dirty="0"/>
              <a:t>.</a:t>
            </a:r>
          </a:p>
          <a:p>
            <a:endParaRPr lang="pt-BR" sz="2000" dirty="0"/>
          </a:p>
          <a:p>
            <a:r>
              <a:rPr lang="pt-BR" sz="2000" dirty="0"/>
              <a:t>A ovulação não é um processo mecânico de ruptura devido à pressão interna excessiva. Na maioria das espécies o folículo </a:t>
            </a:r>
            <a:r>
              <a:rPr lang="pt-BR" sz="2000" dirty="0" err="1"/>
              <a:t>ovulatório</a:t>
            </a:r>
            <a:r>
              <a:rPr lang="pt-BR" sz="2000" dirty="0"/>
              <a:t> se torna flácido várias horas antes da ovulação, o que resulta em uma liberação lenta do líquido folicular após a ruptura do folículo.</a:t>
            </a:r>
          </a:p>
          <a:p>
            <a:endParaRPr lang="pt-BR" sz="2000" dirty="0"/>
          </a:p>
          <a:p>
            <a:r>
              <a:rPr lang="pt-BR" sz="2000" dirty="0"/>
              <a:t>A onda </a:t>
            </a:r>
            <a:r>
              <a:rPr lang="pt-BR" sz="2000" dirty="0" err="1"/>
              <a:t>ovulatória</a:t>
            </a:r>
            <a:r>
              <a:rPr lang="pt-BR" sz="2000" dirty="0"/>
              <a:t> de LH também aumenta a síntese folicular de Prostaglandina, especialmente a </a:t>
            </a:r>
            <a:r>
              <a:rPr lang="pt-BR" sz="2000" dirty="0" err="1"/>
              <a:t>Pg</a:t>
            </a:r>
            <a:r>
              <a:rPr lang="pt-BR" sz="2000" dirty="0"/>
              <a:t> E2 , que vai provocar a ovulação.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4930BED-F19A-2897-70F3-2A523EEE4955}"/>
              </a:ext>
            </a:extLst>
          </p:cNvPr>
          <p:cNvSpPr txBox="1"/>
          <p:nvPr/>
        </p:nvSpPr>
        <p:spPr>
          <a:xfrm>
            <a:off x="1670756" y="34035"/>
            <a:ext cx="47469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</a:rPr>
              <a:t>Fase Folicular</a:t>
            </a:r>
          </a:p>
        </p:txBody>
      </p:sp>
    </p:spTree>
    <p:extLst>
      <p:ext uri="{BB962C8B-B14F-4D97-AF65-F5344CB8AC3E}">
        <p14:creationId xmlns:p14="http://schemas.microsoft.com/office/powerpoint/2010/main" val="42449255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2BDE575-A94A-EFD5-E031-10E19DEDCE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71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E401C69-AD07-0C93-9DEF-0D4F0601F89A}"/>
              </a:ext>
            </a:extLst>
          </p:cNvPr>
          <p:cNvSpPr txBox="1"/>
          <p:nvPr/>
        </p:nvSpPr>
        <p:spPr>
          <a:xfrm>
            <a:off x="878367" y="832812"/>
            <a:ext cx="785706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Após a ovulação a parede do folículo se espessa gradualmente devido à </a:t>
            </a:r>
            <a:r>
              <a:rPr lang="pt-BR" sz="2000" dirty="0">
                <a:highlight>
                  <a:srgbClr val="FFFF00"/>
                </a:highlight>
              </a:rPr>
              <a:t>hipertrofia e hiperplasia das células da granulosa</a:t>
            </a:r>
            <a:r>
              <a:rPr lang="pt-BR" sz="2000" dirty="0"/>
              <a:t>. As células que proliferam rapidamente preenchem a cavidade formada e começam a secretar </a:t>
            </a:r>
            <a:r>
              <a:rPr lang="pt-BR" sz="2000" dirty="0">
                <a:highlight>
                  <a:srgbClr val="FFFF00"/>
                </a:highlight>
              </a:rPr>
              <a:t>progesterona</a:t>
            </a:r>
            <a:r>
              <a:rPr lang="pt-BR" sz="2000" dirty="0"/>
              <a:t>.</a:t>
            </a:r>
          </a:p>
          <a:p>
            <a:endParaRPr lang="pt-BR" sz="2000" dirty="0"/>
          </a:p>
          <a:p>
            <a:r>
              <a:rPr lang="pt-BR" sz="2000" dirty="0"/>
              <a:t>A secreção de progesterona depende da contínua manutenção de hormônios </a:t>
            </a:r>
            <a:r>
              <a:rPr lang="pt-BR" sz="2000" dirty="0" err="1"/>
              <a:t>luteotróficos</a:t>
            </a:r>
            <a:r>
              <a:rPr lang="pt-BR" sz="2000" dirty="0"/>
              <a:t> (LH) da hipófise.</a:t>
            </a:r>
          </a:p>
          <a:p>
            <a:endParaRPr lang="pt-BR" sz="2000" dirty="0"/>
          </a:p>
          <a:p>
            <a:r>
              <a:rPr lang="pt-BR" sz="2000" dirty="0"/>
              <a:t>A função plena do corpo lúteo parece ser dependente da prolactina além do LH.</a:t>
            </a:r>
          </a:p>
          <a:p>
            <a:endParaRPr lang="pt-BR" sz="20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13AD6C2-E4E4-69FC-C136-D69AE9DA769B}"/>
              </a:ext>
            </a:extLst>
          </p:cNvPr>
          <p:cNvSpPr txBox="1"/>
          <p:nvPr/>
        </p:nvSpPr>
        <p:spPr>
          <a:xfrm>
            <a:off x="1673578" y="130264"/>
            <a:ext cx="4746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</a:rPr>
              <a:t>Fase </a:t>
            </a:r>
            <a:r>
              <a:rPr lang="pt-BR" sz="2800" b="1" dirty="0" err="1">
                <a:solidFill>
                  <a:srgbClr val="C00000"/>
                </a:solidFill>
              </a:rPr>
              <a:t>Luteínica</a:t>
            </a:r>
            <a:endParaRPr lang="pt-BR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1287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2BDE575-A94A-EFD5-E031-10E19DEDCE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72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E401C69-AD07-0C93-9DEF-0D4F0601F89A}"/>
              </a:ext>
            </a:extLst>
          </p:cNvPr>
          <p:cNvSpPr txBox="1"/>
          <p:nvPr/>
        </p:nvSpPr>
        <p:spPr>
          <a:xfrm>
            <a:off x="772533" y="744596"/>
            <a:ext cx="806873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O corpo lúteo regride abruptamente 13 a 15 dias após a ovulação no animal não prenhe. O declínio rápido da Progesterona devido à regressão do corpo lúteo é o elemento essencial para a completa </a:t>
            </a:r>
            <a:r>
              <a:rPr lang="pt-BR" sz="2000" dirty="0" err="1"/>
              <a:t>seqüência</a:t>
            </a:r>
            <a:r>
              <a:rPr lang="pt-BR" sz="2000" dirty="0"/>
              <a:t> de eventos que levam ao próximo cio e ovulação.</a:t>
            </a:r>
          </a:p>
          <a:p>
            <a:endParaRPr lang="pt-BR" sz="2000" dirty="0"/>
          </a:p>
          <a:p>
            <a:r>
              <a:rPr lang="pt-BR" sz="2000" dirty="0"/>
              <a:t>Existe uma teoria chamada de mecanismo de </a:t>
            </a:r>
            <a:r>
              <a:rPr lang="pt-BR" sz="2000" dirty="0" err="1"/>
              <a:t>contra-corrente</a:t>
            </a:r>
            <a:r>
              <a:rPr lang="pt-BR" sz="2000" dirty="0"/>
              <a:t>, pelo qual uma </a:t>
            </a:r>
            <a:r>
              <a:rPr lang="pt-BR" sz="2000" dirty="0">
                <a:highlight>
                  <a:srgbClr val="FF00FF"/>
                </a:highlight>
              </a:rPr>
              <a:t>substância </a:t>
            </a:r>
            <a:r>
              <a:rPr lang="pt-BR" sz="2000" dirty="0" err="1">
                <a:highlight>
                  <a:srgbClr val="FF00FF"/>
                </a:highlight>
              </a:rPr>
              <a:t>luteolítica</a:t>
            </a:r>
            <a:r>
              <a:rPr lang="pt-BR" sz="2000" dirty="0">
                <a:highlight>
                  <a:srgbClr val="FF00FF"/>
                </a:highlight>
              </a:rPr>
              <a:t> </a:t>
            </a:r>
            <a:r>
              <a:rPr lang="pt-BR" sz="2000" dirty="0"/>
              <a:t>do </a:t>
            </a:r>
            <a:r>
              <a:rPr lang="pt-BR" sz="2000" b="1" dirty="0">
                <a:solidFill>
                  <a:srgbClr val="7030A0"/>
                </a:solidFill>
              </a:rPr>
              <a:t>útero</a:t>
            </a:r>
            <a:r>
              <a:rPr lang="pt-BR" sz="2000" dirty="0"/>
              <a:t> passa diretamente da veia útero-ovariana para a artéria ovariana, estudos indicaram que tal substância seria a </a:t>
            </a:r>
            <a:r>
              <a:rPr lang="pt-BR" sz="2000" dirty="0">
                <a:highlight>
                  <a:srgbClr val="FF00FF"/>
                </a:highlight>
              </a:rPr>
              <a:t>PgF2</a:t>
            </a:r>
            <a:r>
              <a:rPr lang="el-GR" sz="2000" dirty="0">
                <a:highlight>
                  <a:srgbClr val="FF00FF"/>
                </a:highlight>
              </a:rPr>
              <a:t>α</a:t>
            </a:r>
            <a:endParaRPr lang="pt-BR" sz="2000" dirty="0">
              <a:highlight>
                <a:srgbClr val="FF00FF"/>
              </a:highlight>
            </a:endParaRPr>
          </a:p>
          <a:p>
            <a:endParaRPr lang="pt-BR" sz="2000" dirty="0"/>
          </a:p>
          <a:p>
            <a:r>
              <a:rPr lang="pt-BR" sz="2000" dirty="0"/>
              <a:t>A concentração de estrógeno e Progesterona influi na liberação de LH e FSH (alças de retroalimentação fisiológica).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13AD6C2-E4E4-69FC-C136-D69AE9DA769B}"/>
              </a:ext>
            </a:extLst>
          </p:cNvPr>
          <p:cNvSpPr txBox="1"/>
          <p:nvPr/>
        </p:nvSpPr>
        <p:spPr>
          <a:xfrm>
            <a:off x="1470378" y="112610"/>
            <a:ext cx="4746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</a:rPr>
              <a:t>Fase </a:t>
            </a:r>
            <a:r>
              <a:rPr lang="pt-BR" sz="2800" b="1" dirty="0" err="1">
                <a:solidFill>
                  <a:srgbClr val="C00000"/>
                </a:solidFill>
              </a:rPr>
              <a:t>Luteínica</a:t>
            </a:r>
            <a:endParaRPr lang="pt-BR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7625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FB5F874-65BC-F4DF-3B88-79D60F6868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73</a:t>
            </a:fld>
            <a:endParaRPr lang="pt-BR"/>
          </a:p>
        </p:txBody>
      </p:sp>
      <p:pic>
        <p:nvPicPr>
          <p:cNvPr id="3074" name="Picture 2" descr="Veterinário de suínos? Saiba mais sobre a maturidade sexual das porcas |  Artigos | Cursos a Distância CPT">
            <a:extLst>
              <a:ext uri="{FF2B5EF4-FFF2-40B4-BE49-F238E27FC236}">
                <a16:creationId xmlns:a16="http://schemas.microsoft.com/office/drawing/2014/main" id="{5E6976B3-9D89-5320-0823-3FA5CC0DA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771525"/>
            <a:ext cx="81915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4431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36978" y="121625"/>
            <a:ext cx="9302044" cy="280467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/>
            <a:r>
              <a:rPr sz="2800" b="1" spc="-11" dirty="0" err="1">
                <a:solidFill>
                  <a:schemeClr val="accent3"/>
                </a:solidFill>
                <a:latin typeface="Calibri"/>
                <a:cs typeface="Calibri"/>
              </a:rPr>
              <a:t>Fases</a:t>
            </a:r>
            <a:r>
              <a:rPr sz="2800" b="1" spc="-30" dirty="0"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sz="2800" b="1" spc="-4" dirty="0">
                <a:solidFill>
                  <a:schemeClr val="accent3"/>
                </a:solidFill>
                <a:latin typeface="Calibri"/>
                <a:cs typeface="Calibri"/>
              </a:rPr>
              <a:t>do</a:t>
            </a:r>
            <a:r>
              <a:rPr sz="2800" b="1" spc="-23" dirty="0"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sz="2800" b="1" spc="-4" dirty="0">
                <a:solidFill>
                  <a:schemeClr val="accent3"/>
                </a:solidFill>
                <a:latin typeface="Calibri"/>
                <a:cs typeface="Calibri"/>
              </a:rPr>
              <a:t>ciclo</a:t>
            </a:r>
            <a:r>
              <a:rPr sz="2800" b="1" spc="-15" dirty="0"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sz="2800" b="1" spc="-8" dirty="0">
                <a:solidFill>
                  <a:schemeClr val="accent3"/>
                </a:solidFill>
                <a:latin typeface="Calibri"/>
                <a:cs typeface="Calibri"/>
              </a:rPr>
              <a:t>estral:</a:t>
            </a:r>
            <a:endParaRPr sz="2800" dirty="0">
              <a:solidFill>
                <a:schemeClr val="accent3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 dirty="0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1600" dirty="0">
              <a:latin typeface="Calibri"/>
              <a:cs typeface="Calibri"/>
            </a:endParaRPr>
          </a:p>
          <a:p>
            <a:pPr marL="9525"/>
            <a:r>
              <a:rPr sz="2400" b="1" spc="-11" dirty="0">
                <a:latin typeface="Calibri"/>
                <a:cs typeface="Calibri"/>
              </a:rPr>
              <a:t>Proestro</a:t>
            </a:r>
            <a:endParaRPr sz="2400" dirty="0">
              <a:latin typeface="Calibri"/>
              <a:cs typeface="Calibri"/>
            </a:endParaRPr>
          </a:p>
          <a:p>
            <a:pPr marL="69533" indent="-60008">
              <a:spcBef>
                <a:spcPts val="499"/>
              </a:spcBef>
              <a:buChar char="-"/>
              <a:tabLst>
                <a:tab pos="69533" algn="l"/>
              </a:tabLst>
            </a:pPr>
            <a:r>
              <a:rPr sz="1800" spc="-4" dirty="0">
                <a:latin typeface="Calibri"/>
                <a:cs typeface="Calibri"/>
              </a:rPr>
              <a:t>liberação</a:t>
            </a:r>
            <a:r>
              <a:rPr sz="1800" spc="-1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de</a:t>
            </a:r>
            <a:r>
              <a:rPr sz="1800" spc="-8" dirty="0">
                <a:latin typeface="Calibri"/>
                <a:cs typeface="Calibri"/>
              </a:rPr>
              <a:t> FSH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pela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hipófise;</a:t>
            </a:r>
            <a:endParaRPr sz="1800" dirty="0">
              <a:latin typeface="Calibri"/>
              <a:cs typeface="Calibri"/>
            </a:endParaRPr>
          </a:p>
          <a:p>
            <a:pPr marL="69533" indent="-60008">
              <a:spcBef>
                <a:spcPts val="450"/>
              </a:spcBef>
              <a:buChar char="-"/>
              <a:tabLst>
                <a:tab pos="69533" algn="l"/>
              </a:tabLst>
            </a:pPr>
            <a:r>
              <a:rPr sz="1800" spc="-4" dirty="0">
                <a:latin typeface="Calibri"/>
                <a:cs typeface="Calibri"/>
              </a:rPr>
              <a:t>crescimento</a:t>
            </a:r>
            <a:r>
              <a:rPr sz="1800" spc="-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dos</a:t>
            </a:r>
            <a:r>
              <a:rPr sz="1800" spc="-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folículos ovarianos:</a:t>
            </a:r>
            <a:endParaRPr sz="1800" dirty="0">
              <a:latin typeface="Calibri"/>
              <a:cs typeface="Calibri"/>
            </a:endParaRPr>
          </a:p>
          <a:p>
            <a:pPr marL="9525">
              <a:spcBef>
                <a:spcPts val="450"/>
              </a:spcBef>
            </a:pPr>
            <a:r>
              <a:rPr sz="1800" spc="-4" dirty="0">
                <a:latin typeface="Calibri"/>
                <a:cs typeface="Calibri"/>
              </a:rPr>
              <a:t>secreção</a:t>
            </a:r>
            <a:r>
              <a:rPr sz="1800" spc="-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de</a:t>
            </a:r>
            <a:r>
              <a:rPr sz="1800" spc="-11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estrógeno;</a:t>
            </a:r>
            <a:endParaRPr sz="1800" dirty="0">
              <a:latin typeface="Calibri"/>
              <a:cs typeface="Calibri"/>
            </a:endParaRPr>
          </a:p>
          <a:p>
            <a:pPr marL="9525" marR="3535204">
              <a:lnSpc>
                <a:spcPct val="141700"/>
              </a:lnSpc>
              <a:buChar char="-"/>
              <a:tabLst>
                <a:tab pos="69533" algn="l"/>
              </a:tabLst>
            </a:pPr>
            <a:r>
              <a:rPr sz="1800" spc="-4" dirty="0">
                <a:latin typeface="Calibri"/>
                <a:cs typeface="Calibri"/>
              </a:rPr>
              <a:t>células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nucleadas 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anucleadas no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esfregaço </a:t>
            </a:r>
            <a:r>
              <a:rPr sz="1800" spc="-19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vaginal.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00766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6668" y="115340"/>
            <a:ext cx="3684976" cy="1308692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9525">
              <a:spcBef>
                <a:spcPts val="525"/>
              </a:spcBef>
            </a:pPr>
            <a:r>
              <a:rPr sz="1600" b="1" spc="-8" dirty="0">
                <a:latin typeface="Calibri"/>
                <a:cs typeface="Calibri"/>
              </a:rPr>
              <a:t>Estro</a:t>
            </a:r>
            <a:endParaRPr sz="1600" dirty="0">
              <a:latin typeface="Calibri"/>
              <a:cs typeface="Calibri"/>
            </a:endParaRPr>
          </a:p>
          <a:p>
            <a:pPr marL="79058" indent="-70009">
              <a:spcBef>
                <a:spcPts val="450"/>
              </a:spcBef>
              <a:buSzPct val="116666"/>
              <a:buChar char="-"/>
              <a:tabLst>
                <a:tab pos="79534" algn="l"/>
              </a:tabLst>
            </a:pPr>
            <a:r>
              <a:rPr sz="1200" spc="-4" dirty="0">
                <a:latin typeface="Calibri"/>
                <a:cs typeface="Calibri"/>
              </a:rPr>
              <a:t>níveis</a:t>
            </a:r>
            <a:r>
              <a:rPr sz="1200" spc="-11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elevados de</a:t>
            </a:r>
            <a:r>
              <a:rPr sz="1200" spc="-8" dirty="0">
                <a:latin typeface="Calibri"/>
                <a:cs typeface="Calibri"/>
              </a:rPr>
              <a:t> estrógeno:</a:t>
            </a:r>
            <a:endParaRPr sz="1200" dirty="0">
              <a:latin typeface="Calibri"/>
              <a:cs typeface="Calibri"/>
            </a:endParaRPr>
          </a:p>
          <a:p>
            <a:pPr marL="9525">
              <a:spcBef>
                <a:spcPts val="461"/>
              </a:spcBef>
            </a:pPr>
            <a:r>
              <a:rPr sz="1200" spc="-8" dirty="0">
                <a:latin typeface="Calibri"/>
                <a:cs typeface="Calibri"/>
              </a:rPr>
              <a:t>queratinização </a:t>
            </a:r>
            <a:r>
              <a:rPr sz="1200" spc="-4" dirty="0">
                <a:latin typeface="Calibri"/>
                <a:cs typeface="Calibri"/>
              </a:rPr>
              <a:t>do</a:t>
            </a:r>
            <a:r>
              <a:rPr sz="1200" spc="4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epitélio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vaginal </a:t>
            </a:r>
            <a:r>
              <a:rPr sz="1200" spc="-8" dirty="0">
                <a:latin typeface="Calibri"/>
                <a:cs typeface="Calibri"/>
              </a:rPr>
              <a:t>preparando</a:t>
            </a:r>
            <a:r>
              <a:rPr sz="1200" spc="-11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para</a:t>
            </a:r>
            <a:r>
              <a:rPr sz="1200" spc="-4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</a:t>
            </a:r>
            <a:r>
              <a:rPr sz="1200" spc="8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coito;</a:t>
            </a:r>
            <a:endParaRPr sz="1200" dirty="0">
              <a:latin typeface="Calibri"/>
              <a:cs typeface="Calibri"/>
            </a:endParaRPr>
          </a:p>
          <a:p>
            <a:pPr marL="69533" indent="-60008">
              <a:spcBef>
                <a:spcPts val="450"/>
              </a:spcBef>
              <a:buChar char="-"/>
              <a:tabLst>
                <a:tab pos="69533" algn="l"/>
              </a:tabLst>
            </a:pPr>
            <a:r>
              <a:rPr sz="1200" spc="-4" dirty="0">
                <a:latin typeface="Calibri"/>
                <a:cs typeface="Calibri"/>
              </a:rPr>
              <a:t>células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anucleadas no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esfregaço</a:t>
            </a:r>
            <a:r>
              <a:rPr sz="1200" spc="4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vaginal;</a:t>
            </a:r>
            <a:endParaRPr sz="1200" dirty="0">
              <a:latin typeface="Calibri"/>
              <a:cs typeface="Calibri"/>
            </a:endParaRPr>
          </a:p>
          <a:p>
            <a:pPr marL="69533" indent="-60008">
              <a:spcBef>
                <a:spcPts val="458"/>
              </a:spcBef>
              <a:buChar char="-"/>
              <a:tabLst>
                <a:tab pos="69533" algn="l"/>
              </a:tabLst>
            </a:pPr>
            <a:r>
              <a:rPr sz="1200" spc="-4" dirty="0">
                <a:latin typeface="Calibri"/>
                <a:cs typeface="Calibri"/>
              </a:rPr>
              <a:t>pico</a:t>
            </a:r>
            <a:r>
              <a:rPr sz="1200" spc="-8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de</a:t>
            </a:r>
            <a:r>
              <a:rPr sz="1200" spc="-11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LH</a:t>
            </a:r>
            <a:r>
              <a:rPr lang="pt-BR" sz="1200" spc="-11" dirty="0">
                <a:latin typeface="Calibri"/>
                <a:cs typeface="Calibri"/>
              </a:rPr>
              <a:t> </a:t>
            </a:r>
            <a:r>
              <a:rPr lang="pt-BR" sz="12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4" dirty="0">
                <a:latin typeface="Calibri"/>
                <a:cs typeface="Calibri"/>
              </a:rPr>
              <a:t>ovulação.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20985" y="1723254"/>
            <a:ext cx="4158229" cy="1319272"/>
          </a:xfrm>
          <a:prstGeom prst="rect">
            <a:avLst/>
          </a:prstGeom>
        </p:spPr>
        <p:txBody>
          <a:bodyPr vert="horz" wrap="square" lIns="0" tIns="77153" rIns="0" bIns="0" rtlCol="0">
            <a:spAutoFit/>
          </a:bodyPr>
          <a:lstStyle/>
          <a:p>
            <a:pPr marL="9525">
              <a:spcBef>
                <a:spcPts val="608"/>
              </a:spcBef>
            </a:pPr>
            <a:r>
              <a:rPr sz="1600" b="1" spc="-8" dirty="0">
                <a:latin typeface="Calibri"/>
                <a:cs typeface="Calibri"/>
              </a:rPr>
              <a:t>Metaestro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(ou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8" dirty="0">
                <a:latin typeface="Calibri"/>
                <a:cs typeface="Calibri"/>
              </a:rPr>
              <a:t>Diestro </a:t>
            </a:r>
            <a:r>
              <a:rPr sz="1600" b="1" spc="-4" dirty="0">
                <a:latin typeface="Calibri"/>
                <a:cs typeface="Calibri"/>
              </a:rPr>
              <a:t>I)</a:t>
            </a:r>
            <a:endParaRPr sz="1600" dirty="0">
              <a:latin typeface="Calibri"/>
              <a:cs typeface="Calibri"/>
            </a:endParaRPr>
          </a:p>
          <a:p>
            <a:pPr marL="69533" indent="-60008">
              <a:spcBef>
                <a:spcPts val="461"/>
              </a:spcBef>
              <a:buChar char="-"/>
              <a:tabLst>
                <a:tab pos="69533" algn="l"/>
              </a:tabLst>
            </a:pPr>
            <a:r>
              <a:rPr sz="1200" spc="-4" dirty="0">
                <a:latin typeface="Calibri"/>
                <a:cs typeface="Calibri"/>
              </a:rPr>
              <a:t>corpo lúteo</a:t>
            </a:r>
            <a:r>
              <a:rPr sz="1200" spc="-8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mantido</a:t>
            </a:r>
            <a:r>
              <a:rPr sz="1200" spc="-11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pelo</a:t>
            </a:r>
            <a:r>
              <a:rPr sz="1200" spc="-8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LH;</a:t>
            </a:r>
            <a:endParaRPr sz="1200" dirty="0">
              <a:latin typeface="Calibri"/>
              <a:cs typeface="Calibri"/>
            </a:endParaRPr>
          </a:p>
          <a:p>
            <a:pPr marL="69533" indent="-60008">
              <a:spcBef>
                <a:spcPts val="450"/>
              </a:spcBef>
              <a:buChar char="-"/>
              <a:tabLst>
                <a:tab pos="69533" algn="l"/>
              </a:tabLst>
            </a:pPr>
            <a:r>
              <a:rPr sz="1200" spc="-4" dirty="0">
                <a:latin typeface="Calibri"/>
                <a:cs typeface="Calibri"/>
              </a:rPr>
              <a:t>níveis</a:t>
            </a:r>
            <a:r>
              <a:rPr sz="1200" spc="-11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elevados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de</a:t>
            </a:r>
            <a:r>
              <a:rPr sz="1200" spc="-11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progesterona;</a:t>
            </a:r>
            <a:endParaRPr sz="1200" dirty="0">
              <a:latin typeface="Calibri"/>
              <a:cs typeface="Calibri"/>
            </a:endParaRPr>
          </a:p>
          <a:p>
            <a:pPr marL="69533" indent="-60008">
              <a:spcBef>
                <a:spcPts val="450"/>
              </a:spcBef>
              <a:buChar char="-"/>
              <a:tabLst>
                <a:tab pos="69533" algn="l"/>
              </a:tabLst>
            </a:pPr>
            <a:r>
              <a:rPr sz="1200" spc="-4" dirty="0">
                <a:latin typeface="Calibri"/>
                <a:cs typeface="Calibri"/>
              </a:rPr>
              <a:t>infiltração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leucocitária no</a:t>
            </a:r>
            <a:r>
              <a:rPr sz="1200" spc="-8" dirty="0">
                <a:latin typeface="Calibri"/>
                <a:cs typeface="Calibri"/>
              </a:rPr>
              <a:t> útero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 </a:t>
            </a:r>
            <a:r>
              <a:rPr sz="1200" spc="-4" dirty="0">
                <a:latin typeface="Calibri"/>
                <a:cs typeface="Calibri"/>
              </a:rPr>
              <a:t>na</a:t>
            </a:r>
            <a:r>
              <a:rPr sz="1200" spc="-8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vagina;</a:t>
            </a:r>
            <a:endParaRPr sz="1200" dirty="0">
              <a:latin typeface="Calibri"/>
              <a:cs typeface="Calibri"/>
            </a:endParaRPr>
          </a:p>
          <a:p>
            <a:pPr marL="69533" indent="-60008">
              <a:spcBef>
                <a:spcPts val="450"/>
              </a:spcBef>
              <a:buChar char="-"/>
              <a:tabLst>
                <a:tab pos="69533" algn="l"/>
              </a:tabLst>
            </a:pPr>
            <a:r>
              <a:rPr sz="1200" spc="-4" dirty="0">
                <a:latin typeface="Calibri"/>
                <a:cs typeface="Calibri"/>
              </a:rPr>
              <a:t>células</a:t>
            </a:r>
            <a:r>
              <a:rPr sz="1200" spc="4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anucleadas</a:t>
            </a:r>
            <a:r>
              <a:rPr sz="1200" spc="-8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11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nucleadas 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8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leucócitos</a:t>
            </a:r>
            <a:r>
              <a:rPr sz="1200" spc="23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no</a:t>
            </a:r>
            <a:r>
              <a:rPr sz="1200" spc="4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esfregaço</a:t>
            </a:r>
            <a:r>
              <a:rPr sz="1200" spc="8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vaginal.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2692" y="3251229"/>
            <a:ext cx="4976551" cy="1059906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9525">
              <a:spcBef>
                <a:spcPts val="525"/>
              </a:spcBef>
            </a:pPr>
            <a:r>
              <a:rPr sz="1600" b="1" spc="-8" dirty="0">
                <a:latin typeface="Calibri"/>
                <a:cs typeface="Calibri"/>
              </a:rPr>
              <a:t>Diestro </a:t>
            </a:r>
            <a:r>
              <a:rPr sz="1600" b="1" spc="-4" dirty="0">
                <a:latin typeface="Calibri"/>
                <a:cs typeface="Calibri"/>
              </a:rPr>
              <a:t>(ou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8" dirty="0">
                <a:latin typeface="Calibri"/>
                <a:cs typeface="Calibri"/>
              </a:rPr>
              <a:t>Diestro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II)</a:t>
            </a:r>
            <a:endParaRPr sz="1600" dirty="0">
              <a:latin typeface="Calibri"/>
              <a:cs typeface="Calibri"/>
            </a:endParaRPr>
          </a:p>
          <a:p>
            <a:pPr marL="75724" indent="-66675">
              <a:spcBef>
                <a:spcPts val="450"/>
              </a:spcBef>
              <a:buSzPct val="116666"/>
              <a:buChar char="-"/>
              <a:tabLst>
                <a:tab pos="76200" algn="l"/>
              </a:tabLst>
            </a:pPr>
            <a:r>
              <a:rPr sz="1200" spc="-4" dirty="0">
                <a:latin typeface="Calibri"/>
                <a:cs typeface="Calibri"/>
              </a:rPr>
              <a:t>níveis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elevados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de</a:t>
            </a:r>
            <a:r>
              <a:rPr sz="1200" spc="-11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progesterona;</a:t>
            </a:r>
            <a:endParaRPr sz="1200" dirty="0">
              <a:latin typeface="Calibri"/>
              <a:cs typeface="Calibri"/>
            </a:endParaRPr>
          </a:p>
          <a:p>
            <a:pPr marL="69533" indent="-60484">
              <a:spcBef>
                <a:spcPts val="461"/>
              </a:spcBef>
              <a:buChar char="-"/>
              <a:tabLst>
                <a:tab pos="70009" algn="l"/>
              </a:tabLst>
            </a:pPr>
            <a:r>
              <a:rPr sz="1200" spc="-4" dirty="0">
                <a:latin typeface="Calibri"/>
                <a:cs typeface="Calibri"/>
              </a:rPr>
              <a:t>secreção</a:t>
            </a:r>
            <a:r>
              <a:rPr sz="1200" spc="8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das</a:t>
            </a:r>
            <a:r>
              <a:rPr sz="1200" spc="4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glândulas uterinas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8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das</a:t>
            </a:r>
            <a:r>
              <a:rPr sz="1200" spc="4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células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do</a:t>
            </a:r>
            <a:r>
              <a:rPr sz="1200" spc="4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epitélio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vaginal;</a:t>
            </a:r>
            <a:endParaRPr sz="1200" dirty="0">
              <a:latin typeface="Calibri"/>
              <a:cs typeface="Calibri"/>
            </a:endParaRPr>
          </a:p>
          <a:p>
            <a:pPr marL="9525" marR="3810">
              <a:spcBef>
                <a:spcPts val="450"/>
              </a:spcBef>
              <a:buChar char="-"/>
              <a:tabLst>
                <a:tab pos="70009" algn="l"/>
              </a:tabLst>
            </a:pPr>
            <a:r>
              <a:rPr sz="1200" spc="-4" dirty="0">
                <a:latin typeface="Calibri"/>
                <a:cs typeface="Calibri"/>
              </a:rPr>
              <a:t>células</a:t>
            </a:r>
            <a:r>
              <a:rPr sz="1200" spc="56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anucleadas</a:t>
            </a:r>
            <a:r>
              <a:rPr sz="1200" spc="53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56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nucleadas,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leucócitos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60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muco</a:t>
            </a:r>
            <a:r>
              <a:rPr sz="1200" spc="56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no</a:t>
            </a:r>
            <a:r>
              <a:rPr sz="1200" spc="56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esfregaço </a:t>
            </a:r>
            <a:r>
              <a:rPr sz="1200" spc="-195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vaginal.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CEB1776-C747-E301-DA93-95F1C24C80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76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79F3AC7-8699-3941-AF06-A36F10672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657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B3ED5C-BD28-23DF-5453-050E11B01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050" y="50800"/>
            <a:ext cx="5041900" cy="5041900"/>
          </a:xfrm>
          <a:prstGeom prst="rect">
            <a:avLst/>
          </a:prstGeom>
          <a:noFill/>
        </p:spPr>
      </p:pic>
      <p:sp>
        <p:nvSpPr>
          <p:cNvPr id="2" name="Espaço Reservado para Número de Slide 1" hidden="1">
            <a:extLst>
              <a:ext uri="{FF2B5EF4-FFF2-40B4-BE49-F238E27FC236}">
                <a16:creationId xmlns:a16="http://schemas.microsoft.com/office/drawing/2014/main" id="{B1A80311-8270-9EB2-6A16-F874FEAB1DFD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4337100" y="4751625"/>
            <a:ext cx="469800" cy="3915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600"/>
                </a:spcAft>
                <a:buNone/>
              </a:pPr>
              <a:t>77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98445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9878" y="-85015"/>
            <a:ext cx="7424243" cy="522851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4400" b="1" spc="-8" dirty="0">
                <a:solidFill>
                  <a:schemeClr val="accent6"/>
                </a:solidFill>
                <a:latin typeface="Calibri"/>
                <a:cs typeface="Calibri"/>
              </a:rPr>
              <a:t>Ci</a:t>
            </a:r>
            <a:r>
              <a:rPr sz="4400" b="1" spc="-4" dirty="0">
                <a:solidFill>
                  <a:schemeClr val="accent6"/>
                </a:solidFill>
                <a:latin typeface="Calibri"/>
                <a:cs typeface="Calibri"/>
              </a:rPr>
              <a:t>c</a:t>
            </a:r>
            <a:r>
              <a:rPr sz="4400" b="1" spc="-8" dirty="0">
                <a:solidFill>
                  <a:schemeClr val="accent6"/>
                </a:solidFill>
                <a:latin typeface="Calibri"/>
                <a:cs typeface="Calibri"/>
              </a:rPr>
              <a:t>l</a:t>
            </a:r>
            <a:r>
              <a:rPr sz="4400" b="1" spc="-4" dirty="0">
                <a:solidFill>
                  <a:schemeClr val="accent6"/>
                </a:solidFill>
                <a:latin typeface="Calibri"/>
                <a:cs typeface="Calibri"/>
              </a:rPr>
              <a:t>o</a:t>
            </a:r>
            <a:r>
              <a:rPr sz="4400" b="1" dirty="0"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r>
              <a:rPr sz="4400" b="1" spc="-4" dirty="0">
                <a:solidFill>
                  <a:schemeClr val="accent6"/>
                </a:solidFill>
                <a:latin typeface="Calibri"/>
                <a:cs typeface="Calibri"/>
              </a:rPr>
              <a:t>m</a:t>
            </a:r>
            <a:r>
              <a:rPr sz="4400" b="1" spc="-8" dirty="0">
                <a:solidFill>
                  <a:schemeClr val="accent6"/>
                </a:solidFill>
                <a:latin typeface="Calibri"/>
                <a:cs typeface="Calibri"/>
              </a:rPr>
              <a:t>en</a:t>
            </a:r>
            <a:r>
              <a:rPr sz="4400" b="1" spc="-19" dirty="0">
                <a:solidFill>
                  <a:schemeClr val="accent6"/>
                </a:solidFill>
                <a:latin typeface="Calibri"/>
                <a:cs typeface="Calibri"/>
              </a:rPr>
              <a:t>s</a:t>
            </a:r>
            <a:r>
              <a:rPr sz="4400" b="1" spc="-4" dirty="0">
                <a:solidFill>
                  <a:schemeClr val="accent6"/>
                </a:solidFill>
                <a:latin typeface="Calibri"/>
                <a:cs typeface="Calibri"/>
              </a:rPr>
              <a:t>tr</a:t>
            </a:r>
            <a:r>
              <a:rPr sz="4400" b="1" spc="-8" dirty="0">
                <a:solidFill>
                  <a:schemeClr val="accent6"/>
                </a:solidFill>
                <a:latin typeface="Calibri"/>
                <a:cs typeface="Calibri"/>
              </a:rPr>
              <a:t>u</a:t>
            </a:r>
            <a:r>
              <a:rPr sz="4400" b="1" spc="-4" dirty="0">
                <a:solidFill>
                  <a:schemeClr val="accent6"/>
                </a:solidFill>
                <a:latin typeface="Calibri"/>
                <a:cs typeface="Calibri"/>
              </a:rPr>
              <a:t>al:</a:t>
            </a:r>
            <a:endParaRPr sz="4400" dirty="0">
              <a:solidFill>
                <a:schemeClr val="accent6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 dirty="0">
              <a:latin typeface="Calibri"/>
              <a:cs typeface="Calibri"/>
            </a:endParaRPr>
          </a:p>
          <a:p>
            <a:pPr marL="79058" indent="-70009">
              <a:spcBef>
                <a:spcPts val="754"/>
              </a:spcBef>
              <a:buChar char="-"/>
              <a:tabLst>
                <a:tab pos="79534" algn="l"/>
              </a:tabLst>
            </a:pPr>
            <a:r>
              <a:rPr sz="2400" b="1" spc="-11" dirty="0">
                <a:latin typeface="Calibri"/>
                <a:cs typeface="Calibri"/>
              </a:rPr>
              <a:t>Fase</a:t>
            </a:r>
            <a:r>
              <a:rPr sz="2400" b="1" spc="-38" dirty="0">
                <a:latin typeface="Calibri"/>
                <a:cs typeface="Calibri"/>
              </a:rPr>
              <a:t> </a:t>
            </a:r>
            <a:r>
              <a:rPr sz="2400" b="1" spc="-4" dirty="0">
                <a:latin typeface="Calibri"/>
                <a:cs typeface="Calibri"/>
              </a:rPr>
              <a:t>menstrual</a:t>
            </a:r>
            <a:endParaRPr sz="2400" dirty="0">
              <a:latin typeface="Calibri"/>
              <a:cs typeface="Calibri"/>
            </a:endParaRPr>
          </a:p>
          <a:p>
            <a:pPr>
              <a:spcBef>
                <a:spcPts val="30"/>
              </a:spcBef>
              <a:buFont typeface="Calibri"/>
              <a:buChar char="-"/>
            </a:pPr>
            <a:endParaRPr dirty="0">
              <a:latin typeface="Calibri"/>
              <a:cs typeface="Calibri"/>
            </a:endParaRPr>
          </a:p>
          <a:p>
            <a:pPr marL="9525"/>
            <a:r>
              <a:rPr sz="1800" dirty="0">
                <a:latin typeface="Calibri"/>
                <a:cs typeface="Calibri"/>
              </a:rPr>
              <a:t>O </a:t>
            </a:r>
            <a:r>
              <a:rPr sz="1800" spc="-4" dirty="0">
                <a:latin typeface="Calibri"/>
                <a:cs typeface="Calibri"/>
              </a:rPr>
              <a:t>primeiro</a:t>
            </a:r>
            <a:r>
              <a:rPr sz="1800" spc="-1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dia do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ciclo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menstrual</a:t>
            </a:r>
            <a:r>
              <a:rPr sz="1800" spc="-8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é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primeiro</a:t>
            </a:r>
            <a:r>
              <a:rPr sz="1800" spc="-1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dia de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sangramento.</a:t>
            </a:r>
            <a:endParaRPr sz="1800" dirty="0">
              <a:latin typeface="Calibri"/>
              <a:cs typeface="Calibri"/>
            </a:endParaRPr>
          </a:p>
          <a:p>
            <a:pPr marL="9525">
              <a:spcBef>
                <a:spcPts val="450"/>
              </a:spcBef>
            </a:pPr>
            <a:r>
              <a:rPr sz="1800" dirty="0">
                <a:latin typeface="Calibri"/>
                <a:cs typeface="Calibri"/>
              </a:rPr>
              <a:t>A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menstruação</a:t>
            </a:r>
            <a:r>
              <a:rPr sz="1800" dirty="0">
                <a:latin typeface="Calibri"/>
                <a:cs typeface="Calibri"/>
              </a:rPr>
              <a:t> é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descamação</a:t>
            </a:r>
            <a:r>
              <a:rPr sz="1800" b="1" spc="-1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da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camada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funcional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do</a:t>
            </a:r>
            <a:r>
              <a:rPr sz="1800" b="1" spc="15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endométrio</a:t>
            </a:r>
            <a:r>
              <a:rPr sz="1800" spc="-4" dirty="0">
                <a:latin typeface="Calibri"/>
                <a:cs typeface="Calibri"/>
              </a:rPr>
              <a:t>.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Esta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fase</a:t>
            </a:r>
            <a:r>
              <a:rPr sz="1800" spc="11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dura</a:t>
            </a:r>
            <a:r>
              <a:rPr sz="1800" spc="-11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quatro</a:t>
            </a:r>
            <a:r>
              <a:rPr sz="1800" spc="-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1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seis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dias.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 dirty="0">
              <a:latin typeface="Calibri"/>
              <a:cs typeface="Calibri"/>
            </a:endParaRPr>
          </a:p>
          <a:p>
            <a:pPr marL="79058" indent="-70009">
              <a:spcBef>
                <a:spcPts val="780"/>
              </a:spcBef>
              <a:buChar char="-"/>
              <a:tabLst>
                <a:tab pos="79534" algn="l"/>
              </a:tabLst>
            </a:pPr>
            <a:r>
              <a:rPr sz="2400" b="1" spc="-11" dirty="0">
                <a:latin typeface="Calibri"/>
                <a:cs typeface="Calibri"/>
              </a:rPr>
              <a:t>Fase </a:t>
            </a:r>
            <a:r>
              <a:rPr sz="2400" b="1" spc="-8" dirty="0">
                <a:latin typeface="Calibri"/>
                <a:cs typeface="Calibri"/>
              </a:rPr>
              <a:t>folicular</a:t>
            </a:r>
            <a:r>
              <a:rPr sz="2400" b="1" spc="11" dirty="0">
                <a:latin typeface="Calibri"/>
                <a:cs typeface="Calibri"/>
              </a:rPr>
              <a:t> </a:t>
            </a:r>
            <a:r>
              <a:rPr sz="2400" spc="-8" dirty="0">
                <a:latin typeface="Calibri"/>
                <a:cs typeface="Calibri"/>
              </a:rPr>
              <a:t>(</a:t>
            </a:r>
            <a:r>
              <a:rPr sz="2400" b="1" spc="-8" dirty="0">
                <a:latin typeface="Calibri"/>
                <a:cs typeface="Calibri"/>
              </a:rPr>
              <a:t>estrogênica</a:t>
            </a:r>
            <a:r>
              <a:rPr sz="2400" b="1" spc="15" dirty="0">
                <a:latin typeface="Calibri"/>
                <a:cs typeface="Calibri"/>
              </a:rPr>
              <a:t> </a:t>
            </a:r>
            <a:r>
              <a:rPr sz="2400" spc="-4" dirty="0">
                <a:latin typeface="Calibri"/>
                <a:cs typeface="Calibri"/>
              </a:rPr>
              <a:t>ou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b="1" spc="-11" dirty="0">
                <a:latin typeface="Calibri"/>
                <a:cs typeface="Calibri"/>
              </a:rPr>
              <a:t>proliferativa</a:t>
            </a:r>
            <a:r>
              <a:rPr sz="2400" spc="-11" dirty="0">
                <a:latin typeface="Calibri"/>
                <a:cs typeface="Calibri"/>
              </a:rPr>
              <a:t>)</a:t>
            </a:r>
            <a:endParaRPr sz="2400" dirty="0">
              <a:latin typeface="Calibri"/>
              <a:cs typeface="Calibri"/>
            </a:endParaRPr>
          </a:p>
          <a:p>
            <a:pPr marL="9525" marR="3810">
              <a:spcBef>
                <a:spcPts val="911"/>
              </a:spcBef>
            </a:pPr>
            <a:r>
              <a:rPr sz="1800" dirty="0">
                <a:latin typeface="Calibri"/>
                <a:cs typeface="Calibri"/>
              </a:rPr>
              <a:t>O </a:t>
            </a:r>
            <a:r>
              <a:rPr sz="1800" b="1" spc="-8" dirty="0">
                <a:latin typeface="Calibri"/>
                <a:cs typeface="Calibri"/>
              </a:rPr>
              <a:t>FSH</a:t>
            </a:r>
            <a:r>
              <a:rPr sz="1800" b="1" spc="-4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promove</a:t>
            </a:r>
            <a:r>
              <a:rPr sz="1800" spc="-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b="1" spc="-8" dirty="0">
                <a:latin typeface="Calibri"/>
                <a:cs typeface="Calibri"/>
              </a:rPr>
              <a:t>crescimento</a:t>
            </a:r>
            <a:r>
              <a:rPr sz="1800" b="1" spc="-4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dos </a:t>
            </a:r>
            <a:r>
              <a:rPr sz="1800" b="1" spc="-4" dirty="0">
                <a:latin typeface="Calibri"/>
                <a:cs typeface="Calibri"/>
              </a:rPr>
              <a:t>folículos</a:t>
            </a:r>
            <a:r>
              <a:rPr sz="1800" spc="-4" dirty="0">
                <a:latin typeface="Calibri"/>
                <a:cs typeface="Calibri"/>
              </a:rPr>
              <a:t>,</a:t>
            </a:r>
            <a:r>
              <a:rPr sz="1800" dirty="0">
                <a:latin typeface="Calibri"/>
                <a:cs typeface="Calibri"/>
              </a:rPr>
              <a:t> os </a:t>
            </a:r>
            <a:r>
              <a:rPr sz="1800" spc="-4" dirty="0">
                <a:latin typeface="Calibri"/>
                <a:cs typeface="Calibri"/>
              </a:rPr>
              <a:t>quais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secretam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b="1" spc="-8" dirty="0">
                <a:latin typeface="Calibri"/>
                <a:cs typeface="Calibri"/>
              </a:rPr>
              <a:t>estrógeno</a:t>
            </a:r>
            <a:r>
              <a:rPr sz="1800" spc="-8" dirty="0">
                <a:latin typeface="Calibri"/>
                <a:cs typeface="Calibri"/>
              </a:rPr>
              <a:t>,</a:t>
            </a:r>
            <a:r>
              <a:rPr sz="1800" spc="-4" dirty="0">
                <a:latin typeface="Calibri"/>
                <a:cs typeface="Calibri"/>
              </a:rPr>
              <a:t> que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promove</a:t>
            </a:r>
            <a:r>
              <a:rPr sz="1800" spc="-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203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reconstituição</a:t>
            </a:r>
            <a:r>
              <a:rPr sz="1800" b="1" spc="19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do </a:t>
            </a:r>
            <a:r>
              <a:rPr sz="1800" b="1" spc="-4" dirty="0">
                <a:latin typeface="Calibri"/>
                <a:cs typeface="Calibri"/>
              </a:rPr>
              <a:t>endométrio</a:t>
            </a:r>
            <a:r>
              <a:rPr sz="1800" b="1" spc="1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95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partir</a:t>
            </a:r>
            <a:r>
              <a:rPr sz="1800" spc="-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proliferação </a:t>
            </a:r>
            <a:r>
              <a:rPr sz="1800" spc="-4" dirty="0">
                <a:latin typeface="Calibri"/>
                <a:cs typeface="Calibri"/>
              </a:rPr>
              <a:t>das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células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da sua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camada basal.</a:t>
            </a:r>
            <a:endParaRPr sz="1800" dirty="0">
              <a:latin typeface="Calibri"/>
              <a:cs typeface="Calibri"/>
            </a:endParaRPr>
          </a:p>
          <a:p>
            <a:pPr marL="9525">
              <a:spcBef>
                <a:spcPts val="450"/>
              </a:spcBef>
            </a:pPr>
            <a:r>
              <a:rPr sz="1800" spc="-4" dirty="0">
                <a:latin typeface="Calibri"/>
                <a:cs typeface="Calibri"/>
              </a:rPr>
              <a:t>Os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níveis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aumentados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de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estrógeno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estimulam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4" dirty="0">
                <a:latin typeface="Calibri"/>
                <a:cs typeface="Calibri"/>
              </a:rPr>
              <a:t>liberação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de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um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pico</a:t>
            </a:r>
            <a:r>
              <a:rPr sz="1800" b="1" spc="19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de</a:t>
            </a:r>
            <a:r>
              <a:rPr sz="1800" b="1" spc="8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LH</a:t>
            </a:r>
            <a:r>
              <a:rPr sz="1800" spc="-4" dirty="0">
                <a:latin typeface="Calibri"/>
                <a:cs typeface="Calibri"/>
              </a:rPr>
              <a:t>,</a:t>
            </a:r>
            <a:r>
              <a:rPr sz="1800" spc="11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responsável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pela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ovulação</a:t>
            </a:r>
            <a:r>
              <a:rPr sz="1800" spc="-4" dirty="0"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17829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9878" y="0"/>
            <a:ext cx="7424243" cy="426414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4400" b="1" spc="-8" dirty="0">
                <a:solidFill>
                  <a:schemeClr val="accent6"/>
                </a:solidFill>
                <a:latin typeface="Calibri"/>
                <a:cs typeface="Calibri"/>
              </a:rPr>
              <a:t>Ci</a:t>
            </a:r>
            <a:r>
              <a:rPr sz="4400" b="1" spc="-4" dirty="0">
                <a:solidFill>
                  <a:schemeClr val="accent6"/>
                </a:solidFill>
                <a:latin typeface="Calibri"/>
                <a:cs typeface="Calibri"/>
              </a:rPr>
              <a:t>c</a:t>
            </a:r>
            <a:r>
              <a:rPr sz="4400" b="1" spc="-8" dirty="0">
                <a:solidFill>
                  <a:schemeClr val="accent6"/>
                </a:solidFill>
                <a:latin typeface="Calibri"/>
                <a:cs typeface="Calibri"/>
              </a:rPr>
              <a:t>l</a:t>
            </a:r>
            <a:r>
              <a:rPr sz="4400" b="1" spc="-4" dirty="0">
                <a:solidFill>
                  <a:schemeClr val="accent6"/>
                </a:solidFill>
                <a:latin typeface="Calibri"/>
                <a:cs typeface="Calibri"/>
              </a:rPr>
              <a:t>o</a:t>
            </a:r>
            <a:r>
              <a:rPr sz="4400" b="1" dirty="0"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r>
              <a:rPr sz="4400" b="1" spc="-4" dirty="0">
                <a:solidFill>
                  <a:schemeClr val="accent6"/>
                </a:solidFill>
                <a:latin typeface="Calibri"/>
                <a:cs typeface="Calibri"/>
              </a:rPr>
              <a:t>m</a:t>
            </a:r>
            <a:r>
              <a:rPr sz="4400" b="1" spc="-8" dirty="0">
                <a:solidFill>
                  <a:schemeClr val="accent6"/>
                </a:solidFill>
                <a:latin typeface="Calibri"/>
                <a:cs typeface="Calibri"/>
              </a:rPr>
              <a:t>en</a:t>
            </a:r>
            <a:r>
              <a:rPr sz="4400" b="1" spc="-19" dirty="0">
                <a:solidFill>
                  <a:schemeClr val="accent6"/>
                </a:solidFill>
                <a:latin typeface="Calibri"/>
                <a:cs typeface="Calibri"/>
              </a:rPr>
              <a:t>s</a:t>
            </a:r>
            <a:r>
              <a:rPr sz="4400" b="1" spc="-4" dirty="0">
                <a:solidFill>
                  <a:schemeClr val="accent6"/>
                </a:solidFill>
                <a:latin typeface="Calibri"/>
                <a:cs typeface="Calibri"/>
              </a:rPr>
              <a:t>tr</a:t>
            </a:r>
            <a:r>
              <a:rPr sz="4400" b="1" spc="-8" dirty="0">
                <a:solidFill>
                  <a:schemeClr val="accent6"/>
                </a:solidFill>
                <a:latin typeface="Calibri"/>
                <a:cs typeface="Calibri"/>
              </a:rPr>
              <a:t>u</a:t>
            </a:r>
            <a:r>
              <a:rPr sz="4400" b="1" spc="-4" dirty="0">
                <a:solidFill>
                  <a:schemeClr val="accent6"/>
                </a:solidFill>
                <a:latin typeface="Calibri"/>
                <a:cs typeface="Calibri"/>
              </a:rPr>
              <a:t>al:</a:t>
            </a:r>
            <a:endParaRPr sz="4400" dirty="0">
              <a:solidFill>
                <a:schemeClr val="accent6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 dirty="0">
              <a:latin typeface="Calibri"/>
              <a:cs typeface="Calibri"/>
            </a:endParaRPr>
          </a:p>
          <a:p>
            <a:pPr marL="79058" indent="-70009">
              <a:spcBef>
                <a:spcPts val="780"/>
              </a:spcBef>
              <a:buChar char="-"/>
              <a:tabLst>
                <a:tab pos="79534" algn="l"/>
              </a:tabLst>
            </a:pPr>
            <a:r>
              <a:rPr sz="2400" b="1" spc="-11" dirty="0" err="1">
                <a:latin typeface="Calibri"/>
                <a:cs typeface="Calibri"/>
              </a:rPr>
              <a:t>Fase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spc="-8" dirty="0">
                <a:latin typeface="Calibri"/>
                <a:cs typeface="Calibri"/>
              </a:rPr>
              <a:t>lútea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spc="-8" dirty="0">
                <a:latin typeface="Calibri"/>
                <a:cs typeface="Calibri"/>
              </a:rPr>
              <a:t>(</a:t>
            </a:r>
            <a:r>
              <a:rPr sz="2400" b="1" spc="-8" dirty="0">
                <a:latin typeface="Calibri"/>
                <a:cs typeface="Calibri"/>
              </a:rPr>
              <a:t>progestacional</a:t>
            </a:r>
            <a:r>
              <a:rPr sz="2400" b="1" spc="11" dirty="0">
                <a:latin typeface="Calibri"/>
                <a:cs typeface="Calibri"/>
              </a:rPr>
              <a:t> </a:t>
            </a:r>
            <a:r>
              <a:rPr sz="2400" spc="-4" dirty="0">
                <a:latin typeface="Calibri"/>
                <a:cs typeface="Calibri"/>
              </a:rPr>
              <a:t>ou </a:t>
            </a:r>
            <a:r>
              <a:rPr sz="2400" b="1" spc="-11" dirty="0">
                <a:latin typeface="Calibri"/>
                <a:cs typeface="Calibri"/>
              </a:rPr>
              <a:t>secretora</a:t>
            </a:r>
            <a:r>
              <a:rPr sz="2400" spc="-11" dirty="0">
                <a:latin typeface="Calibri"/>
                <a:cs typeface="Calibri"/>
              </a:rPr>
              <a:t>)</a:t>
            </a:r>
            <a:endParaRPr sz="2400" dirty="0">
              <a:latin typeface="Calibri"/>
              <a:cs typeface="Calibri"/>
            </a:endParaRPr>
          </a:p>
          <a:p>
            <a:pPr marL="9525" algn="just">
              <a:spcBef>
                <a:spcPts val="911"/>
              </a:spcBef>
            </a:pPr>
            <a:r>
              <a:rPr sz="1800" dirty="0">
                <a:latin typeface="Calibri"/>
                <a:cs typeface="Calibri"/>
              </a:rPr>
              <a:t>A</a:t>
            </a:r>
            <a:r>
              <a:rPr sz="1800" spc="124" dirty="0">
                <a:latin typeface="Calibri"/>
                <a:cs typeface="Calibri"/>
              </a:rPr>
              <a:t> </a:t>
            </a:r>
            <a:r>
              <a:rPr sz="1800" b="1" spc="-8" dirty="0">
                <a:latin typeface="Calibri"/>
                <a:cs typeface="Calibri"/>
              </a:rPr>
              <a:t>progesterona</a:t>
            </a:r>
            <a:r>
              <a:rPr sz="1800" b="1" spc="120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produzida</a:t>
            </a:r>
            <a:r>
              <a:rPr sz="1800" spc="12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pelo</a:t>
            </a:r>
            <a:r>
              <a:rPr sz="1800" spc="116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corpo</a:t>
            </a:r>
            <a:r>
              <a:rPr sz="1800" spc="116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lúteo</a:t>
            </a:r>
            <a:r>
              <a:rPr sz="1800" spc="12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estimula</a:t>
            </a:r>
            <a:r>
              <a:rPr sz="1800" spc="116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120" dirty="0">
                <a:latin typeface="Calibri"/>
                <a:cs typeface="Calibri"/>
              </a:rPr>
              <a:t> </a:t>
            </a:r>
            <a:r>
              <a:rPr sz="1800" b="1" spc="-8" dirty="0">
                <a:latin typeface="Calibri"/>
                <a:cs typeface="Calibri"/>
              </a:rPr>
              <a:t>secreção</a:t>
            </a:r>
            <a:r>
              <a:rPr sz="1800" b="1" spc="12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de</a:t>
            </a:r>
            <a:r>
              <a:rPr sz="1800" spc="124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glicoproteínas</a:t>
            </a:r>
            <a:r>
              <a:rPr sz="1800" spc="116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12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glicogênio</a:t>
            </a:r>
            <a:r>
              <a:rPr sz="1800" spc="12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pelas</a:t>
            </a:r>
            <a:r>
              <a:rPr sz="1800" spc="120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glândulas</a:t>
            </a:r>
            <a:r>
              <a:rPr sz="1800" b="1" spc="120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endometriais</a:t>
            </a:r>
            <a:endParaRPr sz="1800" dirty="0">
              <a:latin typeface="Calibri"/>
              <a:cs typeface="Calibri"/>
            </a:endParaRPr>
          </a:p>
          <a:p>
            <a:pPr marL="9525" algn="just"/>
            <a:r>
              <a:rPr sz="1800" spc="-4" dirty="0">
                <a:latin typeface="Calibri"/>
                <a:cs typeface="Calibri"/>
              </a:rPr>
              <a:t>(glândulas</a:t>
            </a:r>
            <a:r>
              <a:rPr sz="1800" spc="-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tubulares</a:t>
            </a:r>
            <a:r>
              <a:rPr sz="1800" spc="-1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simples,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às</a:t>
            </a:r>
            <a:r>
              <a:rPr sz="1800" spc="11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vezes,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ramificadas),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tornado</a:t>
            </a:r>
            <a:r>
              <a:rPr sz="1800" dirty="0">
                <a:latin typeface="Calibri"/>
                <a:cs typeface="Calibri"/>
              </a:rPr>
              <a:t> o</a:t>
            </a:r>
            <a:r>
              <a:rPr sz="1800" spc="1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endométrio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edemaciado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1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rico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em</a:t>
            </a:r>
            <a:r>
              <a:rPr sz="1800" spc="1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nutrientes</a:t>
            </a:r>
            <a:r>
              <a:rPr sz="1800" spc="-8" dirty="0">
                <a:latin typeface="Calibri"/>
                <a:cs typeface="Calibri"/>
              </a:rPr>
              <a:t> para</a:t>
            </a:r>
            <a:r>
              <a:rPr sz="1800" spc="-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embrião.</a:t>
            </a:r>
            <a:endParaRPr sz="1800" dirty="0">
              <a:latin typeface="Calibri"/>
              <a:cs typeface="Calibri"/>
            </a:endParaRPr>
          </a:p>
          <a:p>
            <a:pPr marL="9525" algn="just">
              <a:spcBef>
                <a:spcPts val="450"/>
              </a:spcBef>
            </a:pPr>
            <a:r>
              <a:rPr sz="1800" dirty="0">
                <a:latin typeface="Calibri"/>
                <a:cs typeface="Calibri"/>
              </a:rPr>
              <a:t>O </a:t>
            </a:r>
            <a:r>
              <a:rPr sz="1800" b="1" spc="-4" dirty="0">
                <a:latin typeface="Calibri"/>
                <a:cs typeface="Calibri"/>
              </a:rPr>
              <a:t>corpo</a:t>
            </a:r>
            <a:r>
              <a:rPr sz="1800" b="1" spc="8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lúteo</a:t>
            </a:r>
            <a:r>
              <a:rPr sz="1800" b="1" spc="8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é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mantido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pelo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LH</a:t>
            </a:r>
            <a:r>
              <a:rPr sz="1800" b="1" spc="11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por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cerca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14</a:t>
            </a:r>
            <a:r>
              <a:rPr sz="1800" b="1" spc="8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dias</a:t>
            </a:r>
            <a:r>
              <a:rPr sz="1800" b="1" spc="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(</a:t>
            </a:r>
            <a:r>
              <a:rPr sz="1800" b="1" spc="-4" dirty="0">
                <a:latin typeface="Calibri"/>
                <a:cs typeface="Calibri"/>
              </a:rPr>
              <a:t>12</a:t>
            </a:r>
            <a:r>
              <a:rPr sz="1800" b="1" spc="8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 </a:t>
            </a:r>
            <a:r>
              <a:rPr sz="1800" b="1" spc="-4" dirty="0">
                <a:latin typeface="Calibri"/>
                <a:cs typeface="Calibri"/>
              </a:rPr>
              <a:t>16</a:t>
            </a:r>
            <a:r>
              <a:rPr sz="1800" b="1" spc="8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dias</a:t>
            </a:r>
            <a:r>
              <a:rPr sz="1800" spc="-4" dirty="0">
                <a:latin typeface="Calibri"/>
                <a:cs typeface="Calibri"/>
              </a:rPr>
              <a:t>).</a:t>
            </a:r>
            <a:endParaRPr sz="1800" dirty="0">
              <a:latin typeface="Calibri"/>
              <a:cs typeface="Calibri"/>
            </a:endParaRPr>
          </a:p>
          <a:p>
            <a:pPr marL="9525" marR="3810" algn="just">
              <a:spcBef>
                <a:spcPts val="450"/>
              </a:spcBef>
            </a:pPr>
            <a:r>
              <a:rPr sz="1800" spc="-4" dirty="0">
                <a:latin typeface="Calibri"/>
                <a:cs typeface="Calibri"/>
              </a:rPr>
              <a:t>Com</a:t>
            </a:r>
            <a:r>
              <a:rPr sz="1800" dirty="0">
                <a:latin typeface="Calibri"/>
                <a:cs typeface="Calibri"/>
              </a:rPr>
              <a:t> a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degeneração</a:t>
            </a:r>
            <a:r>
              <a:rPr sz="1800" spc="-4" dirty="0">
                <a:latin typeface="Calibri"/>
                <a:cs typeface="Calibri"/>
              </a:rPr>
              <a:t> do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corpo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lúteo,</a:t>
            </a:r>
            <a:r>
              <a:rPr sz="1800" spc="-4" dirty="0">
                <a:latin typeface="Calibri"/>
                <a:cs typeface="Calibri"/>
              </a:rPr>
              <a:t> há</a:t>
            </a:r>
            <a:r>
              <a:rPr sz="1800" dirty="0">
                <a:latin typeface="Calibri"/>
                <a:cs typeface="Calibri"/>
              </a:rPr>
              <a:t> a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suspensão</a:t>
            </a:r>
            <a:r>
              <a:rPr sz="1800" b="1" dirty="0">
                <a:latin typeface="Calibri"/>
                <a:cs typeface="Calibri"/>
              </a:rPr>
              <a:t> da</a:t>
            </a:r>
            <a:r>
              <a:rPr sz="1800" b="1" spc="4" dirty="0">
                <a:latin typeface="Calibri"/>
                <a:cs typeface="Calibri"/>
              </a:rPr>
              <a:t> </a:t>
            </a:r>
            <a:r>
              <a:rPr sz="1800" b="1" spc="-8" dirty="0">
                <a:latin typeface="Calibri"/>
                <a:cs typeface="Calibri"/>
              </a:rPr>
              <a:t>progesterona</a:t>
            </a:r>
            <a:r>
              <a:rPr sz="1800" spc="-8" dirty="0">
                <a:latin typeface="Calibri"/>
                <a:cs typeface="Calibri"/>
              </a:rPr>
              <a:t>,</a:t>
            </a:r>
            <a:r>
              <a:rPr sz="1800" spc="-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que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causa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constrição</a:t>
            </a:r>
            <a:r>
              <a:rPr sz="1800" b="1" spc="195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das</a:t>
            </a:r>
            <a:r>
              <a:rPr sz="1800" b="1" spc="195" dirty="0">
                <a:latin typeface="Calibri"/>
                <a:cs typeface="Calibri"/>
              </a:rPr>
              <a:t> </a:t>
            </a:r>
            <a:r>
              <a:rPr sz="1800" b="1" spc="-4" dirty="0">
                <a:latin typeface="Calibri"/>
                <a:cs typeface="Calibri"/>
              </a:rPr>
              <a:t>arteríolas</a:t>
            </a:r>
            <a:r>
              <a:rPr sz="1800" b="1" spc="1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e,</a:t>
            </a:r>
            <a:r>
              <a:rPr sz="1800" spc="206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em 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consequência, </a:t>
            </a:r>
            <a:r>
              <a:rPr sz="1800" b="1" spc="-4" dirty="0">
                <a:latin typeface="Calibri"/>
                <a:cs typeface="Calibri"/>
              </a:rPr>
              <a:t>isquemia </a:t>
            </a:r>
            <a:r>
              <a:rPr sz="1800" spc="-4" dirty="0">
                <a:latin typeface="Calibri"/>
                <a:cs typeface="Calibri"/>
              </a:rPr>
              <a:t>da camada funcional do </a:t>
            </a:r>
            <a:r>
              <a:rPr sz="1800" b="1" spc="-4" dirty="0">
                <a:latin typeface="Calibri"/>
                <a:cs typeface="Calibri"/>
              </a:rPr>
              <a:t>endométrio</a:t>
            </a:r>
            <a:r>
              <a:rPr sz="1800" spc="-4" dirty="0">
                <a:latin typeface="Calibri"/>
                <a:cs typeface="Calibri"/>
              </a:rPr>
              <a:t>. Ocorre também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b="1" spc="-8" dirty="0">
                <a:latin typeface="Calibri"/>
                <a:cs typeface="Calibri"/>
              </a:rPr>
              <a:t>contração </a:t>
            </a:r>
            <a:r>
              <a:rPr sz="1800" b="1" spc="-4" dirty="0">
                <a:latin typeface="Calibri"/>
                <a:cs typeface="Calibri"/>
              </a:rPr>
              <a:t>do miométrio</a:t>
            </a:r>
            <a:r>
              <a:rPr sz="1800" spc="-4" dirty="0">
                <a:latin typeface="Calibri"/>
                <a:cs typeface="Calibri"/>
              </a:rPr>
              <a:t>,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spc="-4" dirty="0">
                <a:latin typeface="Calibri"/>
                <a:cs typeface="Calibri"/>
              </a:rPr>
              <a:t>que </a:t>
            </a:r>
            <a:r>
              <a:rPr sz="1800" spc="-11" dirty="0">
                <a:latin typeface="Calibri"/>
                <a:cs typeface="Calibri"/>
              </a:rPr>
              <a:t>provocará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descamação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do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endométrio,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tendo-se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uma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nova</a:t>
            </a:r>
            <a:r>
              <a:rPr sz="1800" spc="-4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fase</a:t>
            </a:r>
            <a:r>
              <a:rPr sz="1800" spc="8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menstrual.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4DE2E4B-D404-DD8A-AB41-3E43D86DEF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8</a:t>
            </a:fld>
            <a:endParaRPr lang="pt-BR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4A0AD2E0-F39C-F65C-FC71-79D2523DAF4E}"/>
              </a:ext>
            </a:extLst>
          </p:cNvPr>
          <p:cNvSpPr txBox="1"/>
          <p:nvPr/>
        </p:nvSpPr>
        <p:spPr>
          <a:xfrm>
            <a:off x="745067" y="536228"/>
            <a:ext cx="7815368" cy="38600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algn="just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Calibri"/>
                <a:cs typeface="Calibri"/>
              </a:rPr>
              <a:t>As </a:t>
            </a:r>
            <a:r>
              <a:rPr sz="1600" b="1" spc="-5" dirty="0">
                <a:latin typeface="Calibri"/>
                <a:cs typeface="Calibri"/>
              </a:rPr>
              <a:t>células </a:t>
            </a:r>
            <a:r>
              <a:rPr sz="1600" b="1" spc="-10" dirty="0">
                <a:latin typeface="Calibri"/>
                <a:cs typeface="Calibri"/>
              </a:rPr>
              <a:t>germinativas </a:t>
            </a:r>
            <a:r>
              <a:rPr sz="1600" b="1" spc="-5" dirty="0">
                <a:latin typeface="Calibri"/>
                <a:cs typeface="Calibri"/>
              </a:rPr>
              <a:t>primordiais diferenciam-se </a:t>
            </a:r>
            <a:r>
              <a:rPr sz="1600" b="1" dirty="0">
                <a:latin typeface="Calibri"/>
                <a:cs typeface="Calibri"/>
              </a:rPr>
              <a:t>em </a:t>
            </a:r>
            <a:r>
              <a:rPr sz="1600" b="1" spc="-5" dirty="0">
                <a:latin typeface="Calibri"/>
                <a:cs typeface="Calibri"/>
              </a:rPr>
              <a:t>oogônias </a:t>
            </a:r>
            <a:r>
              <a:rPr sz="1600" spc="-5" dirty="0">
                <a:latin typeface="Calibri"/>
                <a:cs typeface="Calibri"/>
              </a:rPr>
              <a:t>ainda </a:t>
            </a:r>
            <a:r>
              <a:rPr sz="1600" dirty="0">
                <a:latin typeface="Calibri"/>
                <a:cs typeface="Calibri"/>
              </a:rPr>
              <a:t>no </a:t>
            </a:r>
            <a:r>
              <a:rPr sz="1600" spc="-5" dirty="0">
                <a:latin typeface="Calibri"/>
                <a:cs typeface="Calibri"/>
              </a:rPr>
              <a:t>ovário </a:t>
            </a:r>
            <a:r>
              <a:rPr sz="1600" dirty="0">
                <a:latin typeface="Calibri"/>
                <a:cs typeface="Calibri"/>
              </a:rPr>
              <a:t>em </a:t>
            </a:r>
            <a:r>
              <a:rPr sz="1600" spc="-5" dirty="0">
                <a:latin typeface="Calibri"/>
                <a:cs typeface="Calibri"/>
              </a:rPr>
              <a:t>formação. </a:t>
            </a:r>
            <a:r>
              <a:rPr sz="1600" spc="-10" dirty="0">
                <a:latin typeface="Calibri"/>
                <a:cs typeface="Calibri"/>
              </a:rPr>
              <a:t>Durante </a:t>
            </a:r>
            <a:r>
              <a:rPr sz="1600" dirty="0">
                <a:latin typeface="Calibri"/>
                <a:cs typeface="Calibri"/>
              </a:rPr>
              <a:t>o </a:t>
            </a:r>
            <a:r>
              <a:rPr sz="1600" b="1" spc="-5" dirty="0">
                <a:latin typeface="Calibri"/>
                <a:cs typeface="Calibri"/>
              </a:rPr>
              <a:t>primeiro </a:t>
            </a:r>
            <a:r>
              <a:rPr sz="1600" b="1" spc="-10" dirty="0">
                <a:latin typeface="Calibri"/>
                <a:cs typeface="Calibri"/>
              </a:rPr>
              <a:t>trimestre </a:t>
            </a:r>
            <a:r>
              <a:rPr sz="1600" b="1" spc="-5" dirty="0">
                <a:latin typeface="Calibri"/>
                <a:cs typeface="Calibri"/>
              </a:rPr>
              <a:t>de 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vida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intrauterina</a:t>
            </a:r>
            <a:r>
              <a:rPr sz="1600" spc="-10" dirty="0">
                <a:latin typeface="Calibri"/>
                <a:cs typeface="Calibri"/>
              </a:rPr>
              <a:t>,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oogônias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aumentam</a:t>
            </a:r>
            <a:r>
              <a:rPr sz="1600" dirty="0">
                <a:latin typeface="Calibri"/>
                <a:cs typeface="Calibri"/>
              </a:rPr>
              <a:t> a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sua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população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por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mitoses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durante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segundo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trimestre</a:t>
            </a:r>
            <a:r>
              <a:rPr sz="1600" spc="-10" dirty="0">
                <a:latin typeface="Calibri"/>
                <a:cs typeface="Calibri"/>
              </a:rPr>
              <a:t>,</a:t>
            </a:r>
            <a:r>
              <a:rPr sz="1600" spc="-5" dirty="0">
                <a:latin typeface="Calibri"/>
                <a:cs typeface="Calibri"/>
              </a:rPr>
              <a:t> sofrem</a:t>
            </a:r>
            <a:r>
              <a:rPr sz="1600" spc="26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interfase</a:t>
            </a:r>
            <a:r>
              <a:rPr sz="1600" spc="-10" dirty="0">
                <a:latin typeface="Calibri"/>
                <a:cs typeface="Calibri"/>
              </a:rPr>
              <a:t>,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resultando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nos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oócitos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primários</a:t>
            </a:r>
            <a:r>
              <a:rPr sz="1600" spc="-5" dirty="0"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  <a:p>
            <a:pPr marL="38100" marR="30480" algn="just">
              <a:lnSpc>
                <a:spcPct val="100000"/>
              </a:lnSpc>
              <a:spcBef>
                <a:spcPts val="600"/>
              </a:spcBef>
            </a:pPr>
            <a:r>
              <a:rPr sz="1600" dirty="0">
                <a:latin typeface="Calibri"/>
                <a:cs typeface="Calibri"/>
              </a:rPr>
              <a:t>Os </a:t>
            </a:r>
            <a:r>
              <a:rPr sz="1600" b="1" spc="-5" dirty="0">
                <a:latin typeface="Calibri"/>
                <a:cs typeface="Calibri"/>
              </a:rPr>
              <a:t>oócitos primários </a:t>
            </a:r>
            <a:r>
              <a:rPr sz="1600" spc="-10" dirty="0">
                <a:latin typeface="Calibri"/>
                <a:cs typeface="Calibri"/>
              </a:rPr>
              <a:t>entram </a:t>
            </a:r>
            <a:r>
              <a:rPr sz="1600" spc="-5" dirty="0">
                <a:latin typeface="Calibri"/>
                <a:cs typeface="Calibri"/>
              </a:rPr>
              <a:t>na </a:t>
            </a:r>
            <a:r>
              <a:rPr sz="1600" b="1" spc="-5" dirty="0">
                <a:latin typeface="Calibri"/>
                <a:cs typeface="Calibri"/>
              </a:rPr>
              <a:t>primeira meiose</a:t>
            </a:r>
            <a:r>
              <a:rPr sz="1600" spc="-5" dirty="0">
                <a:latin typeface="Calibri"/>
                <a:cs typeface="Calibri"/>
              </a:rPr>
              <a:t>, </a:t>
            </a:r>
            <a:r>
              <a:rPr sz="1600" dirty="0">
                <a:latin typeface="Calibri"/>
                <a:cs typeface="Calibri"/>
              </a:rPr>
              <a:t>mas a </a:t>
            </a:r>
            <a:r>
              <a:rPr sz="1600" spc="-10" dirty="0">
                <a:latin typeface="Calibri"/>
                <a:cs typeface="Calibri"/>
              </a:rPr>
              <a:t>interrompem </a:t>
            </a:r>
            <a:r>
              <a:rPr sz="1600" spc="-5" dirty="0">
                <a:latin typeface="Calibri"/>
                <a:cs typeface="Calibri"/>
              </a:rPr>
              <a:t>no diplóteno da </a:t>
            </a:r>
            <a:r>
              <a:rPr sz="1600" b="1" spc="-10" dirty="0">
                <a:latin typeface="Calibri"/>
                <a:cs typeface="Calibri"/>
              </a:rPr>
              <a:t>prófase</a:t>
            </a:r>
            <a:r>
              <a:rPr sz="1600" spc="-10" dirty="0">
                <a:latin typeface="Calibri"/>
                <a:cs typeface="Calibri"/>
              </a:rPr>
              <a:t>, </a:t>
            </a:r>
            <a:r>
              <a:rPr sz="1600" spc="-5" dirty="0">
                <a:latin typeface="Calibri"/>
                <a:cs typeface="Calibri"/>
              </a:rPr>
              <a:t>devido </a:t>
            </a:r>
            <a:r>
              <a:rPr sz="1600" dirty="0">
                <a:latin typeface="Calibri"/>
                <a:cs typeface="Calibri"/>
              </a:rPr>
              <a:t>à </a:t>
            </a:r>
            <a:r>
              <a:rPr sz="1600" b="1" spc="-10" dirty="0">
                <a:latin typeface="Calibri"/>
                <a:cs typeface="Calibri"/>
              </a:rPr>
              <a:t>inativação </a:t>
            </a:r>
            <a:r>
              <a:rPr sz="1600" b="1" dirty="0">
                <a:latin typeface="Calibri"/>
                <a:cs typeface="Calibri"/>
              </a:rPr>
              <a:t>do </a:t>
            </a:r>
            <a:r>
              <a:rPr sz="1600" b="1" spc="-5" dirty="0">
                <a:latin typeface="Calibri"/>
                <a:cs typeface="Calibri"/>
              </a:rPr>
              <a:t>MPF </a:t>
            </a:r>
            <a:r>
              <a:rPr sz="1600" spc="-10" dirty="0">
                <a:latin typeface="Calibri"/>
                <a:cs typeface="Calibri"/>
              </a:rPr>
              <a:t>(fator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promotor </a:t>
            </a:r>
            <a:r>
              <a:rPr sz="1600" spc="-5" dirty="0">
                <a:latin typeface="Calibri"/>
                <a:cs typeface="Calibri"/>
              </a:rPr>
              <a:t>da </a:t>
            </a:r>
            <a:r>
              <a:rPr sz="1600" spc="-10" dirty="0">
                <a:latin typeface="Calibri"/>
                <a:cs typeface="Calibri"/>
              </a:rPr>
              <a:t>maturação) </a:t>
            </a:r>
            <a:r>
              <a:rPr sz="1600" spc="-5" dirty="0">
                <a:latin typeface="Calibri"/>
                <a:cs typeface="Calibri"/>
              </a:rPr>
              <a:t>pela </a:t>
            </a:r>
            <a:r>
              <a:rPr sz="1600" b="1" spc="-10" dirty="0">
                <a:latin typeface="Calibri"/>
                <a:cs typeface="Calibri"/>
              </a:rPr>
              <a:t>concentração elevada </a:t>
            </a:r>
            <a:r>
              <a:rPr sz="1600" b="1" spc="-5" dirty="0">
                <a:latin typeface="Calibri"/>
                <a:cs typeface="Calibri"/>
              </a:rPr>
              <a:t>de AMPc</a:t>
            </a:r>
            <a:r>
              <a:rPr sz="1600" spc="-5" dirty="0">
                <a:latin typeface="Calibri"/>
                <a:cs typeface="Calibri"/>
              </a:rPr>
              <a:t>, </a:t>
            </a:r>
            <a:r>
              <a:rPr sz="1600" spc="-10" dirty="0">
                <a:latin typeface="Calibri"/>
                <a:cs typeface="Calibri"/>
              </a:rPr>
              <a:t>produzido </a:t>
            </a:r>
            <a:r>
              <a:rPr sz="1600" spc="-5" dirty="0">
                <a:latin typeface="Calibri"/>
                <a:cs typeface="Calibri"/>
              </a:rPr>
              <a:t>no </a:t>
            </a:r>
            <a:r>
              <a:rPr sz="1600" spc="-10" dirty="0">
                <a:latin typeface="Calibri"/>
                <a:cs typeface="Calibri"/>
              </a:rPr>
              <a:t>próprio </a:t>
            </a:r>
            <a:r>
              <a:rPr sz="1600" spc="-5" dirty="0">
                <a:latin typeface="Calibri"/>
                <a:cs typeface="Calibri"/>
              </a:rPr>
              <a:t>oócito ou </a:t>
            </a:r>
            <a:r>
              <a:rPr sz="1600" spc="-10" dirty="0">
                <a:latin typeface="Calibri"/>
                <a:cs typeface="Calibri"/>
              </a:rPr>
              <a:t>proveniente </a:t>
            </a:r>
            <a:r>
              <a:rPr sz="1600" spc="-5" dirty="0">
                <a:latin typeface="Calibri"/>
                <a:cs typeface="Calibri"/>
              </a:rPr>
              <a:t>das células </a:t>
            </a:r>
            <a:r>
              <a:rPr sz="1600" spc="-10" dirty="0">
                <a:latin typeface="Calibri"/>
                <a:cs typeface="Calibri"/>
              </a:rPr>
              <a:t>foliculares </a:t>
            </a:r>
            <a:r>
              <a:rPr sz="1600" spc="-5" dirty="0">
                <a:latin typeface="Calibri"/>
                <a:cs typeface="Calibri"/>
              </a:rPr>
              <a:t> vizinhas,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através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junções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comunicantes.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acúmulo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AMPc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também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decorre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da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produção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GMPc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pelas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células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foliculares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 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do seu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transporte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para 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oócito.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GMPc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inativa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fosfodiesterase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3A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(PDE3A),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que </a:t>
            </a:r>
            <a:r>
              <a:rPr sz="1600" spc="-10" dirty="0">
                <a:latin typeface="Calibri"/>
                <a:cs typeface="Calibri"/>
              </a:rPr>
              <a:t>converteria 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AMPc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em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30" dirty="0">
                <a:latin typeface="Calibri"/>
                <a:cs typeface="Calibri"/>
              </a:rPr>
              <a:t>5`AMP.</a:t>
            </a:r>
            <a:endParaRPr sz="1600" dirty="0">
              <a:latin typeface="Calibri"/>
              <a:cs typeface="Calibri"/>
            </a:endParaRPr>
          </a:p>
          <a:p>
            <a:pPr marL="38100" marR="30480" algn="just">
              <a:lnSpc>
                <a:spcPct val="100000"/>
              </a:lnSpc>
              <a:spcBef>
                <a:spcPts val="600"/>
              </a:spcBef>
            </a:pPr>
            <a:r>
              <a:rPr sz="1600" spc="-5" dirty="0">
                <a:latin typeface="Calibri"/>
                <a:cs typeface="Calibri"/>
              </a:rPr>
              <a:t>Nesse período de suspensão da </a:t>
            </a:r>
            <a:r>
              <a:rPr sz="1600" spc="-10" dirty="0">
                <a:latin typeface="Calibri"/>
                <a:cs typeface="Calibri"/>
              </a:rPr>
              <a:t>prófase, favorecido </a:t>
            </a:r>
            <a:r>
              <a:rPr sz="1600" spc="-5" dirty="0">
                <a:latin typeface="Calibri"/>
                <a:cs typeface="Calibri"/>
              </a:rPr>
              <a:t>pela </a:t>
            </a:r>
            <a:r>
              <a:rPr sz="1600" b="1" spc="-5" dirty="0">
                <a:latin typeface="Calibri"/>
                <a:cs typeface="Calibri"/>
              </a:rPr>
              <a:t>quantidade duplicada </a:t>
            </a:r>
            <a:r>
              <a:rPr sz="1600" b="1" dirty="0">
                <a:latin typeface="Calibri"/>
                <a:cs typeface="Calibri"/>
              </a:rPr>
              <a:t>do </a:t>
            </a:r>
            <a:r>
              <a:rPr sz="1600" b="1" spc="-5" dirty="0">
                <a:latin typeface="Calibri"/>
                <a:cs typeface="Calibri"/>
              </a:rPr>
              <a:t>DNA</a:t>
            </a:r>
            <a:r>
              <a:rPr sz="1600" spc="-5" dirty="0">
                <a:latin typeface="Calibri"/>
                <a:cs typeface="Calibri"/>
              </a:rPr>
              <a:t>, há um </a:t>
            </a:r>
            <a:r>
              <a:rPr sz="1600" b="1" spc="-5" dirty="0">
                <a:latin typeface="Calibri"/>
                <a:cs typeface="Calibri"/>
              </a:rPr>
              <a:t>acúmulo de RNAm </a:t>
            </a:r>
            <a:r>
              <a:rPr sz="1600" b="1" dirty="0">
                <a:latin typeface="Calibri"/>
                <a:cs typeface="Calibri"/>
              </a:rPr>
              <a:t>e </a:t>
            </a:r>
            <a:r>
              <a:rPr sz="1600" b="1" spc="-5" dirty="0">
                <a:latin typeface="Calibri"/>
                <a:cs typeface="Calibri"/>
              </a:rPr>
              <a:t>RNAr</a:t>
            </a:r>
            <a:r>
              <a:rPr sz="1600" spc="-5" dirty="0">
                <a:latin typeface="Calibri"/>
                <a:cs typeface="Calibri"/>
              </a:rPr>
              <a:t>, </a:t>
            </a:r>
            <a:r>
              <a:rPr sz="1600" spc="-10" dirty="0">
                <a:latin typeface="Calibri"/>
                <a:cs typeface="Calibri"/>
              </a:rPr>
              <a:t>que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serão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usados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para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síntese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glicoproteínas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que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compõem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zona</a:t>
            </a:r>
            <a:r>
              <a:rPr sz="1600" b="1" spc="4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pelúcida</a:t>
            </a:r>
            <a:r>
              <a:rPr sz="1600" spc="-5" dirty="0">
                <a:latin typeface="Calibri"/>
                <a:cs typeface="Calibri"/>
              </a:rPr>
              <a:t>,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um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envoltório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do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gameta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feminino;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para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produção </a:t>
            </a:r>
            <a:r>
              <a:rPr sz="1600" spc="-5" dirty="0">
                <a:latin typeface="Calibri"/>
                <a:cs typeface="Calibri"/>
              </a:rPr>
              <a:t> de </a:t>
            </a:r>
            <a:r>
              <a:rPr sz="1600" spc="-10" dirty="0">
                <a:latin typeface="Calibri"/>
                <a:cs typeface="Calibri"/>
              </a:rPr>
              <a:t>substâncias </a:t>
            </a:r>
            <a:r>
              <a:rPr sz="1600" spc="-5" dirty="0">
                <a:latin typeface="Calibri"/>
                <a:cs typeface="Calibri"/>
              </a:rPr>
              <a:t>que </a:t>
            </a:r>
            <a:r>
              <a:rPr sz="1600" dirty="0">
                <a:latin typeface="Calibri"/>
                <a:cs typeface="Calibri"/>
              </a:rPr>
              <a:t>são </a:t>
            </a:r>
            <a:r>
              <a:rPr sz="1600" spc="-5" dirty="0">
                <a:latin typeface="Calibri"/>
                <a:cs typeface="Calibri"/>
              </a:rPr>
              <a:t>armazenadas </a:t>
            </a:r>
            <a:r>
              <a:rPr sz="1600" dirty="0">
                <a:latin typeface="Calibri"/>
                <a:cs typeface="Calibri"/>
              </a:rPr>
              <a:t>nos </a:t>
            </a:r>
            <a:r>
              <a:rPr sz="1600" b="1" spc="-5" dirty="0">
                <a:latin typeface="Calibri"/>
                <a:cs typeface="Calibri"/>
              </a:rPr>
              <a:t>grânulos corticais </a:t>
            </a:r>
            <a:r>
              <a:rPr sz="1600" dirty="0">
                <a:latin typeface="Calibri"/>
                <a:cs typeface="Calibri"/>
              </a:rPr>
              <a:t>e </a:t>
            </a:r>
            <a:r>
              <a:rPr sz="1600" spc="-10" dirty="0">
                <a:latin typeface="Calibri"/>
                <a:cs typeface="Calibri"/>
              </a:rPr>
              <a:t>exocitadas </a:t>
            </a:r>
            <a:r>
              <a:rPr sz="1600" spc="-5" dirty="0">
                <a:latin typeface="Calibri"/>
                <a:cs typeface="Calibri"/>
              </a:rPr>
              <a:t>na </a:t>
            </a:r>
            <a:r>
              <a:rPr sz="1600" spc="-10" dirty="0">
                <a:latin typeface="Calibri"/>
                <a:cs typeface="Calibri"/>
              </a:rPr>
              <a:t>fertilização, </a:t>
            </a:r>
            <a:r>
              <a:rPr sz="1600" dirty="0">
                <a:latin typeface="Calibri"/>
                <a:cs typeface="Calibri"/>
              </a:rPr>
              <a:t>e </a:t>
            </a:r>
            <a:r>
              <a:rPr sz="1600" spc="-10" dirty="0">
                <a:latin typeface="Calibri"/>
                <a:cs typeface="Calibri"/>
              </a:rPr>
              <a:t>para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10" dirty="0">
                <a:latin typeface="Calibri"/>
                <a:cs typeface="Calibri"/>
              </a:rPr>
              <a:t>tradução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proteínas </a:t>
            </a:r>
            <a:r>
              <a:rPr sz="1600" spc="-5" dirty="0">
                <a:latin typeface="Calibri"/>
                <a:cs typeface="Calibri"/>
              </a:rPr>
              <a:t>necessárias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no </a:t>
            </a:r>
            <a:r>
              <a:rPr sz="1600" b="1" spc="-5" dirty="0">
                <a:latin typeface="Calibri"/>
                <a:cs typeface="Calibri"/>
              </a:rPr>
              <a:t>início</a:t>
            </a:r>
            <a:r>
              <a:rPr sz="1600" b="1" spc="3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do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desenvolvimento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5" dirty="0" err="1">
                <a:latin typeface="Calibri"/>
                <a:cs typeface="Calibri"/>
              </a:rPr>
              <a:t>embrionário</a:t>
            </a:r>
            <a:r>
              <a:rPr sz="1600" spc="-5" dirty="0"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73612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Diagrama&#10;&#10;Descrição gerada automaticamente">
            <a:extLst>
              <a:ext uri="{FF2B5EF4-FFF2-40B4-BE49-F238E27FC236}">
                <a16:creationId xmlns:a16="http://schemas.microsoft.com/office/drawing/2014/main" id="{9C1EE170-6408-3167-7C36-CB0CE2273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90" b="3447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5" name="Espaço Reservado para Número de Slide 4" hidden="1">
            <a:extLst>
              <a:ext uri="{FF2B5EF4-FFF2-40B4-BE49-F238E27FC236}">
                <a16:creationId xmlns:a16="http://schemas.microsoft.com/office/drawing/2014/main" id="{F9EAA252-D783-08AA-E250-F94ED1AE899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6F15528-21DE-4FAA-801E-634DDDAF4B2B}" type="slidenum">
              <a:rPr lang="pt-BR" smtClean="0"/>
              <a:pPr>
                <a:spcAft>
                  <a:spcPts val="600"/>
                </a:spcAft>
              </a:pPr>
              <a:t>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80195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l="9055" t="9037" r="13601" b="13286"/>
          <a:stretch/>
        </p:blipFill>
        <p:spPr>
          <a:xfrm>
            <a:off x="1859721" y="566958"/>
            <a:ext cx="4968979" cy="349990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899197" y="2003299"/>
            <a:ext cx="196691" cy="259462"/>
          </a:xfrm>
          <a:prstGeom prst="rect">
            <a:avLst/>
          </a:prstGeom>
        </p:spPr>
        <p:txBody>
          <a:bodyPr vert="horz" wrap="square" lIns="0" tIns="39529" rIns="0" bIns="0" rtlCol="0">
            <a:spAutoFit/>
          </a:bodyPr>
          <a:lstStyle/>
          <a:p>
            <a:pPr marL="9525" marR="3810">
              <a:lnSpc>
                <a:spcPct val="78100"/>
              </a:lnSpc>
              <a:spcBef>
                <a:spcPts val="311"/>
              </a:spcBef>
            </a:pPr>
            <a:r>
              <a:rPr sz="900" b="1" spc="-15" dirty="0">
                <a:solidFill>
                  <a:srgbClr val="595958"/>
                </a:solidFill>
                <a:latin typeface="Calibri"/>
                <a:cs typeface="Calibri"/>
              </a:rPr>
              <a:t>F</a:t>
            </a:r>
            <a:r>
              <a:rPr sz="900" b="1" dirty="0">
                <a:solidFill>
                  <a:srgbClr val="595958"/>
                </a:solidFill>
                <a:latin typeface="Calibri"/>
                <a:cs typeface="Calibri"/>
              </a:rPr>
              <a:t>SH  </a:t>
            </a:r>
            <a:r>
              <a:rPr sz="900" b="1" dirty="0">
                <a:solidFill>
                  <a:srgbClr val="C0504D"/>
                </a:solidFill>
                <a:latin typeface="Calibri"/>
                <a:cs typeface="Calibri"/>
              </a:rPr>
              <a:t>LH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62573" y="3807400"/>
            <a:ext cx="651986" cy="259462"/>
          </a:xfrm>
          <a:prstGeom prst="rect">
            <a:avLst/>
          </a:prstGeom>
        </p:spPr>
        <p:txBody>
          <a:bodyPr vert="horz" wrap="square" lIns="0" tIns="39529" rIns="0" bIns="0" rtlCol="0">
            <a:spAutoFit/>
          </a:bodyPr>
          <a:lstStyle/>
          <a:p>
            <a:pPr marL="9525" marR="3810">
              <a:lnSpc>
                <a:spcPct val="78100"/>
              </a:lnSpc>
              <a:spcBef>
                <a:spcPts val="311"/>
              </a:spcBef>
            </a:pPr>
            <a:r>
              <a:rPr sz="900" b="1" spc="-8" dirty="0">
                <a:solidFill>
                  <a:srgbClr val="595958"/>
                </a:solidFill>
                <a:latin typeface="Calibri"/>
                <a:cs typeface="Calibri"/>
              </a:rPr>
              <a:t>estrógeno </a:t>
            </a:r>
            <a:r>
              <a:rPr sz="900" b="1" spc="-4" dirty="0">
                <a:solidFill>
                  <a:srgbClr val="595958"/>
                </a:solidFill>
                <a:latin typeface="Calibri"/>
                <a:cs typeface="Calibri"/>
              </a:rPr>
              <a:t> </a:t>
            </a:r>
            <a:r>
              <a:rPr sz="900" b="1" spc="-4" dirty="0">
                <a:solidFill>
                  <a:srgbClr val="C0504D"/>
                </a:solidFill>
                <a:latin typeface="Calibri"/>
                <a:cs typeface="Calibri"/>
              </a:rPr>
              <a:t>p</a:t>
            </a:r>
            <a:r>
              <a:rPr sz="900" b="1" spc="-11" dirty="0">
                <a:solidFill>
                  <a:srgbClr val="C0504D"/>
                </a:solidFill>
                <a:latin typeface="Calibri"/>
                <a:cs typeface="Calibri"/>
              </a:rPr>
              <a:t>r</a:t>
            </a:r>
            <a:r>
              <a:rPr sz="900" b="1" dirty="0">
                <a:solidFill>
                  <a:srgbClr val="C0504D"/>
                </a:solidFill>
                <a:latin typeface="Calibri"/>
                <a:cs typeface="Calibri"/>
              </a:rPr>
              <a:t>o</a:t>
            </a:r>
            <a:r>
              <a:rPr sz="900" b="1" spc="-11" dirty="0">
                <a:solidFill>
                  <a:srgbClr val="C0504D"/>
                </a:solidFill>
                <a:latin typeface="Calibri"/>
                <a:cs typeface="Calibri"/>
              </a:rPr>
              <a:t>g</a:t>
            </a:r>
            <a:r>
              <a:rPr sz="900" b="1" dirty="0">
                <a:solidFill>
                  <a:srgbClr val="C0504D"/>
                </a:solidFill>
                <a:latin typeface="Calibri"/>
                <a:cs typeface="Calibri"/>
              </a:rPr>
              <a:t>e</a:t>
            </a:r>
            <a:r>
              <a:rPr sz="900" b="1" spc="-11" dirty="0">
                <a:solidFill>
                  <a:srgbClr val="C0504D"/>
                </a:solidFill>
                <a:latin typeface="Calibri"/>
                <a:cs typeface="Calibri"/>
              </a:rPr>
              <a:t>st</a:t>
            </a:r>
            <a:r>
              <a:rPr sz="900" b="1" dirty="0">
                <a:solidFill>
                  <a:srgbClr val="C0504D"/>
                </a:solidFill>
                <a:latin typeface="Calibri"/>
                <a:cs typeface="Calibri"/>
              </a:rPr>
              <a:t>e</a:t>
            </a:r>
            <a:r>
              <a:rPr sz="900" b="1" spc="-11" dirty="0">
                <a:solidFill>
                  <a:srgbClr val="C0504D"/>
                </a:solidFill>
                <a:latin typeface="Calibri"/>
                <a:cs typeface="Calibri"/>
              </a:rPr>
              <a:t>r</a:t>
            </a:r>
            <a:r>
              <a:rPr sz="900" b="1" dirty="0">
                <a:solidFill>
                  <a:srgbClr val="C0504D"/>
                </a:solidFill>
                <a:latin typeface="Calibri"/>
                <a:cs typeface="Calibri"/>
              </a:rPr>
              <a:t>o</a:t>
            </a:r>
            <a:r>
              <a:rPr sz="900" b="1" spc="-4" dirty="0">
                <a:solidFill>
                  <a:srgbClr val="C0504D"/>
                </a:solidFill>
                <a:latin typeface="Calibri"/>
                <a:cs typeface="Calibri"/>
              </a:rPr>
              <a:t>n</a:t>
            </a:r>
            <a:r>
              <a:rPr sz="900" b="1" dirty="0">
                <a:solidFill>
                  <a:srgbClr val="C0504D"/>
                </a:solidFill>
                <a:latin typeface="Calibri"/>
                <a:cs typeface="Calibri"/>
              </a:rPr>
              <a:t>a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5658" y="4109504"/>
            <a:ext cx="74199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26" dirty="0">
                <a:latin typeface="Calibri"/>
                <a:cs typeface="Calibri"/>
              </a:rPr>
              <a:t>F</a:t>
            </a:r>
            <a:r>
              <a:rPr sz="900" b="1" dirty="0">
                <a:latin typeface="Calibri"/>
                <a:cs typeface="Calibri"/>
              </a:rPr>
              <a:t>ase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Me</a:t>
            </a:r>
            <a:r>
              <a:rPr sz="900" b="1" spc="-4" dirty="0">
                <a:latin typeface="Calibri"/>
                <a:cs typeface="Calibri"/>
              </a:rPr>
              <a:t>n</a:t>
            </a:r>
            <a:r>
              <a:rPr sz="900" b="1" spc="-11" dirty="0">
                <a:latin typeface="Calibri"/>
                <a:cs typeface="Calibri"/>
              </a:rPr>
              <a:t>s</a:t>
            </a:r>
            <a:r>
              <a:rPr sz="900" b="1" spc="-4" dirty="0">
                <a:latin typeface="Calibri"/>
                <a:cs typeface="Calibri"/>
              </a:rPr>
              <a:t>tru</a:t>
            </a:r>
            <a:r>
              <a:rPr sz="900" b="1" dirty="0">
                <a:latin typeface="Calibri"/>
                <a:cs typeface="Calibri"/>
              </a:rPr>
              <a:t>al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85564" y="4109504"/>
            <a:ext cx="83200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26" dirty="0">
                <a:latin typeface="Calibri"/>
                <a:cs typeface="Calibri"/>
              </a:rPr>
              <a:t>F</a:t>
            </a:r>
            <a:r>
              <a:rPr sz="900" b="1" dirty="0">
                <a:latin typeface="Calibri"/>
                <a:cs typeface="Calibri"/>
              </a:rPr>
              <a:t>ase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P</a:t>
            </a:r>
            <a:r>
              <a:rPr sz="900" b="1" spc="-11" dirty="0">
                <a:latin typeface="Calibri"/>
                <a:cs typeface="Calibri"/>
              </a:rPr>
              <a:t>r</a:t>
            </a:r>
            <a:r>
              <a:rPr sz="900" b="1" dirty="0">
                <a:latin typeface="Calibri"/>
                <a:cs typeface="Calibri"/>
              </a:rPr>
              <a:t>o</a:t>
            </a:r>
            <a:r>
              <a:rPr sz="900" b="1" spc="-4" dirty="0">
                <a:latin typeface="Calibri"/>
                <a:cs typeface="Calibri"/>
              </a:rPr>
              <a:t>li</a:t>
            </a:r>
            <a:r>
              <a:rPr sz="900" b="1" spc="-19" dirty="0">
                <a:latin typeface="Calibri"/>
                <a:cs typeface="Calibri"/>
              </a:rPr>
              <a:t>f</a:t>
            </a:r>
            <a:r>
              <a:rPr sz="900" b="1" dirty="0">
                <a:latin typeface="Calibri"/>
                <a:cs typeface="Calibri"/>
              </a:rPr>
              <a:t>e</a:t>
            </a:r>
            <a:r>
              <a:rPr sz="900" b="1" spc="-19" dirty="0">
                <a:latin typeface="Calibri"/>
                <a:cs typeface="Calibri"/>
              </a:rPr>
              <a:t>r</a:t>
            </a:r>
            <a:r>
              <a:rPr sz="900" b="1" spc="-11" dirty="0">
                <a:latin typeface="Calibri"/>
                <a:cs typeface="Calibri"/>
              </a:rPr>
              <a:t>a</a:t>
            </a:r>
            <a:r>
              <a:rPr sz="900" b="1" spc="-4" dirty="0">
                <a:latin typeface="Calibri"/>
                <a:cs typeface="Calibri"/>
              </a:rPr>
              <a:t>ti</a:t>
            </a:r>
            <a:r>
              <a:rPr sz="900" b="1" spc="-15" dirty="0">
                <a:latin typeface="Calibri"/>
                <a:cs typeface="Calibri"/>
              </a:rPr>
              <a:t>v</a:t>
            </a:r>
            <a:r>
              <a:rPr sz="900" b="1" dirty="0">
                <a:latin typeface="Calibri"/>
                <a:cs typeface="Calibri"/>
              </a:rPr>
              <a:t>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47740" y="4109504"/>
            <a:ext cx="70342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26" dirty="0">
                <a:latin typeface="Calibri"/>
                <a:cs typeface="Calibri"/>
              </a:rPr>
              <a:t>F</a:t>
            </a:r>
            <a:r>
              <a:rPr sz="900" b="1" dirty="0">
                <a:latin typeface="Calibri"/>
                <a:cs typeface="Calibri"/>
              </a:rPr>
              <a:t>ase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Sec</a:t>
            </a:r>
            <a:r>
              <a:rPr sz="900" b="1" spc="-11" dirty="0">
                <a:latin typeface="Calibri"/>
                <a:cs typeface="Calibri"/>
              </a:rPr>
              <a:t>ret</a:t>
            </a:r>
            <a:r>
              <a:rPr sz="900" b="1" dirty="0">
                <a:latin typeface="Calibri"/>
                <a:cs typeface="Calibri"/>
              </a:rPr>
              <a:t>o</a:t>
            </a:r>
            <a:r>
              <a:rPr sz="900" b="1" spc="-19" dirty="0">
                <a:latin typeface="Calibri"/>
                <a:cs typeface="Calibri"/>
              </a:rPr>
              <a:t>r</a:t>
            </a:r>
            <a:r>
              <a:rPr sz="900" b="1" dirty="0">
                <a:latin typeface="Calibri"/>
                <a:cs typeface="Calibri"/>
              </a:rPr>
              <a:t>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61752" y="3992804"/>
            <a:ext cx="7715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dirty="0">
                <a:latin typeface="Calibri"/>
                <a:cs typeface="Calibri"/>
              </a:rPr>
              <a:t>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65471" y="3992804"/>
            <a:ext cx="13477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4" dirty="0">
                <a:latin typeface="Calibri"/>
                <a:cs typeface="Calibri"/>
              </a:rPr>
              <a:t>14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33640" y="3992804"/>
            <a:ext cx="13477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4" dirty="0">
                <a:latin typeface="Calibri"/>
                <a:cs typeface="Calibri"/>
              </a:rPr>
              <a:t>28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63402" y="4424972"/>
            <a:ext cx="1394460" cy="442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782002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</a:t>
            </a:r>
            <a:endParaRPr sz="900">
              <a:latin typeface="Calibri"/>
              <a:cs typeface="Calibri"/>
            </a:endParaRPr>
          </a:p>
          <a:p>
            <a:pPr>
              <a:spcBef>
                <a:spcPts val="19"/>
              </a:spcBef>
            </a:pPr>
            <a:endParaRPr sz="1088">
              <a:latin typeface="Calibri"/>
              <a:cs typeface="Calibri"/>
            </a:endParaRPr>
          </a:p>
          <a:p>
            <a:pPr marL="9525"/>
            <a:r>
              <a:rPr sz="825" spc="-4" dirty="0">
                <a:latin typeface="Calibri"/>
                <a:cs typeface="Calibri"/>
              </a:rPr>
              <a:t>Adaptado</a:t>
            </a:r>
            <a:r>
              <a:rPr sz="825" spc="-23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de</a:t>
            </a:r>
            <a:r>
              <a:rPr sz="825" spc="-8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Larsen,</a:t>
            </a:r>
            <a:r>
              <a:rPr sz="825" spc="-11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1993.</a:t>
            </a:r>
            <a:r>
              <a:rPr sz="825" spc="4" dirty="0">
                <a:latin typeface="Calibri"/>
                <a:cs typeface="Calibri"/>
              </a:rPr>
              <a:t> </a:t>
            </a:r>
            <a:r>
              <a:rPr sz="825" spc="-4" dirty="0">
                <a:latin typeface="Calibri"/>
                <a:cs typeface="Calibri"/>
              </a:rPr>
              <a:t>p.12.</a:t>
            </a:r>
            <a:endParaRPr sz="825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3FFFB0D-FCFA-8441-7C6F-580295D4CF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82</a:t>
            </a:fld>
            <a:endParaRPr lang="pt-BR"/>
          </a:p>
        </p:txBody>
      </p:sp>
      <p:pic>
        <p:nvPicPr>
          <p:cNvPr id="2050" name="Picture 2" descr="Ciclo menstrual: o que é, fases, período fértil - Biologia Net">
            <a:extLst>
              <a:ext uri="{FF2B5EF4-FFF2-40B4-BE49-F238E27FC236}">
                <a16:creationId xmlns:a16="http://schemas.microsoft.com/office/drawing/2014/main" id="{7DCB189E-AC90-AA17-2D47-12D985FAE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8"/>
          <a:stretch/>
        </p:blipFill>
        <p:spPr bwMode="auto">
          <a:xfrm>
            <a:off x="1379362" y="79022"/>
            <a:ext cx="6438296" cy="506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2094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>
            <a:extLst>
              <a:ext uri="{FF2B5EF4-FFF2-40B4-BE49-F238E27FC236}">
                <a16:creationId xmlns:a16="http://schemas.microsoft.com/office/drawing/2014/main" id="{C47F9EAE-2312-CA33-3790-C8DEB0472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00050"/>
            <a:ext cx="606623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5">
            <a:extLst>
              <a:ext uri="{FF2B5EF4-FFF2-40B4-BE49-F238E27FC236}">
                <a16:creationId xmlns:a16="http://schemas.microsoft.com/office/drawing/2014/main" id="{B627DBF7-EF57-7CEE-6F6B-C527E959B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200400"/>
            <a:ext cx="5657850" cy="162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6">
            <a:extLst>
              <a:ext uri="{FF2B5EF4-FFF2-40B4-BE49-F238E27FC236}">
                <a16:creationId xmlns:a16="http://schemas.microsoft.com/office/drawing/2014/main" id="{2FD2E33D-945E-737B-62A9-B83EF10E0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760" y="182166"/>
            <a:ext cx="135165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2100" b="1">
                <a:solidFill>
                  <a:schemeClr val="accent2"/>
                </a:solidFill>
                <a:latin typeface="Arial" panose="020B0604020202020204" pitchFamily="34" charset="0"/>
              </a:rPr>
              <a:t>ovulação</a:t>
            </a:r>
          </a:p>
        </p:txBody>
      </p:sp>
      <p:sp>
        <p:nvSpPr>
          <p:cNvPr id="34820" name="Text Box 7">
            <a:extLst>
              <a:ext uri="{FF2B5EF4-FFF2-40B4-BE49-F238E27FC236}">
                <a16:creationId xmlns:a16="http://schemas.microsoft.com/office/drawing/2014/main" id="{3C21FAE4-0F3D-FA25-754B-3D3ECD2F2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241" y="2743200"/>
            <a:ext cx="648126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500" b="1">
                <a:solidFill>
                  <a:schemeClr val="accent2"/>
                </a:solidFill>
                <a:latin typeface="Arial" panose="020B0604020202020204" pitchFamily="34" charset="0"/>
              </a:rPr>
              <a:t>óvulo (oócito secundário) é expulso junto com com a </a:t>
            </a:r>
            <a:r>
              <a:rPr lang="pt-BR" altLang="pt-BR" sz="1500" b="1" i="1">
                <a:solidFill>
                  <a:schemeClr val="accent2"/>
                </a:solidFill>
                <a:latin typeface="Arial" panose="020B0604020202020204" pitchFamily="34" charset="0"/>
              </a:rPr>
              <a:t>corona radiata </a:t>
            </a:r>
            <a:endParaRPr lang="pt-BR" altLang="pt-BR" sz="1500" b="1" i="1">
              <a:solidFill>
                <a:schemeClr val="accent2"/>
              </a:solidFill>
            </a:endParaRPr>
          </a:p>
        </p:txBody>
      </p:sp>
      <p:sp>
        <p:nvSpPr>
          <p:cNvPr id="34821" name="Text Box 8">
            <a:extLst>
              <a:ext uri="{FF2B5EF4-FFF2-40B4-BE49-F238E27FC236}">
                <a16:creationId xmlns:a16="http://schemas.microsoft.com/office/drawing/2014/main" id="{0FE985B3-438E-7A74-BF02-E6E1AAB2B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341" y="4800600"/>
            <a:ext cx="436690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500" b="1">
                <a:solidFill>
                  <a:schemeClr val="accent2"/>
                </a:solidFill>
                <a:latin typeface="Arial" panose="020B0604020202020204" pitchFamily="34" charset="0"/>
              </a:rPr>
              <a:t>movimento do tubo uterino durante ovulação 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613070" y="3071289"/>
            <a:ext cx="93535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. M</a:t>
            </a:r>
            <a:r>
              <a:rPr sz="900" spc="-4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1" dirty="0">
                <a:solidFill>
                  <a:srgbClr val="FFFFFF"/>
                </a:solidFill>
                <a:latin typeface="Calibri"/>
                <a:cs typeface="Calibri"/>
              </a:rPr>
              <a:t>nt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anari,</a:t>
            </a:r>
            <a:r>
              <a:rPr sz="900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900" spc="-1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20459" y="3071289"/>
            <a:ext cx="93535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. M</a:t>
            </a:r>
            <a:r>
              <a:rPr sz="900" spc="-4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1" dirty="0">
                <a:solidFill>
                  <a:srgbClr val="FFFFFF"/>
                </a:solidFill>
                <a:latin typeface="Calibri"/>
                <a:cs typeface="Calibri"/>
              </a:rPr>
              <a:t>nt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anari,</a:t>
            </a:r>
            <a:r>
              <a:rPr sz="900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900" spc="-1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5814" y="113790"/>
            <a:ext cx="7527297" cy="502971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816293" algn="just">
              <a:lnSpc>
                <a:spcPct val="120800"/>
              </a:lnSpc>
              <a:spcBef>
                <a:spcPts val="75"/>
              </a:spcBef>
            </a:pPr>
            <a:r>
              <a:rPr sz="2000" spc="-4" dirty="0">
                <a:latin typeface="Calibri"/>
                <a:cs typeface="Calibri"/>
              </a:rPr>
              <a:t>No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ser</a:t>
            </a:r>
            <a:r>
              <a:rPr sz="2000" spc="8" dirty="0">
                <a:latin typeface="Calibri"/>
                <a:cs typeface="Calibri"/>
              </a:rPr>
              <a:t> </a:t>
            </a:r>
            <a:r>
              <a:rPr sz="2000" spc="-8" dirty="0">
                <a:latin typeface="Calibri"/>
                <a:cs typeface="Calibri"/>
              </a:rPr>
              <a:t>humano,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8" dirty="0">
                <a:latin typeface="Calibri"/>
                <a:cs typeface="Calibri"/>
              </a:rPr>
              <a:t> </a:t>
            </a:r>
            <a:r>
              <a:rPr sz="2000" b="1" spc="-4" dirty="0">
                <a:latin typeface="Calibri"/>
                <a:cs typeface="Calibri"/>
              </a:rPr>
              <a:t>corpo</a:t>
            </a:r>
            <a:r>
              <a:rPr sz="2000" b="1" spc="8" dirty="0">
                <a:latin typeface="Calibri"/>
                <a:cs typeface="Calibri"/>
              </a:rPr>
              <a:t> </a:t>
            </a:r>
            <a:r>
              <a:rPr sz="2000" b="1" spc="-4" dirty="0">
                <a:latin typeface="Calibri"/>
                <a:cs typeface="Calibri"/>
              </a:rPr>
              <a:t>lúteo</a:t>
            </a:r>
            <a:r>
              <a:rPr sz="2000" b="1" spc="11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tem</a:t>
            </a:r>
            <a:r>
              <a:rPr sz="2000" spc="8" dirty="0">
                <a:latin typeface="Calibri"/>
                <a:cs typeface="Calibri"/>
              </a:rPr>
              <a:t> </a:t>
            </a:r>
            <a:r>
              <a:rPr sz="2000" spc="-8" dirty="0">
                <a:latin typeface="Calibri"/>
                <a:cs typeface="Calibri"/>
              </a:rPr>
              <a:t>praticamente</a:t>
            </a:r>
            <a:r>
              <a:rPr sz="2000" spc="-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mesmo</a:t>
            </a:r>
            <a:r>
              <a:rPr sz="2000" spc="19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tamanho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do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folículo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maduro que</a:t>
            </a:r>
            <a:r>
              <a:rPr sz="2000" dirty="0">
                <a:latin typeface="Calibri"/>
                <a:cs typeface="Calibri"/>
              </a:rPr>
              <a:t> o</a:t>
            </a:r>
            <a:r>
              <a:rPr sz="2000" spc="8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originou: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1,5</a:t>
            </a:r>
            <a:r>
              <a:rPr sz="2000" spc="11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8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2,5cm. </a:t>
            </a:r>
            <a:r>
              <a:rPr sz="2000" dirty="0">
                <a:latin typeface="Calibri"/>
                <a:cs typeface="Calibri"/>
              </a:rPr>
              <a:t> Ele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é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uma</a:t>
            </a:r>
            <a:r>
              <a:rPr sz="2000" spc="11" dirty="0">
                <a:latin typeface="Calibri"/>
                <a:cs typeface="Calibri"/>
              </a:rPr>
              <a:t> </a:t>
            </a:r>
            <a:r>
              <a:rPr sz="2000" b="1" spc="-4" dirty="0">
                <a:latin typeface="Calibri"/>
                <a:cs typeface="Calibri"/>
              </a:rPr>
              <a:t>glândula</a:t>
            </a:r>
            <a:r>
              <a:rPr sz="2000" b="1" spc="19" dirty="0">
                <a:latin typeface="Calibri"/>
                <a:cs typeface="Calibri"/>
              </a:rPr>
              <a:t> </a:t>
            </a:r>
            <a:r>
              <a:rPr sz="2000" b="1" spc="-4" dirty="0">
                <a:latin typeface="Calibri"/>
                <a:cs typeface="Calibri"/>
              </a:rPr>
              <a:t>endócrina</a:t>
            </a:r>
            <a:r>
              <a:rPr sz="2000" b="1" spc="19" dirty="0">
                <a:latin typeface="Calibri"/>
                <a:cs typeface="Calibri"/>
              </a:rPr>
              <a:t> </a:t>
            </a:r>
            <a:r>
              <a:rPr sz="2000" b="1" spc="-4" dirty="0">
                <a:latin typeface="Calibri"/>
                <a:cs typeface="Calibri"/>
              </a:rPr>
              <a:t>cordonal</a:t>
            </a:r>
            <a:r>
              <a:rPr sz="2000" b="1" spc="19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que, sob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11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influência</a:t>
            </a:r>
            <a:r>
              <a:rPr sz="2000" spc="-11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do</a:t>
            </a:r>
            <a:r>
              <a:rPr sz="2000" spc="8" dirty="0">
                <a:latin typeface="Calibri"/>
                <a:cs typeface="Calibri"/>
              </a:rPr>
              <a:t> </a:t>
            </a:r>
            <a:r>
              <a:rPr sz="2000" b="1" spc="-4" dirty="0">
                <a:latin typeface="Calibri"/>
                <a:cs typeface="Calibri"/>
              </a:rPr>
              <a:t>LH</a:t>
            </a:r>
            <a:r>
              <a:rPr sz="2000" spc="-4" dirty="0">
                <a:latin typeface="Calibri"/>
                <a:cs typeface="Calibri"/>
              </a:rPr>
              <a:t>,</a:t>
            </a:r>
            <a:r>
              <a:rPr sz="2000" spc="11" dirty="0">
                <a:latin typeface="Calibri"/>
                <a:cs typeface="Calibri"/>
              </a:rPr>
              <a:t> </a:t>
            </a:r>
            <a:r>
              <a:rPr sz="2000" spc="-8" dirty="0">
                <a:latin typeface="Calibri"/>
                <a:cs typeface="Calibri"/>
              </a:rPr>
              <a:t>secreta</a:t>
            </a:r>
            <a:r>
              <a:rPr sz="2000" spc="11" dirty="0">
                <a:latin typeface="Calibri"/>
                <a:cs typeface="Calibri"/>
              </a:rPr>
              <a:t> </a:t>
            </a:r>
            <a:r>
              <a:rPr sz="2000" b="1" spc="-8" dirty="0">
                <a:latin typeface="Calibri"/>
                <a:cs typeface="Calibri"/>
              </a:rPr>
              <a:t>progesterona</a:t>
            </a:r>
            <a:r>
              <a:rPr sz="2000" b="1" spc="-4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e</a:t>
            </a:r>
            <a:r>
              <a:rPr sz="2000" b="1" spc="8" dirty="0">
                <a:latin typeface="Calibri"/>
                <a:cs typeface="Calibri"/>
              </a:rPr>
              <a:t> </a:t>
            </a:r>
            <a:r>
              <a:rPr sz="2000" b="1" spc="-4" dirty="0">
                <a:latin typeface="Calibri"/>
                <a:cs typeface="Calibri"/>
              </a:rPr>
              <a:t>um</a:t>
            </a:r>
            <a:r>
              <a:rPr sz="2000" b="1" spc="8" dirty="0">
                <a:latin typeface="Calibri"/>
                <a:cs typeface="Calibri"/>
              </a:rPr>
              <a:t> </a:t>
            </a:r>
            <a:r>
              <a:rPr sz="2000" b="1" spc="-4" dirty="0">
                <a:latin typeface="Calibri"/>
                <a:cs typeface="Calibri"/>
              </a:rPr>
              <a:t>pouco</a:t>
            </a:r>
            <a:r>
              <a:rPr sz="2000" b="1" spc="23" dirty="0">
                <a:latin typeface="Calibri"/>
                <a:cs typeface="Calibri"/>
              </a:rPr>
              <a:t> </a:t>
            </a:r>
            <a:r>
              <a:rPr sz="2000" b="1" spc="-4" dirty="0">
                <a:latin typeface="Calibri"/>
                <a:cs typeface="Calibri"/>
              </a:rPr>
              <a:t>de</a:t>
            </a:r>
            <a:r>
              <a:rPr sz="2000" b="1" spc="8" dirty="0">
                <a:latin typeface="Calibri"/>
                <a:cs typeface="Calibri"/>
              </a:rPr>
              <a:t> </a:t>
            </a:r>
            <a:r>
              <a:rPr sz="2000" b="1" spc="-8" dirty="0">
                <a:latin typeface="Calibri"/>
                <a:cs typeface="Calibri"/>
              </a:rPr>
              <a:t>estrógeno</a:t>
            </a:r>
            <a:r>
              <a:rPr sz="2000" spc="-8" dirty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  <a:p>
            <a:pPr marL="9525" marR="3810" algn="just">
              <a:spcBef>
                <a:spcPts val="225"/>
              </a:spcBef>
            </a:pPr>
            <a:r>
              <a:rPr sz="2000" dirty="0">
                <a:latin typeface="Calibri"/>
                <a:cs typeface="Calibri"/>
              </a:rPr>
              <a:t>Se</a:t>
            </a:r>
            <a:r>
              <a:rPr sz="2000" spc="26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ocorrer</a:t>
            </a:r>
            <a:r>
              <a:rPr sz="2000" spc="23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23" dirty="0">
                <a:latin typeface="Calibri"/>
                <a:cs typeface="Calibri"/>
              </a:rPr>
              <a:t> </a:t>
            </a:r>
            <a:r>
              <a:rPr sz="2000" spc="-8" dirty="0">
                <a:latin typeface="Calibri"/>
                <a:cs typeface="Calibri"/>
              </a:rPr>
              <a:t>fertilização,</a:t>
            </a:r>
            <a:r>
              <a:rPr sz="2000" spc="26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30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corpo</a:t>
            </a:r>
            <a:r>
              <a:rPr sz="2000" spc="26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lúteo</a:t>
            </a:r>
            <a:r>
              <a:rPr sz="2000" spc="30" dirty="0">
                <a:latin typeface="Calibri"/>
                <a:cs typeface="Calibri"/>
              </a:rPr>
              <a:t> </a:t>
            </a:r>
            <a:r>
              <a:rPr sz="2000" spc="-8" dirty="0">
                <a:latin typeface="Calibri"/>
                <a:cs typeface="Calibri"/>
              </a:rPr>
              <a:t>será</a:t>
            </a:r>
            <a:r>
              <a:rPr sz="2000" spc="19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mantido</a:t>
            </a:r>
            <a:r>
              <a:rPr sz="2000" spc="19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pela</a:t>
            </a:r>
            <a:r>
              <a:rPr sz="2000" spc="30" dirty="0">
                <a:latin typeface="Calibri"/>
                <a:cs typeface="Calibri"/>
              </a:rPr>
              <a:t> </a:t>
            </a:r>
            <a:r>
              <a:rPr sz="2000" b="1" spc="-4" dirty="0">
                <a:latin typeface="Calibri"/>
                <a:cs typeface="Calibri"/>
              </a:rPr>
              <a:t>gonadotrofina</a:t>
            </a:r>
            <a:r>
              <a:rPr sz="2000" b="1" spc="23" dirty="0">
                <a:latin typeface="Calibri"/>
                <a:cs typeface="Calibri"/>
              </a:rPr>
              <a:t> </a:t>
            </a:r>
            <a:r>
              <a:rPr sz="2000" b="1" spc="-4" dirty="0">
                <a:latin typeface="Calibri"/>
                <a:cs typeface="Calibri"/>
              </a:rPr>
              <a:t>coriônica</a:t>
            </a:r>
            <a:r>
              <a:rPr sz="2000" b="1" spc="26" dirty="0">
                <a:latin typeface="Calibri"/>
                <a:cs typeface="Calibri"/>
              </a:rPr>
              <a:t> </a:t>
            </a:r>
            <a:r>
              <a:rPr sz="2000" b="1" spc="-4" dirty="0">
                <a:latin typeface="Calibri"/>
                <a:cs typeface="Calibri"/>
              </a:rPr>
              <a:t>humana</a:t>
            </a:r>
            <a:r>
              <a:rPr sz="2000" b="1" spc="23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(</a:t>
            </a:r>
            <a:r>
              <a:rPr sz="2000" b="1" spc="-4" dirty="0">
                <a:latin typeface="Calibri"/>
                <a:cs typeface="Calibri"/>
              </a:rPr>
              <a:t>hCG)</a:t>
            </a:r>
            <a:r>
              <a:rPr sz="2000" spc="-4" dirty="0">
                <a:latin typeface="Calibri"/>
                <a:cs typeface="Calibri"/>
              </a:rPr>
              <a:t>,</a:t>
            </a:r>
            <a:r>
              <a:rPr sz="2000" spc="34" dirty="0">
                <a:latin typeface="Calibri"/>
                <a:cs typeface="Calibri"/>
              </a:rPr>
              <a:t> </a:t>
            </a:r>
            <a:r>
              <a:rPr sz="2000" spc="-8" dirty="0">
                <a:latin typeface="Calibri"/>
                <a:cs typeface="Calibri"/>
              </a:rPr>
              <a:t>sintetizada</a:t>
            </a:r>
            <a:r>
              <a:rPr sz="2000" spc="26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pelo</a:t>
            </a:r>
            <a:r>
              <a:rPr sz="2000" spc="26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córion</a:t>
            </a:r>
            <a:r>
              <a:rPr sz="2000" spc="26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do</a:t>
            </a:r>
            <a:r>
              <a:rPr sz="2000" spc="26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embrião, 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que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8" dirty="0">
                <a:latin typeface="Calibri"/>
                <a:cs typeface="Calibri"/>
              </a:rPr>
              <a:t>será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parte</a:t>
            </a:r>
            <a:r>
              <a:rPr sz="2000" spc="-8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da placenta.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Esse</a:t>
            </a:r>
            <a:r>
              <a:rPr sz="2000" spc="11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hormônio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é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semelhante</a:t>
            </a:r>
            <a:r>
              <a:rPr sz="2000" dirty="0">
                <a:latin typeface="Calibri"/>
                <a:cs typeface="Calibri"/>
              </a:rPr>
              <a:t> ao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LH.</a:t>
            </a:r>
            <a:endParaRPr sz="2000" dirty="0">
              <a:latin typeface="Calibri"/>
              <a:cs typeface="Calibri"/>
            </a:endParaRPr>
          </a:p>
          <a:p>
            <a:pPr marL="9525" marR="2205514" algn="just">
              <a:lnSpc>
                <a:spcPct val="120800"/>
              </a:lnSpc>
            </a:pPr>
            <a:r>
              <a:rPr sz="2000" dirty="0">
                <a:latin typeface="Calibri"/>
                <a:cs typeface="Calibri"/>
              </a:rPr>
              <a:t>O </a:t>
            </a:r>
            <a:r>
              <a:rPr sz="2000" spc="-4" dirty="0">
                <a:latin typeface="Calibri"/>
                <a:cs typeface="Calibri"/>
              </a:rPr>
              <a:t>corpo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lúteo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8" dirty="0">
                <a:latin typeface="Calibri"/>
                <a:cs typeface="Calibri"/>
              </a:rPr>
              <a:t>gravídico </a:t>
            </a:r>
            <a:r>
              <a:rPr sz="2000" spc="-4" dirty="0">
                <a:latin typeface="Calibri"/>
                <a:cs typeface="Calibri"/>
              </a:rPr>
              <a:t>aumenta </a:t>
            </a:r>
            <a:r>
              <a:rPr sz="2000" spc="-8" dirty="0">
                <a:latin typeface="Calibri"/>
                <a:cs typeface="Calibri"/>
              </a:rPr>
              <a:t>bastante 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spc="-4" dirty="0" err="1">
                <a:latin typeface="Calibri"/>
                <a:cs typeface="Calibri"/>
              </a:rPr>
              <a:t>seu</a:t>
            </a:r>
            <a:r>
              <a:rPr lang="pt-BR" sz="2000" spc="-4" dirty="0">
                <a:latin typeface="Calibri"/>
                <a:cs typeface="Calibri"/>
              </a:rPr>
              <a:t> </a:t>
            </a:r>
            <a:r>
              <a:rPr sz="2000" spc="-8" dirty="0" err="1">
                <a:latin typeface="Calibri"/>
                <a:cs typeface="Calibri"/>
              </a:rPr>
              <a:t>tamanho</a:t>
            </a:r>
            <a:r>
              <a:rPr sz="2000" spc="-8" dirty="0">
                <a:latin typeface="Calibri"/>
                <a:cs typeface="Calibri"/>
              </a:rPr>
              <a:t>,</a:t>
            </a:r>
            <a:r>
              <a:rPr sz="2000" spc="-4" dirty="0">
                <a:latin typeface="Calibri"/>
                <a:cs typeface="Calibri"/>
              </a:rPr>
              <a:t> atingindo</a:t>
            </a:r>
            <a:r>
              <a:rPr sz="2000" spc="-11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5cm</a:t>
            </a:r>
            <a:r>
              <a:rPr sz="2000" spc="11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de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diâmetro. </a:t>
            </a:r>
            <a:endParaRPr lang="pt-BR" sz="2000" spc="-4" dirty="0">
              <a:latin typeface="Calibri"/>
              <a:cs typeface="Calibri"/>
            </a:endParaRPr>
          </a:p>
          <a:p>
            <a:pPr marL="9525" marR="2205514" algn="just">
              <a:lnSpc>
                <a:spcPct val="120800"/>
              </a:lnSpc>
            </a:pPr>
            <a:endParaRPr lang="pt-BR" sz="2000" spc="-4" dirty="0">
              <a:latin typeface="Calibri"/>
              <a:cs typeface="Calibri"/>
            </a:endParaRPr>
          </a:p>
          <a:p>
            <a:pPr marL="9525" marR="2205514" algn="just">
              <a:lnSpc>
                <a:spcPct val="120800"/>
              </a:lnSpc>
            </a:pPr>
            <a:r>
              <a:rPr lang="pt-BR" sz="2000" spc="-4" dirty="0">
                <a:latin typeface="Calibri"/>
                <a:cs typeface="Calibri"/>
              </a:rPr>
              <a:t>Se não acontecer fertilização, o miométrio secreta PgF2α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lang="pt-BR" sz="2000" dirty="0">
                <a:latin typeface="Calibri"/>
                <a:cs typeface="Calibri"/>
              </a:rPr>
              <a:t>que irá </a:t>
            </a:r>
            <a:r>
              <a:rPr lang="pt-BR" sz="2000" dirty="0" err="1">
                <a:latin typeface="Calibri"/>
                <a:cs typeface="Calibri"/>
              </a:rPr>
              <a:t>lisar</a:t>
            </a:r>
            <a:r>
              <a:rPr lang="pt-BR" sz="2000" dirty="0">
                <a:latin typeface="Calibri"/>
                <a:cs typeface="Calibri"/>
              </a:rPr>
              <a:t> o CL entre 14 e 16 dias.</a:t>
            </a:r>
          </a:p>
          <a:p>
            <a:pPr marL="9525" marR="2205514" algn="just">
              <a:lnSpc>
                <a:spcPct val="120800"/>
              </a:lnSpc>
            </a:pPr>
            <a:r>
              <a:rPr sz="2000" dirty="0">
                <a:latin typeface="Calibri"/>
                <a:cs typeface="Calibri"/>
              </a:rPr>
              <a:t>A</a:t>
            </a:r>
            <a:r>
              <a:rPr lang="pt-BR" sz="2000" dirty="0">
                <a:latin typeface="Calibri"/>
                <a:cs typeface="Calibri"/>
              </a:rPr>
              <a:t> </a:t>
            </a:r>
            <a:r>
              <a:rPr sz="2000" spc="-8" dirty="0" err="1">
                <a:latin typeface="Calibri"/>
                <a:cs typeface="Calibri"/>
              </a:rPr>
              <a:t>regressão</a:t>
            </a:r>
            <a:r>
              <a:rPr sz="2000" spc="8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do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corpo</a:t>
            </a:r>
            <a:r>
              <a:rPr sz="2000" spc="8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lúteo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8" dirty="0">
                <a:latin typeface="Calibri"/>
                <a:cs typeface="Calibri"/>
              </a:rPr>
              <a:t>forma</a:t>
            </a:r>
            <a:r>
              <a:rPr sz="2000" spc="8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uma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cicatriz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de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spc="-4" dirty="0">
                <a:latin typeface="Calibri"/>
                <a:cs typeface="Calibri"/>
              </a:rPr>
              <a:t>tecido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spc="-8" dirty="0">
                <a:latin typeface="Calibri"/>
                <a:cs typeface="Calibri"/>
              </a:rPr>
              <a:t>conjuntivo,</a:t>
            </a:r>
            <a:r>
              <a:rPr sz="2000" spc="11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lang="pt-BR" sz="2000" dirty="0">
                <a:latin typeface="Calibri"/>
                <a:cs typeface="Calibri"/>
              </a:rPr>
              <a:t> </a:t>
            </a:r>
            <a:r>
              <a:rPr sz="2000" b="1" i="1" spc="-4" dirty="0">
                <a:latin typeface="Calibri"/>
                <a:cs typeface="Calibri"/>
              </a:rPr>
              <a:t>corpus</a:t>
            </a:r>
            <a:r>
              <a:rPr sz="2000" b="1" i="1" spc="26" dirty="0">
                <a:latin typeface="Calibri"/>
                <a:cs typeface="Calibri"/>
              </a:rPr>
              <a:t> </a:t>
            </a:r>
            <a:r>
              <a:rPr sz="2000" b="1" i="1" spc="-4" dirty="0">
                <a:latin typeface="Calibri"/>
                <a:cs typeface="Calibri"/>
              </a:rPr>
              <a:t>albicans</a:t>
            </a:r>
            <a:r>
              <a:rPr sz="2000" spc="-4" dirty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34689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2">
            <a:extLst>
              <a:ext uri="{FF2B5EF4-FFF2-40B4-BE49-F238E27FC236}">
                <a16:creationId xmlns:a16="http://schemas.microsoft.com/office/drawing/2014/main" id="{0A4CA719-4014-593D-C36A-A21EA0117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995363"/>
            <a:ext cx="34861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1500" b="1" u="sng">
                <a:solidFill>
                  <a:schemeClr val="accent2"/>
                </a:solidFill>
                <a:latin typeface="Arial" panose="020B0604020202020204" pitchFamily="34" charset="0"/>
              </a:rPr>
              <a:t>fase luteal - sem fertilização </a:t>
            </a:r>
          </a:p>
        </p:txBody>
      </p:sp>
      <p:sp>
        <p:nvSpPr>
          <p:cNvPr id="37890" name="Text Box 4">
            <a:extLst>
              <a:ext uri="{FF2B5EF4-FFF2-40B4-BE49-F238E27FC236}">
                <a16:creationId xmlns:a16="http://schemas.microsoft.com/office/drawing/2014/main" id="{834F4048-7C70-A748-4D29-87663F05A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1596628"/>
            <a:ext cx="2971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pt-BR" altLang="pt-BR" sz="1350" b="1" dirty="0">
                <a:solidFill>
                  <a:schemeClr val="accent2"/>
                </a:solidFill>
                <a:latin typeface="Arial" panose="020B0604020202020204" pitchFamily="34" charset="0"/>
              </a:rPr>
              <a:t>corpo lúteo sintetiza principalmente progesterona e menos estrógeno </a:t>
            </a:r>
          </a:p>
          <a:p>
            <a:endParaRPr lang="pt-BR" altLang="pt-BR" sz="1350" b="1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r>
              <a:rPr lang="pt-BR" altLang="pt-BR" sz="1350" b="1" dirty="0">
                <a:solidFill>
                  <a:srgbClr val="C00000"/>
                </a:solidFill>
                <a:latin typeface="Arial" panose="020B0604020202020204" pitchFamily="34" charset="0"/>
              </a:rPr>
              <a:t>diminuição gradual da produção hormonal pelo corpo lúteo</a:t>
            </a:r>
          </a:p>
          <a:p>
            <a:r>
              <a:rPr lang="pt-BR" altLang="pt-BR" sz="1350" b="1" dirty="0">
                <a:solidFill>
                  <a:schemeClr val="accent2"/>
                </a:solidFill>
                <a:latin typeface="Arial" panose="020B0604020202020204" pitchFamily="34" charset="0"/>
              </a:rPr>
              <a:t>baixas conc. de estrógeno e progesterona induzem liberação de </a:t>
            </a:r>
            <a:r>
              <a:rPr lang="pt-BR" altLang="pt-BR" sz="135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GnRH</a:t>
            </a:r>
            <a:endParaRPr lang="pt-BR" altLang="pt-BR" sz="1350" b="1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endParaRPr lang="pt-BR" altLang="pt-BR" sz="1350" b="1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r>
              <a:rPr lang="pt-BR" altLang="pt-BR" sz="1350" b="1" dirty="0">
                <a:solidFill>
                  <a:schemeClr val="accent2"/>
                </a:solidFill>
                <a:latin typeface="Arial" panose="020B0604020202020204" pitchFamily="34" charset="0"/>
              </a:rPr>
              <a:t>Miométrio secreta PgF2α que aos 14 dias lisa o CL que vira </a:t>
            </a:r>
            <a:r>
              <a:rPr lang="pt-BR" altLang="pt-BR" sz="1350" b="1" i="1" dirty="0">
                <a:solidFill>
                  <a:schemeClr val="accent2"/>
                </a:solidFill>
                <a:latin typeface="Arial" panose="020B0604020202020204" pitchFamily="34" charset="0"/>
              </a:rPr>
              <a:t>Corpo  </a:t>
            </a:r>
            <a:r>
              <a:rPr lang="pt-BR" altLang="pt-BR" sz="1350" b="1" i="1" dirty="0" err="1">
                <a:solidFill>
                  <a:schemeClr val="accent2"/>
                </a:solidFill>
                <a:latin typeface="Arial" panose="020B0604020202020204" pitchFamily="34" charset="0"/>
              </a:rPr>
              <a:t>albicans</a:t>
            </a:r>
            <a:endParaRPr lang="pt-BR" altLang="pt-BR" sz="1350" b="1" i="1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endParaRPr lang="pt-BR" altLang="pt-BR" sz="1350" b="1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endParaRPr lang="pt-BR" altLang="pt-BR" sz="1350" b="1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r>
              <a:rPr lang="pt-BR" altLang="pt-BR" sz="1350" b="1" dirty="0">
                <a:solidFill>
                  <a:schemeClr val="accent2"/>
                </a:solidFill>
                <a:latin typeface="Arial" panose="020B0604020202020204" pitchFamily="34" charset="0"/>
              </a:rPr>
              <a:t>efeito: induz novo ciclo ovariano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746E2046-C0AF-63E0-B382-670F4590745D}"/>
              </a:ext>
            </a:extLst>
          </p:cNvPr>
          <p:cNvGrpSpPr>
            <a:grpSpLocks/>
          </p:cNvGrpSpPr>
          <p:nvPr/>
        </p:nvGrpSpPr>
        <p:grpSpPr bwMode="auto">
          <a:xfrm>
            <a:off x="4743450" y="995363"/>
            <a:ext cx="3486150" cy="2978944"/>
            <a:chOff x="3024" y="836"/>
            <a:chExt cx="2928" cy="2502"/>
          </a:xfrm>
        </p:grpSpPr>
        <p:sp>
          <p:nvSpPr>
            <p:cNvPr id="37893" name="Text Box 3">
              <a:extLst>
                <a:ext uri="{FF2B5EF4-FFF2-40B4-BE49-F238E27FC236}">
                  <a16:creationId xmlns:a16="http://schemas.microsoft.com/office/drawing/2014/main" id="{BBEDE321-9D9C-7ABE-D9AC-DCD12C9B69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5" y="836"/>
              <a:ext cx="292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altLang="pt-BR" sz="1500" b="1" u="sng">
                  <a:solidFill>
                    <a:schemeClr val="accent2"/>
                  </a:solidFill>
                  <a:latin typeface="Arial" panose="020B0604020202020204" pitchFamily="34" charset="0"/>
                </a:rPr>
                <a:t>fase luteal - com fertilização </a:t>
              </a:r>
            </a:p>
          </p:txBody>
        </p:sp>
        <p:sp>
          <p:nvSpPr>
            <p:cNvPr id="37894" name="Text Box 5">
              <a:extLst>
                <a:ext uri="{FF2B5EF4-FFF2-40B4-BE49-F238E27FC236}">
                  <a16:creationId xmlns:a16="http://schemas.microsoft.com/office/drawing/2014/main" id="{6FDA5177-7DD4-75F7-CA5E-41596316E9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341"/>
              <a:ext cx="2719" cy="1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pt-BR" altLang="pt-BR" sz="1350" b="1" dirty="0">
                  <a:solidFill>
                    <a:schemeClr val="accent2"/>
                  </a:solidFill>
                  <a:latin typeface="Arial" panose="020B0604020202020204" pitchFamily="34" charset="0"/>
                </a:rPr>
                <a:t>corpo lúteo sintetiza principalmente progesterona e menos estrógeno </a:t>
              </a:r>
            </a:p>
            <a:p>
              <a:endParaRPr lang="pt-BR" altLang="pt-BR" sz="1350" b="1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  <a:p>
              <a:r>
                <a:rPr lang="pt-BR" altLang="pt-BR" sz="1350" b="1" dirty="0">
                  <a:solidFill>
                    <a:schemeClr val="accent2"/>
                  </a:solidFill>
                  <a:latin typeface="Arial" panose="020B0604020202020204" pitchFamily="34" charset="0"/>
                </a:rPr>
                <a:t>após implantação, </a:t>
              </a:r>
              <a:r>
                <a:rPr lang="pt-BR" altLang="pt-BR" sz="135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síntese de progesterona no corpo lúteo mantido por gonadotropina coriônica </a:t>
              </a:r>
              <a:r>
                <a:rPr lang="pt-BR" altLang="pt-BR" sz="1350" b="1" dirty="0">
                  <a:solidFill>
                    <a:schemeClr val="accent2"/>
                  </a:solidFill>
                  <a:latin typeface="Arial" panose="020B0604020202020204" pitchFamily="34" charset="0"/>
                </a:rPr>
                <a:t>produzido pelo </a:t>
              </a:r>
              <a:r>
                <a:rPr lang="pt-BR" altLang="pt-BR" sz="1350" b="1" dirty="0" err="1">
                  <a:solidFill>
                    <a:schemeClr val="accent2"/>
                  </a:solidFill>
                  <a:latin typeface="Arial" panose="020B0604020202020204" pitchFamily="34" charset="0"/>
                </a:rPr>
                <a:t>sincíciotrofoblasto</a:t>
              </a:r>
              <a:r>
                <a:rPr lang="pt-BR" altLang="pt-BR" sz="1350" b="1" dirty="0">
                  <a:solidFill>
                    <a:schemeClr val="accent2"/>
                  </a:solidFill>
                  <a:latin typeface="Arial" panose="020B0604020202020204" pitchFamily="34" charset="0"/>
                </a:rPr>
                <a:t> </a:t>
              </a:r>
            </a:p>
            <a:p>
              <a:endParaRPr lang="pt-BR" altLang="pt-BR" sz="1350" b="1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  <a:p>
              <a:endParaRPr lang="pt-BR" altLang="pt-BR" sz="1350" b="1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  <a:p>
              <a:endParaRPr lang="pt-BR" altLang="pt-BR" sz="1350" b="1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  <a:p>
              <a:r>
                <a:rPr lang="pt-BR" altLang="pt-BR" sz="1350" b="1" dirty="0">
                  <a:solidFill>
                    <a:schemeClr val="accent2"/>
                  </a:solidFill>
                  <a:latin typeface="Arial" panose="020B0604020202020204" pitchFamily="34" charset="0"/>
                </a:rPr>
                <a:t>efeito: bloqueia novo ciclo ovariano</a:t>
              </a:r>
            </a:p>
          </p:txBody>
        </p:sp>
      </p:grpSp>
      <p:sp>
        <p:nvSpPr>
          <p:cNvPr id="37892" name="Text Box 6">
            <a:extLst>
              <a:ext uri="{FF2B5EF4-FFF2-40B4-BE49-F238E27FC236}">
                <a16:creationId xmlns:a16="http://schemas.microsoft.com/office/drawing/2014/main" id="{E0AF3EE6-ED33-E9D2-B8FE-7354F9446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544" y="423863"/>
            <a:ext cx="65270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pt-BR" altLang="pt-BR" sz="2100" b="1">
                <a:solidFill>
                  <a:schemeClr val="accent2"/>
                </a:solidFill>
                <a:latin typeface="Arial" panose="020B0604020202020204" pitchFamily="34" charset="0"/>
              </a:rPr>
              <a:t>regulação hormonal pós ovulatório</a:t>
            </a:r>
          </a:p>
          <a:p>
            <a:endParaRPr lang="pt-BR" altLang="pt-BR" sz="2100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1842" y="450057"/>
            <a:ext cx="2901524" cy="40504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55820" y="4517899"/>
            <a:ext cx="3470910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just">
              <a:spcBef>
                <a:spcPts val="75"/>
              </a:spcBef>
            </a:pPr>
            <a:r>
              <a:rPr sz="900" spc="-8" dirty="0">
                <a:latin typeface="Calibri"/>
                <a:cs typeface="Calibri"/>
              </a:rPr>
              <a:t>Fotomicrografia </a:t>
            </a:r>
            <a:r>
              <a:rPr sz="900" spc="-4" dirty="0">
                <a:latin typeface="Calibri"/>
                <a:cs typeface="Calibri"/>
              </a:rPr>
              <a:t>de </a:t>
            </a:r>
            <a:r>
              <a:rPr sz="900" b="1" spc="-8" dirty="0">
                <a:latin typeface="Calibri"/>
                <a:cs typeface="Calibri"/>
              </a:rPr>
              <a:t>útero </a:t>
            </a:r>
            <a:r>
              <a:rPr sz="900" b="1" spc="-4" dirty="0">
                <a:latin typeface="Calibri"/>
                <a:cs typeface="Calibri"/>
              </a:rPr>
              <a:t>humano </a:t>
            </a:r>
            <a:r>
              <a:rPr sz="900" b="1" dirty="0">
                <a:latin typeface="Calibri"/>
                <a:cs typeface="Calibri"/>
              </a:rPr>
              <a:t>na </a:t>
            </a:r>
            <a:r>
              <a:rPr sz="900" b="1" spc="-8" dirty="0">
                <a:latin typeface="Calibri"/>
                <a:cs typeface="Calibri"/>
              </a:rPr>
              <a:t>fase </a:t>
            </a:r>
            <a:r>
              <a:rPr sz="900" b="1" spc="-4" dirty="0">
                <a:latin typeface="Calibri"/>
                <a:cs typeface="Calibri"/>
              </a:rPr>
              <a:t>menstrual</a:t>
            </a:r>
            <a:r>
              <a:rPr sz="900" spc="-4" dirty="0">
                <a:latin typeface="Calibri"/>
                <a:cs typeface="Calibri"/>
              </a:rPr>
              <a:t>. Notar </a:t>
            </a:r>
            <a:r>
              <a:rPr sz="900" dirty="0">
                <a:latin typeface="Calibri"/>
                <a:cs typeface="Calibri"/>
              </a:rPr>
              <a:t>a </a:t>
            </a:r>
            <a:r>
              <a:rPr sz="900" spc="-4" dirty="0">
                <a:latin typeface="Calibri"/>
                <a:cs typeface="Calibri"/>
              </a:rPr>
              <a:t>ausência do 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epitélio</a:t>
            </a:r>
            <a:r>
              <a:rPr sz="900" spc="79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superficial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de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parte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do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tecido</a:t>
            </a:r>
            <a:r>
              <a:rPr sz="900" spc="79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conjuntivo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devido</a:t>
            </a:r>
            <a:r>
              <a:rPr sz="900" spc="7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à</a:t>
            </a:r>
            <a:r>
              <a:rPr sz="900" spc="83" dirty="0">
                <a:latin typeface="Calibri"/>
                <a:cs typeface="Calibri"/>
              </a:rPr>
              <a:t> </a:t>
            </a:r>
            <a:r>
              <a:rPr sz="900" b="1" spc="-8" dirty="0">
                <a:solidFill>
                  <a:schemeClr val="bg1"/>
                </a:solidFill>
                <a:highlight>
                  <a:srgbClr val="FF0000"/>
                </a:highlight>
                <a:latin typeface="Calibri"/>
                <a:cs typeface="Calibri"/>
              </a:rPr>
              <a:t>descamação </a:t>
            </a:r>
            <a:r>
              <a:rPr sz="900" b="1" spc="-195" dirty="0">
                <a:solidFill>
                  <a:schemeClr val="bg1"/>
                </a:solidFill>
                <a:highlight>
                  <a:srgbClr val="FF0000"/>
                </a:highlight>
                <a:latin typeface="Calibri"/>
                <a:cs typeface="Calibri"/>
              </a:rPr>
              <a:t> </a:t>
            </a:r>
            <a:r>
              <a:rPr sz="900" b="1" spc="-4" dirty="0">
                <a:solidFill>
                  <a:schemeClr val="bg1"/>
                </a:solidFill>
                <a:highlight>
                  <a:srgbClr val="FF0000"/>
                </a:highlight>
                <a:latin typeface="Calibri"/>
                <a:cs typeface="Calibri"/>
              </a:rPr>
              <a:t>do</a:t>
            </a:r>
            <a:r>
              <a:rPr sz="900" b="1" spc="4" dirty="0">
                <a:solidFill>
                  <a:schemeClr val="bg1"/>
                </a:solidFill>
                <a:highlight>
                  <a:srgbClr val="FF0000"/>
                </a:highlight>
                <a:latin typeface="Calibri"/>
                <a:cs typeface="Calibri"/>
              </a:rPr>
              <a:t> </a:t>
            </a:r>
            <a:r>
              <a:rPr sz="900" b="1" spc="-4" dirty="0">
                <a:solidFill>
                  <a:schemeClr val="bg1"/>
                </a:solidFill>
                <a:highlight>
                  <a:srgbClr val="FF0000"/>
                </a:highlight>
                <a:latin typeface="Calibri"/>
                <a:cs typeface="Calibri"/>
              </a:rPr>
              <a:t>endométrio</a:t>
            </a:r>
            <a:r>
              <a:rPr sz="900" spc="-4" dirty="0">
                <a:latin typeface="Calibri"/>
                <a:cs typeface="Calibri"/>
              </a:rPr>
              <a:t>.</a:t>
            </a:r>
            <a:r>
              <a:rPr sz="900" dirty="0">
                <a:latin typeface="Calibri"/>
                <a:cs typeface="Calibri"/>
              </a:rPr>
              <a:t> HE.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98945" y="499567"/>
            <a:ext cx="97250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anari,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U</a:t>
            </a:r>
            <a:r>
              <a:rPr sz="900" dirty="0">
                <a:latin typeface="Calibri"/>
                <a:cs typeface="Calibri"/>
              </a:rPr>
              <a:t>F</a:t>
            </a:r>
            <a:r>
              <a:rPr sz="900" spc="-11" dirty="0">
                <a:latin typeface="Calibri"/>
                <a:cs typeface="Calibri"/>
              </a:rPr>
              <a:t>R</a:t>
            </a:r>
            <a:r>
              <a:rPr sz="900" spc="-4" dirty="0">
                <a:latin typeface="Calibri"/>
                <a:cs typeface="Calibri"/>
              </a:rPr>
              <a:t>G</a:t>
            </a:r>
            <a:r>
              <a:rPr sz="900" dirty="0">
                <a:latin typeface="Calibri"/>
                <a:cs typeface="Calibri"/>
              </a:rPr>
              <a:t>S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9156" y="535781"/>
            <a:ext cx="2840831" cy="405050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8057" y="535781"/>
            <a:ext cx="2889637" cy="405050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630680" y="4632199"/>
            <a:ext cx="260032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900" spc="-8" dirty="0">
                <a:latin typeface="Calibri"/>
                <a:cs typeface="Calibri"/>
              </a:rPr>
              <a:t>Fotomicrografia</a:t>
            </a:r>
            <a:r>
              <a:rPr sz="900" spc="-4" dirty="0">
                <a:latin typeface="Calibri"/>
                <a:cs typeface="Calibri"/>
              </a:rPr>
              <a:t> de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b="1" spc="-8" dirty="0">
                <a:latin typeface="Calibri"/>
                <a:cs typeface="Calibri"/>
              </a:rPr>
              <a:t>útero</a:t>
            </a:r>
            <a:r>
              <a:rPr sz="900" b="1" spc="-4" dirty="0">
                <a:latin typeface="Calibri"/>
                <a:cs typeface="Calibri"/>
              </a:rPr>
              <a:t> humano</a:t>
            </a:r>
            <a:r>
              <a:rPr sz="900" b="1" spc="11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na</a:t>
            </a:r>
            <a:r>
              <a:rPr sz="900" b="1" spc="4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fase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8" dirty="0">
                <a:latin typeface="Calibri"/>
                <a:cs typeface="Calibri"/>
              </a:rPr>
              <a:t>proliferativa</a:t>
            </a:r>
            <a:r>
              <a:rPr sz="900" spc="-8" dirty="0">
                <a:latin typeface="Calibri"/>
                <a:cs typeface="Calibri"/>
              </a:rPr>
              <a:t>, </a:t>
            </a:r>
            <a:r>
              <a:rPr sz="900" spc="-19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exibindo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b="1" spc="-4" dirty="0">
                <a:highlight>
                  <a:srgbClr val="00FFFF"/>
                </a:highlight>
                <a:latin typeface="Calibri"/>
                <a:cs typeface="Calibri"/>
              </a:rPr>
              <a:t>glândulas</a:t>
            </a:r>
            <a:r>
              <a:rPr sz="900" b="1" spc="8" dirty="0">
                <a:highlight>
                  <a:srgbClr val="00FFFF"/>
                </a:highlight>
                <a:latin typeface="Calibri"/>
                <a:cs typeface="Calibri"/>
              </a:rPr>
              <a:t> </a:t>
            </a:r>
            <a:r>
              <a:rPr sz="900" b="1" spc="-4" dirty="0">
                <a:highlight>
                  <a:srgbClr val="00FFFF"/>
                </a:highlight>
                <a:latin typeface="Calibri"/>
                <a:cs typeface="Calibri"/>
              </a:rPr>
              <a:t>endometriais</a:t>
            </a:r>
            <a:r>
              <a:rPr sz="900" b="1" spc="4" dirty="0">
                <a:highlight>
                  <a:srgbClr val="00FFFF"/>
                </a:highlight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de</a:t>
            </a:r>
            <a:r>
              <a:rPr sz="900" b="1" spc="4" dirty="0">
                <a:latin typeface="Calibri"/>
                <a:cs typeface="Calibri"/>
              </a:rPr>
              <a:t> </a:t>
            </a:r>
            <a:r>
              <a:rPr sz="900" b="1" spc="-8" dirty="0">
                <a:latin typeface="Calibri"/>
                <a:cs typeface="Calibri"/>
              </a:rPr>
              <a:t>trajeto</a:t>
            </a:r>
            <a:r>
              <a:rPr sz="900" b="1" spc="-4" dirty="0">
                <a:latin typeface="Calibri"/>
                <a:cs typeface="Calibri"/>
              </a:rPr>
              <a:t> </a:t>
            </a:r>
            <a:r>
              <a:rPr sz="900" b="1" spc="-8" dirty="0">
                <a:latin typeface="Calibri"/>
                <a:cs typeface="Calibri"/>
              </a:rPr>
              <a:t>reto</a:t>
            </a:r>
            <a:r>
              <a:rPr sz="900" spc="-8" dirty="0">
                <a:latin typeface="Calibri"/>
                <a:cs typeface="Calibri"/>
              </a:rPr>
              <a:t>.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738154" y="4632199"/>
            <a:ext cx="2684621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latin typeface="Calibri"/>
                <a:cs typeface="Calibri"/>
              </a:rPr>
              <a:t>Fotomicrografia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de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b="1" spc="-8" dirty="0">
                <a:latin typeface="Calibri"/>
                <a:cs typeface="Calibri"/>
              </a:rPr>
              <a:t>útero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humano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na</a:t>
            </a:r>
            <a:r>
              <a:rPr sz="900" b="1" spc="8" dirty="0">
                <a:latin typeface="Calibri"/>
                <a:cs typeface="Calibri"/>
              </a:rPr>
              <a:t> </a:t>
            </a:r>
            <a:r>
              <a:rPr sz="900" b="1" spc="-4" dirty="0">
                <a:highlight>
                  <a:srgbClr val="00FFFF"/>
                </a:highlight>
                <a:latin typeface="Calibri"/>
                <a:cs typeface="Calibri"/>
              </a:rPr>
              <a:t>fase</a:t>
            </a:r>
            <a:r>
              <a:rPr sz="900" b="1" spc="-15" dirty="0">
                <a:highlight>
                  <a:srgbClr val="00FFFF"/>
                </a:highlight>
                <a:latin typeface="Calibri"/>
                <a:cs typeface="Calibri"/>
              </a:rPr>
              <a:t> </a:t>
            </a:r>
            <a:r>
              <a:rPr sz="900" b="1" spc="-8" dirty="0">
                <a:highlight>
                  <a:srgbClr val="00FFFF"/>
                </a:highlight>
                <a:latin typeface="Calibri"/>
                <a:cs typeface="Calibri"/>
              </a:rPr>
              <a:t>secretora</a:t>
            </a:r>
            <a:r>
              <a:rPr sz="900" spc="-8" dirty="0">
                <a:latin typeface="Calibri"/>
                <a:cs typeface="Calibri"/>
              </a:rPr>
              <a:t>,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com</a:t>
            </a:r>
            <a:endParaRPr sz="900" dirty="0">
              <a:latin typeface="Calibri"/>
              <a:cs typeface="Calibri"/>
            </a:endParaRPr>
          </a:p>
          <a:p>
            <a:pPr marL="9525"/>
            <a:r>
              <a:rPr sz="900" b="1" spc="-4" dirty="0">
                <a:latin typeface="Calibri"/>
                <a:cs typeface="Calibri"/>
              </a:rPr>
              <a:t>glândulas</a:t>
            </a:r>
            <a:r>
              <a:rPr sz="900" b="1" spc="4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endometriais tortuosas</a:t>
            </a:r>
            <a:r>
              <a:rPr sz="900" spc="-4" dirty="0">
                <a:latin typeface="Calibri"/>
                <a:cs typeface="Calibri"/>
              </a:rPr>
              <a:t>.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345179" y="553060"/>
            <a:ext cx="97250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anari,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U</a:t>
            </a:r>
            <a:r>
              <a:rPr sz="900" dirty="0">
                <a:latin typeface="Calibri"/>
                <a:cs typeface="Calibri"/>
              </a:rPr>
              <a:t>F</a:t>
            </a:r>
            <a:r>
              <a:rPr sz="900" spc="-11" dirty="0">
                <a:latin typeface="Calibri"/>
                <a:cs typeface="Calibri"/>
              </a:rPr>
              <a:t>R</a:t>
            </a:r>
            <a:r>
              <a:rPr sz="900" spc="-4" dirty="0">
                <a:latin typeface="Calibri"/>
                <a:cs typeface="Calibri"/>
              </a:rPr>
              <a:t>G</a:t>
            </a:r>
            <a:r>
              <a:rPr sz="900" dirty="0">
                <a:latin typeface="Calibri"/>
                <a:cs typeface="Calibri"/>
              </a:rPr>
              <a:t>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06260" y="553060"/>
            <a:ext cx="97250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latin typeface="Calibri"/>
                <a:cs typeface="Calibri"/>
              </a:rPr>
              <a:t>T</a:t>
            </a:r>
            <a:r>
              <a:rPr sz="900" dirty="0">
                <a:latin typeface="Calibri"/>
                <a:cs typeface="Calibri"/>
              </a:rPr>
              <a:t>. M</a:t>
            </a:r>
            <a:r>
              <a:rPr sz="900" spc="-4" dirty="0">
                <a:latin typeface="Calibri"/>
                <a:cs typeface="Calibri"/>
              </a:rPr>
              <a:t>o</a:t>
            </a:r>
            <a:r>
              <a:rPr sz="900" spc="-11" dirty="0">
                <a:latin typeface="Calibri"/>
                <a:cs typeface="Calibri"/>
              </a:rPr>
              <a:t>nt</a:t>
            </a:r>
            <a:r>
              <a:rPr sz="900" dirty="0">
                <a:latin typeface="Calibri"/>
                <a:cs typeface="Calibri"/>
              </a:rPr>
              <a:t>anari,</a:t>
            </a:r>
            <a:r>
              <a:rPr sz="900" spc="-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U</a:t>
            </a:r>
            <a:r>
              <a:rPr sz="900" dirty="0">
                <a:latin typeface="Calibri"/>
                <a:cs typeface="Calibri"/>
              </a:rPr>
              <a:t>F</a:t>
            </a:r>
            <a:r>
              <a:rPr sz="900" spc="-11" dirty="0">
                <a:latin typeface="Calibri"/>
                <a:cs typeface="Calibri"/>
              </a:rPr>
              <a:t>R</a:t>
            </a:r>
            <a:r>
              <a:rPr sz="900" spc="-4" dirty="0">
                <a:latin typeface="Calibri"/>
                <a:cs typeface="Calibri"/>
              </a:rPr>
              <a:t>G</a:t>
            </a:r>
            <a:r>
              <a:rPr sz="900" dirty="0">
                <a:latin typeface="Calibri"/>
                <a:cs typeface="Calibri"/>
              </a:rPr>
              <a:t>S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7415" y="589360"/>
            <a:ext cx="2536022" cy="270032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49441" y="589436"/>
            <a:ext cx="1879901" cy="270026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613070" y="3071289"/>
            <a:ext cx="93535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. M</a:t>
            </a:r>
            <a:r>
              <a:rPr sz="900" spc="-4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1" dirty="0">
                <a:solidFill>
                  <a:srgbClr val="FFFFFF"/>
                </a:solidFill>
                <a:latin typeface="Calibri"/>
                <a:cs typeface="Calibri"/>
              </a:rPr>
              <a:t>nt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anari,</a:t>
            </a:r>
            <a:r>
              <a:rPr sz="900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900" spc="-1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20459" y="3071289"/>
            <a:ext cx="93535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9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. M</a:t>
            </a:r>
            <a:r>
              <a:rPr sz="900" spc="-4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900" spc="-11" dirty="0">
                <a:solidFill>
                  <a:srgbClr val="FFFFFF"/>
                </a:solidFill>
                <a:latin typeface="Calibri"/>
                <a:cs typeface="Calibri"/>
              </a:rPr>
              <a:t>nt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anari,</a:t>
            </a:r>
            <a:r>
              <a:rPr sz="900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4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900" spc="-1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SM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12883" y="3346295"/>
            <a:ext cx="252603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8" dirty="0">
                <a:latin typeface="Calibri"/>
                <a:cs typeface="Calibri"/>
              </a:rPr>
              <a:t>Ovário </a:t>
            </a:r>
            <a:r>
              <a:rPr sz="900" b="1" spc="-4" dirty="0">
                <a:latin typeface="Calibri"/>
                <a:cs typeface="Calibri"/>
              </a:rPr>
              <a:t>de</a:t>
            </a:r>
            <a:r>
              <a:rPr sz="900" b="1" spc="4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camundonga</a:t>
            </a:r>
            <a:r>
              <a:rPr sz="900" b="1" spc="15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com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corpos</a:t>
            </a:r>
            <a:r>
              <a:rPr sz="900" b="1" spc="4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lúteos</a:t>
            </a:r>
            <a:r>
              <a:rPr sz="900" b="1" spc="4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gravídicos.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52553" y="3346295"/>
            <a:ext cx="213217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8" dirty="0">
                <a:latin typeface="Calibri"/>
                <a:cs typeface="Calibri"/>
              </a:rPr>
              <a:t>Ovário</a:t>
            </a:r>
            <a:r>
              <a:rPr sz="900" b="1" spc="-11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de</a:t>
            </a:r>
            <a:r>
              <a:rPr sz="900" b="1" dirty="0">
                <a:latin typeface="Calibri"/>
                <a:cs typeface="Calibri"/>
              </a:rPr>
              <a:t> </a:t>
            </a:r>
            <a:r>
              <a:rPr sz="900" b="1" spc="-4" dirty="0">
                <a:latin typeface="Calibri"/>
                <a:cs typeface="Calibri"/>
              </a:rPr>
              <a:t>camundonga</a:t>
            </a:r>
            <a:r>
              <a:rPr sz="900" b="1" spc="11" dirty="0">
                <a:latin typeface="Calibri"/>
                <a:cs typeface="Calibri"/>
              </a:rPr>
              <a:t> </a:t>
            </a:r>
            <a:r>
              <a:rPr sz="900" spc="-4" dirty="0">
                <a:latin typeface="Calibri"/>
                <a:cs typeface="Calibri"/>
              </a:rPr>
              <a:t>com</a:t>
            </a:r>
            <a:r>
              <a:rPr sz="900" spc="8" dirty="0">
                <a:latin typeface="Calibri"/>
                <a:cs typeface="Calibri"/>
              </a:rPr>
              <a:t> </a:t>
            </a:r>
            <a:r>
              <a:rPr sz="900" b="1" i="1" spc="-4" dirty="0">
                <a:latin typeface="Calibri"/>
                <a:cs typeface="Calibri"/>
              </a:rPr>
              <a:t>corpus</a:t>
            </a:r>
            <a:r>
              <a:rPr sz="900" b="1" i="1" spc="15" dirty="0">
                <a:latin typeface="Calibri"/>
                <a:cs typeface="Calibri"/>
              </a:rPr>
              <a:t> </a:t>
            </a:r>
            <a:r>
              <a:rPr sz="900" b="1" i="1" spc="-4" dirty="0">
                <a:latin typeface="Calibri"/>
                <a:cs typeface="Calibri"/>
              </a:rPr>
              <a:t>albicans</a:t>
            </a:r>
            <a:r>
              <a:rPr sz="900" spc="-4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0030E5B-241D-5D18-7BCA-7597D6B188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sz="4000" dirty="0">
                <a:solidFill>
                  <a:schemeClr val="accent6">
                    <a:lumMod val="75000"/>
                  </a:schemeClr>
                </a:solidFill>
              </a:rPr>
              <a:t>Dúvidas?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FFC1BA3-9C5F-97AF-122F-345A91BBB5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89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0029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09019A4-B304-D624-C784-C88A64C83F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9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09DE63E-06DF-3942-2241-BD60CA0BB216}"/>
              </a:ext>
            </a:extLst>
          </p:cNvPr>
          <p:cNvSpPr txBox="1"/>
          <p:nvPr/>
        </p:nvSpPr>
        <p:spPr>
          <a:xfrm>
            <a:off x="511478" y="514543"/>
            <a:ext cx="8387644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 marR="30480" algn="just">
              <a:lnSpc>
                <a:spcPct val="100000"/>
              </a:lnSpc>
              <a:spcBef>
                <a:spcPts val="600"/>
              </a:spcBef>
            </a:pPr>
            <a:r>
              <a:rPr lang="pt-BR" sz="1600" b="1" spc="-5" dirty="0">
                <a:latin typeface="Calibri"/>
                <a:cs typeface="Calibri"/>
              </a:rPr>
              <a:t>Depois</a:t>
            </a:r>
            <a:r>
              <a:rPr lang="pt-BR" sz="1600" b="1" spc="140" dirty="0">
                <a:latin typeface="Calibri"/>
                <a:cs typeface="Calibri"/>
              </a:rPr>
              <a:t> </a:t>
            </a:r>
            <a:r>
              <a:rPr lang="pt-BR" sz="1600" b="1" spc="-5" dirty="0">
                <a:latin typeface="Calibri"/>
                <a:cs typeface="Calibri"/>
              </a:rPr>
              <a:t>da</a:t>
            </a:r>
            <a:r>
              <a:rPr lang="pt-BR" sz="1600" b="1" spc="145" dirty="0">
                <a:latin typeface="Calibri"/>
                <a:cs typeface="Calibri"/>
              </a:rPr>
              <a:t> </a:t>
            </a:r>
            <a:r>
              <a:rPr lang="pt-BR" sz="1600" b="1" spc="-5" dirty="0">
                <a:latin typeface="Calibri"/>
                <a:cs typeface="Calibri"/>
              </a:rPr>
              <a:t>puberdade,</a:t>
            </a:r>
            <a:r>
              <a:rPr lang="pt-BR" sz="1600" b="1" spc="135" dirty="0">
                <a:latin typeface="Calibri"/>
                <a:cs typeface="Calibri"/>
              </a:rPr>
              <a:t> </a:t>
            </a:r>
            <a:r>
              <a:rPr lang="pt-BR" sz="1600" b="1" spc="-5" dirty="0">
                <a:latin typeface="Calibri"/>
                <a:cs typeface="Calibri"/>
              </a:rPr>
              <a:t>em</a:t>
            </a:r>
            <a:r>
              <a:rPr lang="pt-BR" sz="1600" b="1" spc="140" dirty="0">
                <a:latin typeface="Calibri"/>
                <a:cs typeface="Calibri"/>
              </a:rPr>
              <a:t> </a:t>
            </a:r>
            <a:r>
              <a:rPr lang="pt-BR" sz="1600" b="1" spc="-5" dirty="0">
                <a:latin typeface="Calibri"/>
                <a:cs typeface="Calibri"/>
              </a:rPr>
              <a:t>cada</a:t>
            </a:r>
            <a:r>
              <a:rPr lang="pt-BR" sz="1600" b="1" spc="135" dirty="0">
                <a:latin typeface="Calibri"/>
                <a:cs typeface="Calibri"/>
              </a:rPr>
              <a:t> </a:t>
            </a:r>
            <a:r>
              <a:rPr lang="pt-BR" sz="1600" b="1" spc="-5" dirty="0">
                <a:latin typeface="Calibri"/>
                <a:cs typeface="Calibri"/>
              </a:rPr>
              <a:t>ciclo</a:t>
            </a:r>
            <a:r>
              <a:rPr lang="pt-BR" sz="1600" b="1" spc="140" dirty="0">
                <a:latin typeface="Calibri"/>
                <a:cs typeface="Calibri"/>
              </a:rPr>
              <a:t> </a:t>
            </a:r>
            <a:r>
              <a:rPr lang="pt-BR" sz="1600" b="1" spc="-5" dirty="0">
                <a:latin typeface="Calibri"/>
                <a:cs typeface="Calibri"/>
              </a:rPr>
              <a:t>menstrual</a:t>
            </a:r>
            <a:r>
              <a:rPr lang="pt-BR" sz="1600" spc="-5" dirty="0">
                <a:latin typeface="Calibri"/>
                <a:cs typeface="Calibri"/>
              </a:rPr>
              <a:t>,</a:t>
            </a:r>
            <a:r>
              <a:rPr lang="pt-BR" sz="1600" spc="140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um</a:t>
            </a:r>
            <a:r>
              <a:rPr lang="pt-BR" sz="1600" spc="135" dirty="0">
                <a:latin typeface="Calibri"/>
                <a:cs typeface="Calibri"/>
              </a:rPr>
              <a:t> </a:t>
            </a:r>
            <a:r>
              <a:rPr lang="pt-BR" sz="1600" b="1" spc="-5" dirty="0" err="1">
                <a:latin typeface="Calibri"/>
                <a:cs typeface="Calibri"/>
              </a:rPr>
              <a:t>oócito</a:t>
            </a:r>
            <a:r>
              <a:rPr lang="pt-BR" sz="1600" b="1" spc="150" dirty="0">
                <a:latin typeface="Calibri"/>
                <a:cs typeface="Calibri"/>
              </a:rPr>
              <a:t> </a:t>
            </a:r>
            <a:r>
              <a:rPr lang="pt-BR" sz="1600" b="1" spc="-5" dirty="0">
                <a:latin typeface="Calibri"/>
                <a:cs typeface="Calibri"/>
              </a:rPr>
              <a:t>primário</a:t>
            </a:r>
            <a:r>
              <a:rPr lang="pt-BR" sz="1600" b="1" spc="135" dirty="0">
                <a:latin typeface="Calibri"/>
                <a:cs typeface="Calibri"/>
              </a:rPr>
              <a:t> </a:t>
            </a:r>
            <a:r>
              <a:rPr lang="pt-BR" sz="1600" b="1" spc="-10" dirty="0">
                <a:latin typeface="Calibri"/>
                <a:cs typeface="Calibri"/>
              </a:rPr>
              <a:t>retoma</a:t>
            </a:r>
            <a:r>
              <a:rPr lang="pt-BR" sz="1600" b="1" spc="135" dirty="0">
                <a:latin typeface="Calibri"/>
                <a:cs typeface="Calibri"/>
              </a:rPr>
              <a:t> </a:t>
            </a:r>
            <a:r>
              <a:rPr lang="pt-BR" sz="1600" b="1" dirty="0">
                <a:latin typeface="Calibri"/>
                <a:cs typeface="Calibri"/>
              </a:rPr>
              <a:t>a</a:t>
            </a:r>
            <a:r>
              <a:rPr lang="pt-BR" sz="1600" b="1" spc="135" dirty="0">
                <a:latin typeface="Calibri"/>
                <a:cs typeface="Calibri"/>
              </a:rPr>
              <a:t> </a:t>
            </a:r>
            <a:r>
              <a:rPr lang="pt-BR" sz="1600" b="1" spc="-5" dirty="0">
                <a:latin typeface="Calibri"/>
                <a:cs typeface="Calibri"/>
              </a:rPr>
              <a:t>meiose</a:t>
            </a:r>
            <a:r>
              <a:rPr lang="pt-BR" sz="1600" spc="-5" dirty="0">
                <a:latin typeface="Calibri"/>
                <a:cs typeface="Calibri"/>
              </a:rPr>
              <a:t>.</a:t>
            </a:r>
            <a:r>
              <a:rPr lang="pt-BR" sz="1600" spc="135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Sob</a:t>
            </a:r>
            <a:r>
              <a:rPr lang="pt-BR" sz="1600" spc="135" dirty="0">
                <a:latin typeface="Calibri"/>
                <a:cs typeface="Calibri"/>
              </a:rPr>
              <a:t> </a:t>
            </a:r>
            <a:r>
              <a:rPr lang="pt-BR" sz="1600" dirty="0">
                <a:latin typeface="Calibri"/>
                <a:cs typeface="Calibri"/>
              </a:rPr>
              <a:t>a</a:t>
            </a:r>
            <a:r>
              <a:rPr lang="pt-BR" sz="1600" spc="135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influência</a:t>
            </a:r>
            <a:r>
              <a:rPr lang="pt-BR" sz="1600" spc="140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do</a:t>
            </a:r>
            <a:r>
              <a:rPr lang="pt-BR" sz="1600" spc="130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LH,</a:t>
            </a:r>
            <a:r>
              <a:rPr lang="pt-BR" sz="1600" spc="135" dirty="0">
                <a:latin typeface="Calibri"/>
                <a:cs typeface="Calibri"/>
              </a:rPr>
              <a:t> </a:t>
            </a:r>
            <a:r>
              <a:rPr lang="pt-BR" sz="1600" dirty="0">
                <a:latin typeface="Calibri"/>
                <a:cs typeface="Calibri"/>
              </a:rPr>
              <a:t>as</a:t>
            </a:r>
            <a:r>
              <a:rPr lang="pt-BR" sz="1600" spc="145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junções</a:t>
            </a:r>
            <a:r>
              <a:rPr lang="pt-BR" sz="1600" spc="140" dirty="0">
                <a:latin typeface="Calibri"/>
                <a:cs typeface="Calibri"/>
              </a:rPr>
              <a:t> </a:t>
            </a:r>
            <a:r>
              <a:rPr lang="pt-BR" sz="1600" i="1" spc="-5" dirty="0">
                <a:latin typeface="Calibri"/>
                <a:cs typeface="Calibri"/>
              </a:rPr>
              <a:t>gap </a:t>
            </a:r>
            <a:r>
              <a:rPr lang="pt-BR" sz="1600" i="1" dirty="0">
                <a:latin typeface="Calibri"/>
                <a:cs typeface="Calibri"/>
              </a:rPr>
              <a:t> </a:t>
            </a:r>
            <a:r>
              <a:rPr lang="pt-BR" sz="1600" spc="-10" dirty="0">
                <a:latin typeface="Calibri"/>
                <a:cs typeface="Calibri"/>
              </a:rPr>
              <a:t>entre</a:t>
            </a:r>
            <a:r>
              <a:rPr lang="pt-BR" sz="1600" spc="70" dirty="0">
                <a:latin typeface="Calibri"/>
                <a:cs typeface="Calibri"/>
              </a:rPr>
              <a:t> </a:t>
            </a:r>
            <a:r>
              <a:rPr lang="pt-BR" sz="1600" dirty="0">
                <a:latin typeface="Calibri"/>
                <a:cs typeface="Calibri"/>
              </a:rPr>
              <a:t>as</a:t>
            </a:r>
            <a:r>
              <a:rPr lang="pt-BR" sz="1600" spc="80" dirty="0">
                <a:latin typeface="Calibri"/>
                <a:cs typeface="Calibri"/>
              </a:rPr>
              <a:t> </a:t>
            </a:r>
            <a:r>
              <a:rPr lang="pt-BR" sz="1600" dirty="0">
                <a:latin typeface="Calibri"/>
                <a:cs typeface="Calibri"/>
              </a:rPr>
              <a:t>células</a:t>
            </a:r>
            <a:r>
              <a:rPr lang="pt-BR" sz="1600" spc="75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foliculares</a:t>
            </a:r>
            <a:r>
              <a:rPr lang="pt-BR" sz="1600" spc="75" dirty="0">
                <a:latin typeface="Calibri"/>
                <a:cs typeface="Calibri"/>
              </a:rPr>
              <a:t> </a:t>
            </a:r>
            <a:r>
              <a:rPr lang="pt-BR" sz="1600" dirty="0">
                <a:latin typeface="Calibri"/>
                <a:cs typeface="Calibri"/>
              </a:rPr>
              <a:t>e</a:t>
            </a:r>
            <a:r>
              <a:rPr lang="pt-BR" sz="1600" spc="90" dirty="0">
                <a:latin typeface="Calibri"/>
                <a:cs typeface="Calibri"/>
              </a:rPr>
              <a:t> </a:t>
            </a:r>
            <a:r>
              <a:rPr lang="pt-BR" sz="1600" dirty="0">
                <a:latin typeface="Calibri"/>
                <a:cs typeface="Calibri"/>
              </a:rPr>
              <a:t>o</a:t>
            </a:r>
            <a:r>
              <a:rPr lang="pt-BR" sz="1600" spc="80" dirty="0">
                <a:latin typeface="Calibri"/>
                <a:cs typeface="Calibri"/>
              </a:rPr>
              <a:t> </a:t>
            </a:r>
            <a:r>
              <a:rPr lang="pt-BR" sz="1600" spc="-5" dirty="0" err="1">
                <a:latin typeface="Calibri"/>
                <a:cs typeface="Calibri"/>
              </a:rPr>
              <a:t>oócito</a:t>
            </a:r>
            <a:r>
              <a:rPr lang="pt-BR" sz="1600" spc="75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fecham-se,</a:t>
            </a:r>
            <a:r>
              <a:rPr lang="pt-BR" sz="1600" spc="70" dirty="0">
                <a:latin typeface="Calibri"/>
                <a:cs typeface="Calibri"/>
              </a:rPr>
              <a:t> </a:t>
            </a:r>
            <a:r>
              <a:rPr lang="pt-BR" sz="1600" spc="-10" dirty="0">
                <a:latin typeface="Calibri"/>
                <a:cs typeface="Calibri"/>
              </a:rPr>
              <a:t>reduzindo</a:t>
            </a:r>
            <a:r>
              <a:rPr lang="pt-BR" sz="1600" spc="70" dirty="0">
                <a:latin typeface="Calibri"/>
                <a:cs typeface="Calibri"/>
              </a:rPr>
              <a:t> </a:t>
            </a:r>
            <a:r>
              <a:rPr lang="pt-BR" sz="1600" dirty="0">
                <a:latin typeface="Calibri"/>
                <a:cs typeface="Calibri"/>
              </a:rPr>
              <a:t>a</a:t>
            </a:r>
            <a:r>
              <a:rPr lang="pt-BR" sz="1600" spc="75" dirty="0">
                <a:latin typeface="Calibri"/>
                <a:cs typeface="Calibri"/>
              </a:rPr>
              <a:t> </a:t>
            </a:r>
            <a:r>
              <a:rPr lang="pt-BR" sz="1600" spc="-10" dirty="0">
                <a:latin typeface="Calibri"/>
                <a:cs typeface="Calibri"/>
              </a:rPr>
              <a:t>quantidade</a:t>
            </a:r>
            <a:r>
              <a:rPr lang="pt-BR" sz="1600" spc="75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de</a:t>
            </a:r>
            <a:r>
              <a:rPr lang="pt-BR" sz="1600" spc="75" dirty="0">
                <a:latin typeface="Calibri"/>
                <a:cs typeface="Calibri"/>
              </a:rPr>
              <a:t> </a:t>
            </a:r>
            <a:r>
              <a:rPr lang="pt-BR" sz="1600" spc="-5" dirty="0" err="1">
                <a:latin typeface="Calibri"/>
                <a:cs typeface="Calibri"/>
              </a:rPr>
              <a:t>AMPc</a:t>
            </a:r>
            <a:r>
              <a:rPr lang="pt-BR" sz="1600" spc="80" dirty="0">
                <a:latin typeface="Calibri"/>
                <a:cs typeface="Calibri"/>
              </a:rPr>
              <a:t> </a:t>
            </a:r>
            <a:r>
              <a:rPr lang="pt-BR" sz="1600" dirty="0">
                <a:latin typeface="Calibri"/>
                <a:cs typeface="Calibri"/>
              </a:rPr>
              <a:t>e</a:t>
            </a:r>
            <a:r>
              <a:rPr lang="pt-BR" sz="1600" spc="90" dirty="0">
                <a:latin typeface="Calibri"/>
                <a:cs typeface="Calibri"/>
              </a:rPr>
              <a:t> </a:t>
            </a:r>
            <a:r>
              <a:rPr lang="pt-BR" sz="1600" spc="-10" dirty="0" err="1">
                <a:latin typeface="Calibri"/>
                <a:cs typeface="Calibri"/>
              </a:rPr>
              <a:t>GMPc</a:t>
            </a:r>
            <a:r>
              <a:rPr lang="pt-BR" sz="1600" spc="75" dirty="0">
                <a:latin typeface="Calibri"/>
                <a:cs typeface="Calibri"/>
              </a:rPr>
              <a:t> </a:t>
            </a:r>
            <a:r>
              <a:rPr lang="pt-BR" sz="1600" spc="-10" dirty="0">
                <a:latin typeface="Calibri"/>
                <a:cs typeface="Calibri"/>
              </a:rPr>
              <a:t>transferidos</a:t>
            </a:r>
            <a:r>
              <a:rPr lang="pt-BR" sz="1600" spc="80" dirty="0">
                <a:latin typeface="Calibri"/>
                <a:cs typeface="Calibri"/>
              </a:rPr>
              <a:t> </a:t>
            </a:r>
            <a:r>
              <a:rPr lang="pt-BR" sz="1600" spc="-10" dirty="0">
                <a:latin typeface="Calibri"/>
                <a:cs typeface="Calibri"/>
              </a:rPr>
              <a:t>para</a:t>
            </a:r>
            <a:r>
              <a:rPr lang="pt-BR" sz="1600" spc="75" dirty="0">
                <a:latin typeface="Calibri"/>
                <a:cs typeface="Calibri"/>
              </a:rPr>
              <a:t> </a:t>
            </a:r>
            <a:r>
              <a:rPr lang="pt-BR" sz="1600" dirty="0">
                <a:latin typeface="Calibri"/>
                <a:cs typeface="Calibri"/>
              </a:rPr>
              <a:t>o</a:t>
            </a:r>
            <a:r>
              <a:rPr lang="pt-BR" sz="1600" spc="75" dirty="0">
                <a:latin typeface="Calibri"/>
                <a:cs typeface="Calibri"/>
              </a:rPr>
              <a:t> </a:t>
            </a:r>
            <a:r>
              <a:rPr lang="pt-BR" sz="1600" spc="-5" dirty="0" err="1">
                <a:latin typeface="Calibri"/>
                <a:cs typeface="Calibri"/>
              </a:rPr>
              <a:t>oócito</a:t>
            </a:r>
            <a:r>
              <a:rPr lang="pt-BR" sz="1600" spc="-5" dirty="0">
                <a:latin typeface="Calibri"/>
                <a:cs typeface="Calibri"/>
              </a:rPr>
              <a:t>.</a:t>
            </a:r>
            <a:r>
              <a:rPr lang="pt-BR" sz="1600" spc="80" dirty="0">
                <a:latin typeface="Calibri"/>
                <a:cs typeface="Calibri"/>
              </a:rPr>
              <a:t> </a:t>
            </a:r>
            <a:r>
              <a:rPr lang="pt-BR" sz="1600" dirty="0">
                <a:latin typeface="Calibri"/>
                <a:cs typeface="Calibri"/>
              </a:rPr>
              <a:t>A</a:t>
            </a:r>
            <a:r>
              <a:rPr lang="pt-BR" sz="1600" spc="75" dirty="0">
                <a:latin typeface="Calibri"/>
                <a:cs typeface="Calibri"/>
              </a:rPr>
              <a:t> </a:t>
            </a:r>
            <a:r>
              <a:rPr lang="pt-BR" sz="1600" spc="-10" dirty="0">
                <a:latin typeface="Calibri"/>
                <a:cs typeface="Calibri"/>
              </a:rPr>
              <a:t>redução </a:t>
            </a:r>
            <a:r>
              <a:rPr lang="pt-BR" sz="1600" spc="-5" dirty="0">
                <a:latin typeface="Calibri"/>
                <a:cs typeface="Calibri"/>
              </a:rPr>
              <a:t> de</a:t>
            </a:r>
            <a:r>
              <a:rPr lang="pt-BR" sz="1600" spc="30" dirty="0">
                <a:latin typeface="Calibri"/>
                <a:cs typeface="Calibri"/>
              </a:rPr>
              <a:t> </a:t>
            </a:r>
            <a:r>
              <a:rPr lang="pt-BR" sz="1600" spc="-5" dirty="0" err="1">
                <a:latin typeface="Calibri"/>
                <a:cs typeface="Calibri"/>
              </a:rPr>
              <a:t>GMPc</a:t>
            </a:r>
            <a:r>
              <a:rPr lang="pt-BR" sz="1600" spc="40" dirty="0">
                <a:latin typeface="Calibri"/>
                <a:cs typeface="Calibri"/>
              </a:rPr>
              <a:t> </a:t>
            </a:r>
            <a:r>
              <a:rPr lang="pt-BR" sz="1600" spc="-10" dirty="0">
                <a:latin typeface="Calibri"/>
                <a:cs typeface="Calibri"/>
              </a:rPr>
              <a:t>ativa</a:t>
            </a:r>
            <a:r>
              <a:rPr lang="pt-BR" sz="1600" spc="25" dirty="0">
                <a:latin typeface="Calibri"/>
                <a:cs typeface="Calibri"/>
              </a:rPr>
              <a:t> </a:t>
            </a:r>
            <a:r>
              <a:rPr lang="pt-BR" sz="1600" dirty="0">
                <a:latin typeface="Calibri"/>
                <a:cs typeface="Calibri"/>
              </a:rPr>
              <a:t>a</a:t>
            </a:r>
            <a:r>
              <a:rPr lang="pt-BR" sz="1600" spc="30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enzima</a:t>
            </a:r>
            <a:r>
              <a:rPr lang="pt-BR" sz="1600" spc="40" dirty="0">
                <a:latin typeface="Calibri"/>
                <a:cs typeface="Calibri"/>
              </a:rPr>
              <a:t> </a:t>
            </a:r>
            <a:r>
              <a:rPr lang="pt-BR" sz="1600" dirty="0">
                <a:latin typeface="Calibri"/>
                <a:cs typeface="Calibri"/>
              </a:rPr>
              <a:t>PDE3A,</a:t>
            </a:r>
            <a:r>
              <a:rPr lang="pt-BR" sz="1600" spc="45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cuja</a:t>
            </a:r>
            <a:r>
              <a:rPr lang="pt-BR" sz="1600" spc="25" dirty="0">
                <a:latin typeface="Calibri"/>
                <a:cs typeface="Calibri"/>
              </a:rPr>
              <a:t> </a:t>
            </a:r>
            <a:r>
              <a:rPr lang="pt-BR" sz="1600" dirty="0">
                <a:latin typeface="Calibri"/>
                <a:cs typeface="Calibri"/>
              </a:rPr>
              <a:t>ação</a:t>
            </a:r>
            <a:r>
              <a:rPr lang="pt-BR" sz="1600" spc="35" dirty="0">
                <a:latin typeface="Calibri"/>
                <a:cs typeface="Calibri"/>
              </a:rPr>
              <a:t> </a:t>
            </a:r>
            <a:r>
              <a:rPr lang="pt-BR" sz="1600" spc="-10" dirty="0">
                <a:latin typeface="Calibri"/>
                <a:cs typeface="Calibri"/>
              </a:rPr>
              <a:t>degrada</a:t>
            </a:r>
            <a:r>
              <a:rPr lang="pt-BR" sz="1600" spc="25" dirty="0">
                <a:latin typeface="Calibri"/>
                <a:cs typeface="Calibri"/>
              </a:rPr>
              <a:t> </a:t>
            </a:r>
            <a:r>
              <a:rPr lang="pt-BR" sz="1600" dirty="0">
                <a:latin typeface="Calibri"/>
                <a:cs typeface="Calibri"/>
              </a:rPr>
              <a:t>o</a:t>
            </a:r>
            <a:r>
              <a:rPr lang="pt-BR" sz="1600" spc="40" dirty="0">
                <a:latin typeface="Calibri"/>
                <a:cs typeface="Calibri"/>
              </a:rPr>
              <a:t> </a:t>
            </a:r>
            <a:r>
              <a:rPr lang="pt-BR" sz="1600" spc="-10" dirty="0" err="1">
                <a:latin typeface="Calibri"/>
                <a:cs typeface="Calibri"/>
              </a:rPr>
              <a:t>AMPc</a:t>
            </a:r>
            <a:r>
              <a:rPr lang="pt-BR" sz="1600" spc="40" dirty="0">
                <a:latin typeface="Calibri"/>
                <a:cs typeface="Calibri"/>
              </a:rPr>
              <a:t> </a:t>
            </a:r>
            <a:r>
              <a:rPr lang="pt-BR" sz="1600" spc="-10" dirty="0">
                <a:latin typeface="Calibri"/>
                <a:cs typeface="Calibri"/>
              </a:rPr>
              <a:t>dentro</a:t>
            </a:r>
            <a:r>
              <a:rPr lang="pt-BR" sz="1600" spc="30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do</a:t>
            </a:r>
            <a:r>
              <a:rPr lang="pt-BR" sz="1600" spc="35" dirty="0">
                <a:latin typeface="Calibri"/>
                <a:cs typeface="Calibri"/>
              </a:rPr>
              <a:t> </a:t>
            </a:r>
            <a:r>
              <a:rPr lang="pt-BR" sz="1600" spc="-5" dirty="0" err="1">
                <a:latin typeface="Calibri"/>
                <a:cs typeface="Calibri"/>
              </a:rPr>
              <a:t>oócito</a:t>
            </a:r>
            <a:r>
              <a:rPr lang="pt-BR" sz="1600" spc="-5" dirty="0">
                <a:latin typeface="Calibri"/>
                <a:cs typeface="Calibri"/>
              </a:rPr>
              <a:t>.</a:t>
            </a:r>
            <a:r>
              <a:rPr lang="pt-BR" sz="1600" spc="35" dirty="0">
                <a:latin typeface="Calibri"/>
                <a:cs typeface="Calibri"/>
              </a:rPr>
              <a:t> </a:t>
            </a:r>
            <a:r>
              <a:rPr lang="pt-BR" sz="1600" dirty="0">
                <a:latin typeface="Calibri"/>
                <a:cs typeface="Calibri"/>
              </a:rPr>
              <a:t>A</a:t>
            </a:r>
            <a:r>
              <a:rPr lang="pt-BR" sz="1600" spc="40" dirty="0">
                <a:latin typeface="Calibri"/>
                <a:cs typeface="Calibri"/>
              </a:rPr>
              <a:t> </a:t>
            </a:r>
            <a:r>
              <a:rPr lang="pt-BR" sz="1600" spc="-10" dirty="0">
                <a:latin typeface="Calibri"/>
                <a:cs typeface="Calibri"/>
              </a:rPr>
              <a:t>concentração</a:t>
            </a:r>
            <a:r>
              <a:rPr lang="pt-BR" sz="1600" spc="35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menor</a:t>
            </a:r>
            <a:r>
              <a:rPr lang="pt-BR" sz="1600" spc="25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dessa</a:t>
            </a:r>
            <a:r>
              <a:rPr lang="pt-BR" sz="1600" spc="45" dirty="0">
                <a:latin typeface="Calibri"/>
                <a:cs typeface="Calibri"/>
              </a:rPr>
              <a:t> </a:t>
            </a:r>
            <a:r>
              <a:rPr lang="pt-BR" sz="1600" spc="-10" dirty="0">
                <a:latin typeface="Calibri"/>
                <a:cs typeface="Calibri"/>
              </a:rPr>
              <a:t>substância</a:t>
            </a:r>
            <a:r>
              <a:rPr lang="pt-BR" sz="1600" spc="25" dirty="0">
                <a:latin typeface="Calibri"/>
                <a:cs typeface="Calibri"/>
              </a:rPr>
              <a:t> </a:t>
            </a:r>
            <a:r>
              <a:rPr lang="pt-BR" sz="1600" spc="-10" dirty="0">
                <a:latin typeface="Calibri"/>
                <a:cs typeface="Calibri"/>
              </a:rPr>
              <a:t>ativa</a:t>
            </a:r>
            <a:r>
              <a:rPr lang="pt-BR" sz="1600" spc="35" dirty="0">
                <a:latin typeface="Calibri"/>
                <a:cs typeface="Calibri"/>
              </a:rPr>
              <a:t> </a:t>
            </a:r>
            <a:r>
              <a:rPr lang="pt-BR" sz="1600" dirty="0">
                <a:latin typeface="Calibri"/>
                <a:cs typeface="Calibri"/>
              </a:rPr>
              <a:t>o</a:t>
            </a:r>
            <a:r>
              <a:rPr lang="pt-BR" sz="1600" spc="35" dirty="0">
                <a:latin typeface="Calibri"/>
                <a:cs typeface="Calibri"/>
              </a:rPr>
              <a:t> </a:t>
            </a:r>
            <a:r>
              <a:rPr lang="pt-BR" sz="1600" spc="-60" dirty="0">
                <a:latin typeface="Calibri"/>
                <a:cs typeface="Calibri"/>
              </a:rPr>
              <a:t>MPF, </a:t>
            </a:r>
            <a:r>
              <a:rPr lang="pt-BR" sz="1600" spc="-55" dirty="0">
                <a:latin typeface="Calibri"/>
                <a:cs typeface="Calibri"/>
              </a:rPr>
              <a:t> </a:t>
            </a:r>
            <a:r>
              <a:rPr lang="pt-BR" sz="1600" dirty="0">
                <a:latin typeface="Calibri"/>
                <a:cs typeface="Calibri"/>
              </a:rPr>
              <a:t>e a </a:t>
            </a:r>
            <a:r>
              <a:rPr lang="pt-BR" sz="1600" spc="-10" dirty="0">
                <a:latin typeface="Calibri"/>
                <a:cs typeface="Calibri"/>
              </a:rPr>
              <a:t>prófase </a:t>
            </a:r>
            <a:r>
              <a:rPr lang="pt-BR" sz="1600" spc="-5" dirty="0">
                <a:latin typeface="Calibri"/>
                <a:cs typeface="Calibri"/>
              </a:rPr>
              <a:t>prossegue. Com </a:t>
            </a:r>
            <a:r>
              <a:rPr lang="pt-BR" sz="1600" dirty="0">
                <a:latin typeface="Calibri"/>
                <a:cs typeface="Calibri"/>
              </a:rPr>
              <a:t>a </a:t>
            </a:r>
            <a:r>
              <a:rPr lang="pt-BR" sz="1600" spc="-5" dirty="0">
                <a:latin typeface="Calibri"/>
                <a:cs typeface="Calibri"/>
              </a:rPr>
              <a:t>conclusão da primeira </a:t>
            </a:r>
            <a:r>
              <a:rPr lang="pt-BR" sz="1600" dirty="0">
                <a:latin typeface="Calibri"/>
                <a:cs typeface="Calibri"/>
              </a:rPr>
              <a:t>meiose são </a:t>
            </a:r>
            <a:r>
              <a:rPr lang="pt-BR" sz="1600" spc="-5" dirty="0">
                <a:latin typeface="Calibri"/>
                <a:cs typeface="Calibri"/>
              </a:rPr>
              <a:t>formados </a:t>
            </a:r>
            <a:r>
              <a:rPr lang="pt-BR" sz="1600" dirty="0">
                <a:latin typeface="Calibri"/>
                <a:cs typeface="Calibri"/>
              </a:rPr>
              <a:t>o </a:t>
            </a:r>
            <a:r>
              <a:rPr lang="pt-BR" sz="1600" b="1" spc="-5" dirty="0" err="1">
                <a:latin typeface="Calibri"/>
                <a:cs typeface="Calibri"/>
              </a:rPr>
              <a:t>oócito</a:t>
            </a:r>
            <a:r>
              <a:rPr lang="pt-BR" sz="1600" b="1" spc="-5" dirty="0">
                <a:latin typeface="Calibri"/>
                <a:cs typeface="Calibri"/>
              </a:rPr>
              <a:t> secundário </a:t>
            </a:r>
            <a:r>
              <a:rPr lang="pt-BR" sz="1600" dirty="0">
                <a:latin typeface="Calibri"/>
                <a:cs typeface="Calibri"/>
              </a:rPr>
              <a:t>e o </a:t>
            </a:r>
            <a:r>
              <a:rPr lang="pt-BR" sz="1600" b="1" spc="-5" dirty="0">
                <a:latin typeface="Calibri"/>
                <a:cs typeface="Calibri"/>
              </a:rPr>
              <a:t>primeiro </a:t>
            </a:r>
            <a:r>
              <a:rPr lang="pt-BR" sz="1600" b="1" dirty="0">
                <a:latin typeface="Calibri"/>
                <a:cs typeface="Calibri"/>
              </a:rPr>
              <a:t>corpúsculo </a:t>
            </a:r>
            <a:r>
              <a:rPr lang="pt-BR" sz="1600" b="1" spc="-5" dirty="0">
                <a:latin typeface="Calibri"/>
                <a:cs typeface="Calibri"/>
              </a:rPr>
              <a:t>polar</a:t>
            </a:r>
            <a:r>
              <a:rPr lang="pt-BR" sz="1600" spc="-5" dirty="0">
                <a:latin typeface="Calibri"/>
                <a:cs typeface="Calibri"/>
              </a:rPr>
              <a:t>. </a:t>
            </a:r>
            <a:r>
              <a:rPr lang="pt-BR" sz="1600" dirty="0">
                <a:latin typeface="Calibri"/>
                <a:cs typeface="Calibri"/>
              </a:rPr>
              <a:t>A </a:t>
            </a:r>
            <a:r>
              <a:rPr lang="pt-BR" sz="1600" spc="5" dirty="0">
                <a:latin typeface="Calibri"/>
                <a:cs typeface="Calibri"/>
              </a:rPr>
              <a:t> </a:t>
            </a:r>
            <a:r>
              <a:rPr lang="pt-BR" sz="1600" b="1" spc="-5" dirty="0">
                <a:latin typeface="Calibri"/>
                <a:cs typeface="Calibri"/>
              </a:rPr>
              <a:t>citocinese</a:t>
            </a:r>
            <a:r>
              <a:rPr lang="pt-BR" sz="1600" b="1" dirty="0">
                <a:latin typeface="Calibri"/>
                <a:cs typeface="Calibri"/>
              </a:rPr>
              <a:t> </a:t>
            </a:r>
            <a:r>
              <a:rPr lang="pt-BR" sz="1600" b="1" spc="-10" dirty="0">
                <a:latin typeface="Calibri"/>
                <a:cs typeface="Calibri"/>
              </a:rPr>
              <a:t>assimétrica</a:t>
            </a:r>
            <a:r>
              <a:rPr lang="pt-BR" sz="1600" b="1" spc="-5" dirty="0">
                <a:latin typeface="Calibri"/>
                <a:cs typeface="Calibri"/>
              </a:rPr>
              <a:t> </a:t>
            </a:r>
            <a:r>
              <a:rPr lang="pt-BR" sz="1600" spc="-15" dirty="0">
                <a:latin typeface="Calibri"/>
                <a:cs typeface="Calibri"/>
              </a:rPr>
              <a:t>faz</a:t>
            </a:r>
            <a:r>
              <a:rPr lang="pt-BR" sz="1600" spc="-10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com que</a:t>
            </a:r>
            <a:r>
              <a:rPr lang="pt-BR" sz="1600" dirty="0">
                <a:latin typeface="Calibri"/>
                <a:cs typeface="Calibri"/>
              </a:rPr>
              <a:t> o </a:t>
            </a:r>
            <a:r>
              <a:rPr lang="pt-BR" sz="1600" spc="-5" dirty="0" err="1">
                <a:latin typeface="Calibri"/>
                <a:cs typeface="Calibri"/>
              </a:rPr>
              <a:t>oócito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secundário fique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com</a:t>
            </a:r>
            <a:r>
              <a:rPr lang="pt-BR" sz="1600" dirty="0">
                <a:latin typeface="Calibri"/>
                <a:cs typeface="Calibri"/>
              </a:rPr>
              <a:t> a </a:t>
            </a:r>
            <a:r>
              <a:rPr lang="pt-BR" sz="1600" spc="-5" dirty="0">
                <a:latin typeface="Calibri"/>
                <a:cs typeface="Calibri"/>
              </a:rPr>
              <a:t>maior parte do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citoplasma,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spc="-10" dirty="0">
                <a:latin typeface="Calibri"/>
                <a:cs typeface="Calibri"/>
              </a:rPr>
              <a:t>organelas</a:t>
            </a:r>
            <a:r>
              <a:rPr lang="pt-BR" sz="1600" spc="-5" dirty="0">
                <a:latin typeface="Calibri"/>
                <a:cs typeface="Calibri"/>
              </a:rPr>
              <a:t> </a:t>
            </a:r>
            <a:r>
              <a:rPr lang="pt-BR" sz="1600" dirty="0">
                <a:latin typeface="Calibri"/>
                <a:cs typeface="Calibri"/>
              </a:rPr>
              <a:t>e </a:t>
            </a:r>
            <a:r>
              <a:rPr lang="pt-BR" sz="1600" spc="-10" dirty="0">
                <a:latin typeface="Calibri"/>
                <a:cs typeface="Calibri"/>
              </a:rPr>
              <a:t>nutrientes</a:t>
            </a:r>
            <a:r>
              <a:rPr lang="pt-BR" sz="1600" spc="250" dirty="0">
                <a:latin typeface="Calibri"/>
                <a:cs typeface="Calibri"/>
              </a:rPr>
              <a:t> </a:t>
            </a:r>
            <a:r>
              <a:rPr lang="pt-BR" sz="1600" spc="-20" dirty="0">
                <a:latin typeface="Calibri"/>
                <a:cs typeface="Calibri"/>
              </a:rPr>
              <a:t>para </a:t>
            </a:r>
            <a:r>
              <a:rPr lang="pt-BR" sz="1600" spc="-15" dirty="0">
                <a:latin typeface="Calibri"/>
                <a:cs typeface="Calibri"/>
              </a:rPr>
              <a:t> </a:t>
            </a:r>
            <a:r>
              <a:rPr lang="pt-BR" sz="1600" spc="-10" dirty="0">
                <a:latin typeface="Calibri"/>
                <a:cs typeface="Calibri"/>
              </a:rPr>
              <a:t>sustentar </a:t>
            </a:r>
            <a:r>
              <a:rPr lang="pt-BR" sz="1600" dirty="0">
                <a:latin typeface="Calibri"/>
                <a:cs typeface="Calibri"/>
              </a:rPr>
              <a:t>o início </a:t>
            </a:r>
            <a:r>
              <a:rPr lang="pt-BR" sz="1600" spc="-5" dirty="0">
                <a:latin typeface="Calibri"/>
                <a:cs typeface="Calibri"/>
              </a:rPr>
              <a:t>do </a:t>
            </a:r>
            <a:r>
              <a:rPr lang="pt-BR" sz="1600" spc="-10" dirty="0">
                <a:latin typeface="Calibri"/>
                <a:cs typeface="Calibri"/>
              </a:rPr>
              <a:t>desenvolvimento </a:t>
            </a:r>
            <a:r>
              <a:rPr lang="pt-BR" sz="1600" dirty="0">
                <a:latin typeface="Calibri"/>
                <a:cs typeface="Calibri"/>
              </a:rPr>
              <a:t>do </a:t>
            </a:r>
            <a:r>
              <a:rPr lang="pt-BR" sz="1600" spc="-5" dirty="0">
                <a:latin typeface="Calibri"/>
                <a:cs typeface="Calibri"/>
              </a:rPr>
              <a:t>embrião, </a:t>
            </a:r>
            <a:r>
              <a:rPr lang="pt-BR" sz="1600" spc="-10" dirty="0">
                <a:latin typeface="Calibri"/>
                <a:cs typeface="Calibri"/>
              </a:rPr>
              <a:t>enquanto </a:t>
            </a:r>
            <a:r>
              <a:rPr lang="pt-BR" sz="1600" dirty="0">
                <a:latin typeface="Calibri"/>
                <a:cs typeface="Calibri"/>
              </a:rPr>
              <a:t>o </a:t>
            </a:r>
            <a:r>
              <a:rPr lang="pt-BR" sz="1600" spc="-5" dirty="0">
                <a:latin typeface="Calibri"/>
                <a:cs typeface="Calibri"/>
              </a:rPr>
              <a:t>corpúsculo </a:t>
            </a:r>
            <a:r>
              <a:rPr lang="pt-BR" sz="1600" dirty="0">
                <a:latin typeface="Calibri"/>
                <a:cs typeface="Calibri"/>
              </a:rPr>
              <a:t>polar é </a:t>
            </a:r>
            <a:r>
              <a:rPr lang="pt-BR" sz="1600" spc="-5" dirty="0">
                <a:latin typeface="Calibri"/>
                <a:cs typeface="Calibri"/>
              </a:rPr>
              <a:t>uma célula pequena </a:t>
            </a:r>
            <a:r>
              <a:rPr lang="pt-BR" sz="1600" dirty="0">
                <a:latin typeface="Calibri"/>
                <a:cs typeface="Calibri"/>
              </a:rPr>
              <a:t>e </a:t>
            </a:r>
            <a:r>
              <a:rPr lang="pt-BR" sz="1600" spc="-5" dirty="0">
                <a:latin typeface="Calibri"/>
                <a:cs typeface="Calibri"/>
              </a:rPr>
              <a:t>que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logo</a:t>
            </a:r>
            <a:r>
              <a:rPr lang="pt-BR" sz="1600" spc="5" dirty="0">
                <a:latin typeface="Calibri"/>
                <a:cs typeface="Calibri"/>
              </a:rPr>
              <a:t> </a:t>
            </a:r>
            <a:r>
              <a:rPr lang="pt-BR" sz="1600" spc="-10" dirty="0">
                <a:latin typeface="Calibri"/>
                <a:cs typeface="Calibri"/>
              </a:rPr>
              <a:t>degenera.</a:t>
            </a:r>
            <a:endParaRPr lang="pt-BR" sz="1600" dirty="0">
              <a:latin typeface="Calibri"/>
              <a:cs typeface="Calibri"/>
            </a:endParaRPr>
          </a:p>
          <a:p>
            <a:pPr marL="38100" marR="30480" algn="just"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latin typeface="Calibri"/>
                <a:cs typeface="Calibri"/>
              </a:rPr>
              <a:t>O </a:t>
            </a:r>
            <a:r>
              <a:rPr lang="pt-BR" sz="1600" b="1" spc="-5" dirty="0" err="1">
                <a:latin typeface="Calibri"/>
                <a:cs typeface="Calibri"/>
              </a:rPr>
              <a:t>oócito</a:t>
            </a:r>
            <a:r>
              <a:rPr lang="pt-BR" sz="1600" b="1" spc="-5" dirty="0">
                <a:latin typeface="Calibri"/>
                <a:cs typeface="Calibri"/>
              </a:rPr>
              <a:t> secundário </a:t>
            </a:r>
            <a:r>
              <a:rPr lang="pt-BR" sz="1600" spc="-10" dirty="0">
                <a:latin typeface="Calibri"/>
                <a:cs typeface="Calibri"/>
              </a:rPr>
              <a:t>entrou </a:t>
            </a:r>
            <a:r>
              <a:rPr lang="pt-BR" sz="1600" spc="-5" dirty="0">
                <a:latin typeface="Calibri"/>
                <a:cs typeface="Calibri"/>
              </a:rPr>
              <a:t>na </a:t>
            </a:r>
            <a:r>
              <a:rPr lang="pt-BR" sz="1600" b="1" spc="-5" dirty="0">
                <a:latin typeface="Calibri"/>
                <a:cs typeface="Calibri"/>
              </a:rPr>
              <a:t>segunda meiose</a:t>
            </a:r>
            <a:r>
              <a:rPr lang="pt-BR" sz="1600" spc="-5" dirty="0">
                <a:latin typeface="Calibri"/>
                <a:cs typeface="Calibri"/>
              </a:rPr>
              <a:t>, </a:t>
            </a:r>
            <a:r>
              <a:rPr lang="pt-BR" sz="1600" dirty="0">
                <a:latin typeface="Calibri"/>
                <a:cs typeface="Calibri"/>
              </a:rPr>
              <a:t>mas ela </a:t>
            </a:r>
            <a:r>
              <a:rPr lang="pt-BR" sz="1600" spc="-10" dirty="0">
                <a:latin typeface="Calibri"/>
                <a:cs typeface="Calibri"/>
              </a:rPr>
              <a:t>foi </a:t>
            </a:r>
            <a:r>
              <a:rPr lang="pt-BR" sz="1600" spc="-5" dirty="0">
                <a:latin typeface="Calibri"/>
                <a:cs typeface="Calibri"/>
              </a:rPr>
              <a:t>suspensa na </a:t>
            </a:r>
            <a:r>
              <a:rPr lang="pt-BR" sz="1600" b="1" spc="-10" dirty="0">
                <a:latin typeface="Calibri"/>
                <a:cs typeface="Calibri"/>
              </a:rPr>
              <a:t>metáfase </a:t>
            </a:r>
            <a:r>
              <a:rPr lang="pt-BR" sz="1600" spc="-5" dirty="0">
                <a:latin typeface="Calibri"/>
                <a:cs typeface="Calibri"/>
              </a:rPr>
              <a:t>pouco </a:t>
            </a:r>
            <a:r>
              <a:rPr lang="pt-BR" sz="1600" spc="-10" dirty="0">
                <a:latin typeface="Calibri"/>
                <a:cs typeface="Calibri"/>
              </a:rPr>
              <a:t>antes </a:t>
            </a:r>
            <a:r>
              <a:rPr lang="pt-BR" sz="1600" spc="-5" dirty="0">
                <a:latin typeface="Calibri"/>
                <a:cs typeface="Calibri"/>
              </a:rPr>
              <a:t>da </a:t>
            </a:r>
            <a:r>
              <a:rPr lang="pt-BR" sz="1600" spc="-10" dirty="0">
                <a:latin typeface="Calibri"/>
                <a:cs typeface="Calibri"/>
              </a:rPr>
              <a:t>liberação </a:t>
            </a:r>
            <a:r>
              <a:rPr lang="pt-BR" sz="1600" dirty="0">
                <a:latin typeface="Calibri"/>
                <a:cs typeface="Calibri"/>
              </a:rPr>
              <a:t>do </a:t>
            </a:r>
            <a:r>
              <a:rPr lang="pt-BR" sz="1600" spc="-5" dirty="0">
                <a:latin typeface="Calibri"/>
                <a:cs typeface="Calibri"/>
              </a:rPr>
              <a:t>ovário (</a:t>
            </a:r>
            <a:r>
              <a:rPr lang="pt-BR" sz="1600" b="1" spc="-5" dirty="0">
                <a:latin typeface="Calibri"/>
                <a:cs typeface="Calibri"/>
              </a:rPr>
              <a:t>ovulação</a:t>
            </a:r>
            <a:r>
              <a:rPr lang="pt-BR" sz="1600" spc="-5" dirty="0">
                <a:latin typeface="Calibri"/>
                <a:cs typeface="Calibri"/>
              </a:rPr>
              <a:t>). 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Com </a:t>
            </a:r>
            <a:r>
              <a:rPr lang="pt-BR" sz="1600" dirty="0">
                <a:latin typeface="Calibri"/>
                <a:cs typeface="Calibri"/>
              </a:rPr>
              <a:t>a </a:t>
            </a:r>
            <a:r>
              <a:rPr lang="pt-BR" sz="1600" b="1" spc="-10" dirty="0">
                <a:latin typeface="Calibri"/>
                <a:cs typeface="Calibri"/>
              </a:rPr>
              <a:t>entrada </a:t>
            </a:r>
            <a:r>
              <a:rPr lang="pt-BR" sz="1600" b="1" dirty="0">
                <a:latin typeface="Calibri"/>
                <a:cs typeface="Calibri"/>
              </a:rPr>
              <a:t>do </a:t>
            </a:r>
            <a:r>
              <a:rPr lang="pt-BR" sz="1600" b="1" spc="-5" dirty="0">
                <a:latin typeface="Calibri"/>
                <a:cs typeface="Calibri"/>
              </a:rPr>
              <a:t>espermatozoide</a:t>
            </a:r>
            <a:r>
              <a:rPr lang="pt-BR" sz="1600" spc="-5" dirty="0">
                <a:latin typeface="Calibri"/>
                <a:cs typeface="Calibri"/>
              </a:rPr>
              <a:t>, </a:t>
            </a:r>
            <a:r>
              <a:rPr lang="pt-BR" sz="1600" dirty="0">
                <a:latin typeface="Calibri"/>
                <a:cs typeface="Calibri"/>
              </a:rPr>
              <a:t>os </a:t>
            </a:r>
            <a:r>
              <a:rPr lang="pt-BR" sz="1600" spc="-5" dirty="0">
                <a:latin typeface="Calibri"/>
                <a:cs typeface="Calibri"/>
              </a:rPr>
              <a:t>níveis citoplasmáticos de Ca</a:t>
            </a:r>
            <a:r>
              <a:rPr lang="pt-BR" sz="1600" spc="-7" baseline="24305" dirty="0">
                <a:latin typeface="Calibri"/>
                <a:cs typeface="Calibri"/>
              </a:rPr>
              <a:t>2+</a:t>
            </a:r>
            <a:r>
              <a:rPr lang="pt-BR" sz="1600" baseline="24305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aumentam, </a:t>
            </a:r>
            <a:r>
              <a:rPr lang="pt-BR" sz="1600" spc="-10" dirty="0">
                <a:latin typeface="Calibri"/>
                <a:cs typeface="Calibri"/>
              </a:rPr>
              <a:t>ativando </a:t>
            </a:r>
            <a:r>
              <a:rPr lang="pt-BR" sz="1600" dirty="0">
                <a:latin typeface="Calibri"/>
                <a:cs typeface="Calibri"/>
              </a:rPr>
              <a:t>a </a:t>
            </a:r>
            <a:r>
              <a:rPr lang="pt-BR" sz="1600" spc="-10" dirty="0">
                <a:latin typeface="Calibri"/>
                <a:cs typeface="Calibri"/>
              </a:rPr>
              <a:t>proteína </a:t>
            </a:r>
            <a:r>
              <a:rPr lang="pt-BR" sz="1600" spc="-5" dirty="0">
                <a:latin typeface="Calibri"/>
                <a:cs typeface="Calibri"/>
              </a:rPr>
              <a:t>quinase </a:t>
            </a:r>
            <a:r>
              <a:rPr lang="pt-BR" sz="1600" spc="-10" dirty="0">
                <a:latin typeface="Calibri"/>
                <a:cs typeface="Calibri"/>
              </a:rPr>
              <a:t>dependente de </a:t>
            </a:r>
            <a:r>
              <a:rPr lang="pt-BR" sz="1600" spc="-5" dirty="0">
                <a:latin typeface="Calibri"/>
                <a:cs typeface="Calibri"/>
              </a:rPr>
              <a:t> </a:t>
            </a:r>
            <a:r>
              <a:rPr lang="pt-BR" sz="1600" spc="-5" dirty="0" err="1">
                <a:latin typeface="Calibri"/>
                <a:cs typeface="Calibri"/>
              </a:rPr>
              <a:t>calmodulina</a:t>
            </a:r>
            <a:r>
              <a:rPr lang="pt-BR" sz="1600" spc="-5" dirty="0">
                <a:latin typeface="Calibri"/>
                <a:cs typeface="Calibri"/>
              </a:rPr>
              <a:t>/Ca</a:t>
            </a:r>
            <a:r>
              <a:rPr lang="pt-BR" sz="1600" spc="-7" baseline="24305" dirty="0">
                <a:latin typeface="Calibri"/>
                <a:cs typeface="Calibri"/>
              </a:rPr>
              <a:t>2+</a:t>
            </a:r>
            <a:r>
              <a:rPr lang="pt-BR" sz="1600" baseline="24305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II (CAM-quinase II). </a:t>
            </a:r>
            <a:r>
              <a:rPr lang="pt-BR" sz="1600" dirty="0">
                <a:latin typeface="Calibri"/>
                <a:cs typeface="Calibri"/>
              </a:rPr>
              <a:t>Essa </a:t>
            </a:r>
            <a:r>
              <a:rPr lang="pt-BR" sz="1600" spc="-5" dirty="0">
                <a:latin typeface="Calibri"/>
                <a:cs typeface="Calibri"/>
              </a:rPr>
              <a:t>enzima </a:t>
            </a:r>
            <a:r>
              <a:rPr lang="pt-BR" sz="1600" spc="-10" dirty="0">
                <a:latin typeface="Calibri"/>
                <a:cs typeface="Calibri"/>
              </a:rPr>
              <a:t>degrada </a:t>
            </a:r>
            <a:r>
              <a:rPr lang="pt-BR" sz="1600" dirty="0">
                <a:latin typeface="Calibri"/>
                <a:cs typeface="Calibri"/>
              </a:rPr>
              <a:t>a </a:t>
            </a:r>
            <a:r>
              <a:rPr lang="pt-BR" sz="1600" dirty="0" err="1">
                <a:latin typeface="Calibri"/>
                <a:cs typeface="Calibri"/>
              </a:rPr>
              <a:t>ciclina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do </a:t>
            </a:r>
            <a:r>
              <a:rPr lang="pt-BR" sz="1600" spc="-30" dirty="0">
                <a:latin typeface="Calibri"/>
                <a:cs typeface="Calibri"/>
              </a:rPr>
              <a:t>MPF, </a:t>
            </a:r>
            <a:r>
              <a:rPr lang="pt-BR" sz="1600" spc="-5" dirty="0">
                <a:latin typeface="Calibri"/>
                <a:cs typeface="Calibri"/>
              </a:rPr>
              <a:t>dando continuidade </a:t>
            </a:r>
            <a:r>
              <a:rPr lang="pt-BR" sz="1600" dirty="0">
                <a:latin typeface="Calibri"/>
                <a:cs typeface="Calibri"/>
              </a:rPr>
              <a:t>à meiose. O </a:t>
            </a:r>
            <a:r>
              <a:rPr lang="pt-BR" sz="1600" spc="-5" dirty="0" err="1">
                <a:latin typeface="Calibri"/>
                <a:cs typeface="Calibri"/>
              </a:rPr>
              <a:t>oócito</a:t>
            </a:r>
            <a:r>
              <a:rPr lang="pt-BR" sz="1600" spc="-5" dirty="0">
                <a:latin typeface="Calibri"/>
                <a:cs typeface="Calibri"/>
              </a:rPr>
              <a:t> secundário 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termina</a:t>
            </a:r>
            <a:r>
              <a:rPr lang="pt-BR" sz="1600" spc="-25" dirty="0">
                <a:latin typeface="Calibri"/>
                <a:cs typeface="Calibri"/>
              </a:rPr>
              <a:t> </a:t>
            </a:r>
            <a:r>
              <a:rPr lang="pt-BR" sz="1600" dirty="0">
                <a:latin typeface="Calibri"/>
                <a:cs typeface="Calibri"/>
              </a:rPr>
              <a:t>a</a:t>
            </a:r>
            <a:r>
              <a:rPr lang="pt-BR" sz="1600" spc="5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meiose,</a:t>
            </a:r>
            <a:r>
              <a:rPr lang="pt-BR" sz="1600" spc="20" dirty="0">
                <a:latin typeface="Calibri"/>
                <a:cs typeface="Calibri"/>
              </a:rPr>
              <a:t> </a:t>
            </a:r>
            <a:r>
              <a:rPr lang="pt-BR" sz="1600" spc="-10" dirty="0">
                <a:latin typeface="Calibri"/>
                <a:cs typeface="Calibri"/>
              </a:rPr>
              <a:t>gerando,</a:t>
            </a:r>
            <a:r>
              <a:rPr lang="pt-BR" sz="1600" spc="-5" dirty="0">
                <a:latin typeface="Calibri"/>
                <a:cs typeface="Calibri"/>
              </a:rPr>
              <a:t> </a:t>
            </a:r>
            <a:r>
              <a:rPr lang="pt-BR" sz="1600" spc="-10" dirty="0">
                <a:latin typeface="Calibri"/>
                <a:cs typeface="Calibri"/>
              </a:rPr>
              <a:t>novamente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por</a:t>
            </a:r>
            <a:r>
              <a:rPr lang="pt-BR" sz="1600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citocinese</a:t>
            </a:r>
            <a:r>
              <a:rPr lang="pt-BR" sz="1600" spc="20" dirty="0">
                <a:latin typeface="Calibri"/>
                <a:cs typeface="Calibri"/>
              </a:rPr>
              <a:t> </a:t>
            </a:r>
            <a:r>
              <a:rPr lang="pt-BR" sz="1600" spc="-5" dirty="0">
                <a:latin typeface="Calibri"/>
                <a:cs typeface="Calibri"/>
              </a:rPr>
              <a:t>assimétrica,</a:t>
            </a:r>
            <a:r>
              <a:rPr lang="pt-BR" sz="1600" spc="10" dirty="0">
                <a:latin typeface="Calibri"/>
                <a:cs typeface="Calibri"/>
              </a:rPr>
              <a:t> </a:t>
            </a:r>
            <a:r>
              <a:rPr lang="pt-BR" sz="1600" dirty="0">
                <a:latin typeface="Calibri"/>
                <a:cs typeface="Calibri"/>
              </a:rPr>
              <a:t>o</a:t>
            </a:r>
            <a:r>
              <a:rPr lang="pt-BR" sz="1600" spc="5" dirty="0">
                <a:latin typeface="Calibri"/>
                <a:cs typeface="Calibri"/>
              </a:rPr>
              <a:t> </a:t>
            </a:r>
            <a:r>
              <a:rPr lang="pt-BR" sz="1600" b="1" spc="-5" dirty="0">
                <a:latin typeface="Calibri"/>
                <a:cs typeface="Calibri"/>
              </a:rPr>
              <a:t>óvulo</a:t>
            </a:r>
            <a:r>
              <a:rPr lang="pt-BR" sz="1600" b="1" spc="20" dirty="0">
                <a:latin typeface="Calibri"/>
                <a:cs typeface="Calibri"/>
              </a:rPr>
              <a:t> </a:t>
            </a:r>
            <a:r>
              <a:rPr lang="pt-BR" sz="1600" dirty="0">
                <a:latin typeface="Calibri"/>
                <a:cs typeface="Calibri"/>
              </a:rPr>
              <a:t>e</a:t>
            </a:r>
            <a:r>
              <a:rPr lang="pt-BR" sz="1600" spc="5" dirty="0">
                <a:latin typeface="Calibri"/>
                <a:cs typeface="Calibri"/>
              </a:rPr>
              <a:t> </a:t>
            </a:r>
            <a:r>
              <a:rPr lang="pt-BR" sz="1600" dirty="0">
                <a:latin typeface="Calibri"/>
                <a:cs typeface="Calibri"/>
              </a:rPr>
              <a:t>o</a:t>
            </a:r>
            <a:r>
              <a:rPr lang="pt-BR" sz="1600" spc="5" dirty="0">
                <a:latin typeface="Calibri"/>
                <a:cs typeface="Calibri"/>
              </a:rPr>
              <a:t> </a:t>
            </a:r>
            <a:r>
              <a:rPr lang="pt-BR" sz="1600" b="1" spc="-5" dirty="0">
                <a:latin typeface="Calibri"/>
                <a:cs typeface="Calibri"/>
              </a:rPr>
              <a:t>segundo</a:t>
            </a:r>
            <a:r>
              <a:rPr lang="pt-BR" sz="1600" b="1" spc="30" dirty="0">
                <a:latin typeface="Calibri"/>
                <a:cs typeface="Calibri"/>
              </a:rPr>
              <a:t> </a:t>
            </a:r>
            <a:r>
              <a:rPr lang="pt-BR" sz="1600" b="1" spc="-5" dirty="0">
                <a:latin typeface="Calibri"/>
                <a:cs typeface="Calibri"/>
              </a:rPr>
              <a:t>corpúsculo</a:t>
            </a:r>
            <a:r>
              <a:rPr lang="pt-BR" sz="1600" b="1" spc="25" dirty="0">
                <a:latin typeface="Calibri"/>
                <a:cs typeface="Calibri"/>
              </a:rPr>
              <a:t> </a:t>
            </a:r>
            <a:r>
              <a:rPr lang="pt-BR" sz="1600" b="1" spc="-5" dirty="0">
                <a:latin typeface="Calibri"/>
                <a:cs typeface="Calibri"/>
              </a:rPr>
              <a:t>polar</a:t>
            </a:r>
            <a:r>
              <a:rPr lang="pt-BR" sz="1600" i="1" spc="-5" dirty="0">
                <a:latin typeface="Calibri"/>
                <a:cs typeface="Calibri"/>
              </a:rPr>
              <a:t>.</a:t>
            </a:r>
            <a:endParaRPr lang="pt-BR" sz="1600" dirty="0">
              <a:latin typeface="Calibri"/>
              <a:cs typeface="Calibri"/>
            </a:endParaRPr>
          </a:p>
          <a:p>
            <a:pPr marL="38100" algn="just"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latin typeface="Calibri"/>
                <a:cs typeface="Calibri"/>
              </a:rPr>
              <a:t>A </a:t>
            </a:r>
            <a:r>
              <a:rPr lang="pt-BR" sz="1600" spc="-5" dirty="0" err="1">
                <a:latin typeface="Calibri"/>
                <a:cs typeface="Calibri"/>
              </a:rPr>
              <a:t>oogênese</a:t>
            </a:r>
            <a:r>
              <a:rPr lang="pt-BR" sz="1600" spc="20" dirty="0">
                <a:latin typeface="Calibri"/>
                <a:cs typeface="Calibri"/>
              </a:rPr>
              <a:t> </a:t>
            </a:r>
            <a:r>
              <a:rPr lang="pt-BR" sz="1600" dirty="0">
                <a:latin typeface="Calibri"/>
                <a:cs typeface="Calibri"/>
              </a:rPr>
              <a:t>é</a:t>
            </a:r>
            <a:r>
              <a:rPr lang="pt-BR" sz="1600" spc="5" dirty="0">
                <a:latin typeface="Calibri"/>
                <a:cs typeface="Calibri"/>
              </a:rPr>
              <a:t> </a:t>
            </a:r>
            <a:r>
              <a:rPr lang="pt-BR" sz="1600" b="1" spc="-10" dirty="0">
                <a:latin typeface="Calibri"/>
                <a:cs typeface="Calibri"/>
              </a:rPr>
              <a:t>interrompida</a:t>
            </a:r>
            <a:r>
              <a:rPr lang="pt-BR" sz="1600" b="1" spc="15" dirty="0">
                <a:latin typeface="Calibri"/>
                <a:cs typeface="Calibri"/>
              </a:rPr>
              <a:t> </a:t>
            </a:r>
            <a:r>
              <a:rPr lang="pt-BR" sz="1600" b="1" spc="-5" dirty="0">
                <a:latin typeface="Calibri"/>
                <a:cs typeface="Calibri"/>
              </a:rPr>
              <a:t>na</a:t>
            </a:r>
            <a:r>
              <a:rPr lang="pt-BR" sz="1600" b="1" spc="10" dirty="0">
                <a:latin typeface="Calibri"/>
                <a:cs typeface="Calibri"/>
              </a:rPr>
              <a:t> </a:t>
            </a:r>
            <a:r>
              <a:rPr lang="pt-BR" sz="1600" b="1" spc="-5" dirty="0">
                <a:latin typeface="Calibri"/>
                <a:cs typeface="Calibri"/>
              </a:rPr>
              <a:t>menopausa</a:t>
            </a:r>
            <a:r>
              <a:rPr lang="pt-BR" sz="1600" spc="-5" dirty="0">
                <a:latin typeface="Calibri"/>
                <a:cs typeface="Calibri"/>
              </a:rPr>
              <a:t>.</a:t>
            </a:r>
            <a:endParaRPr lang="pt-BR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097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65F357-4344-C611-4880-D7FC4BA779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6600" b="1" dirty="0">
                <a:solidFill>
                  <a:schemeClr val="accent6"/>
                </a:solidFill>
              </a:rPr>
              <a:t>Fecundação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026BC6-0765-C972-099A-6BD9B6E0D2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90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72364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633FB07-5EE8-F77C-1048-FC4E6ACF27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91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FC9750C-3DBC-7F80-D563-590E3D5F4F07}"/>
              </a:ext>
            </a:extLst>
          </p:cNvPr>
          <p:cNvSpPr txBox="1"/>
          <p:nvPr/>
        </p:nvSpPr>
        <p:spPr>
          <a:xfrm>
            <a:off x="2198512" y="262369"/>
            <a:ext cx="4746976" cy="120032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bg1"/>
                </a:solidFill>
              </a:rPr>
              <a:t>Processo pelo qual o gameta masculino (espermatozoide) se une ao gameta feminino (ovócito) para formar uma célula diploide (zigoto ou célula-ovo)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A8170FA-7898-C33D-C32C-DFFBEF25C669}"/>
              </a:ext>
            </a:extLst>
          </p:cNvPr>
          <p:cNvSpPr txBox="1"/>
          <p:nvPr/>
        </p:nvSpPr>
        <p:spPr>
          <a:xfrm>
            <a:off x="802921" y="1802825"/>
            <a:ext cx="75381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latin typeface="+mj-lt"/>
              </a:rPr>
              <a:t>Viabilidade dos gametas:</a:t>
            </a:r>
          </a:p>
          <a:p>
            <a:endParaRPr lang="pt-BR" sz="16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latin typeface="+mj-lt"/>
              </a:rPr>
              <a:t>Espermatozoide</a:t>
            </a:r>
            <a:r>
              <a:rPr lang="pt-BR" sz="1600" dirty="0">
                <a:latin typeface="+mj-lt"/>
              </a:rPr>
              <a:t>: não sobrevivem mais de 48 h no trato genital feminino.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600" b="1" i="0" u="none" strike="noStrike" baseline="0" dirty="0">
                <a:latin typeface="+mj-lt"/>
              </a:rPr>
              <a:t>Oócito: </a:t>
            </a:r>
            <a:r>
              <a:rPr lang="pt-BR" sz="1600" i="0" u="none" strike="noStrike" baseline="0" dirty="0">
                <a:latin typeface="+mj-lt"/>
              </a:rPr>
              <a:t>até 12 h após serem ovulados (In vitro: 24 h)</a:t>
            </a:r>
            <a:endParaRPr lang="pt-BR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95233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02EB8EE-8381-625F-DCF2-B20316062E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92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240D01A-AD63-F7F9-809A-A6CABBA8080C}"/>
              </a:ext>
            </a:extLst>
          </p:cNvPr>
          <p:cNvSpPr txBox="1"/>
          <p:nvPr/>
        </p:nvSpPr>
        <p:spPr>
          <a:xfrm>
            <a:off x="1004712" y="621704"/>
            <a:ext cx="715715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FF0000"/>
                </a:solidFill>
              </a:rPr>
              <a:t>CAPACITAÇÃO ESPERMÁTICA</a:t>
            </a:r>
          </a:p>
          <a:p>
            <a:endParaRPr lang="pt-BR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Processo de ativação espermática que ocorre dentro 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trato reprodutor feminino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Modificações bioquímicas e estruturais na membrana 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espermatozoide, especialmente na região do acrossomo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Prepara o espermatozoide para a reação acrossômica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modificação e remoção de COLESTEROL e glicoproteínas (quepe)</a:t>
            </a:r>
          </a:p>
        </p:txBody>
      </p:sp>
    </p:spTree>
    <p:extLst>
      <p:ext uri="{BB962C8B-B14F-4D97-AF65-F5344CB8AC3E}">
        <p14:creationId xmlns:p14="http://schemas.microsoft.com/office/powerpoint/2010/main" val="41826897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0C5B879-DB3A-1B3F-D38B-4449FF22DE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93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FC68645-ED6C-DF39-C5B2-3D29D9E414AD}"/>
              </a:ext>
            </a:extLst>
          </p:cNvPr>
          <p:cNvSpPr txBox="1"/>
          <p:nvPr/>
        </p:nvSpPr>
        <p:spPr>
          <a:xfrm>
            <a:off x="1217033" y="155704"/>
            <a:ext cx="717973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Etapas da fecundação</a:t>
            </a:r>
          </a:p>
          <a:p>
            <a:endParaRPr lang="pt-BR" sz="2800" b="1" dirty="0">
              <a:solidFill>
                <a:srgbClr val="FF0000"/>
              </a:solidFill>
            </a:endParaRPr>
          </a:p>
          <a:p>
            <a:r>
              <a:rPr lang="pt-BR" sz="2800" dirty="0"/>
              <a:t>1. Passagem do espermatozoide pela corona </a:t>
            </a:r>
            <a:r>
              <a:rPr lang="pt-BR" sz="2800" dirty="0" err="1"/>
              <a:t>radiata</a:t>
            </a:r>
            <a:endParaRPr lang="pt-BR" sz="2800" dirty="0"/>
          </a:p>
          <a:p>
            <a:r>
              <a:rPr lang="pt-BR" sz="2800" dirty="0"/>
              <a:t>2. Contato do espermatozoide com o zona pelúcida do ovócito</a:t>
            </a:r>
          </a:p>
          <a:p>
            <a:r>
              <a:rPr lang="pt-BR" sz="2800" dirty="0"/>
              <a:t>3. Penetração na zona pelúcida</a:t>
            </a:r>
          </a:p>
          <a:p>
            <a:r>
              <a:rPr lang="pt-BR" sz="2800" dirty="0"/>
              <a:t>4. Fusão das membranas plasmáticas do espermatozoide e do ovócito</a:t>
            </a:r>
          </a:p>
          <a:p>
            <a:r>
              <a:rPr lang="pt-BR" sz="2800" dirty="0"/>
              <a:t>5. Formação e fusão dos pro núcleos feminino e masculino</a:t>
            </a:r>
          </a:p>
        </p:txBody>
      </p:sp>
    </p:spTree>
    <p:extLst>
      <p:ext uri="{BB962C8B-B14F-4D97-AF65-F5344CB8AC3E}">
        <p14:creationId xmlns:p14="http://schemas.microsoft.com/office/powerpoint/2010/main" val="80697650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4906" y="689039"/>
            <a:ext cx="3587591" cy="129634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24778" indent="-115729">
              <a:spcBef>
                <a:spcPts val="79"/>
              </a:spcBef>
              <a:buChar char="-"/>
              <a:tabLst>
                <a:tab pos="125254" algn="l"/>
              </a:tabLst>
            </a:pPr>
            <a:r>
              <a:rPr sz="1500" dirty="0">
                <a:latin typeface="Microsoft Sans Serif"/>
                <a:cs typeface="Microsoft Sans Serif"/>
              </a:rPr>
              <a:t>Penetração</a:t>
            </a:r>
            <a:r>
              <a:rPr sz="1500" spc="-19" dirty="0">
                <a:latin typeface="Microsoft Sans Serif"/>
                <a:cs typeface="Microsoft Sans Serif"/>
              </a:rPr>
              <a:t> </a:t>
            </a:r>
            <a:r>
              <a:rPr sz="1500" dirty="0">
                <a:latin typeface="Microsoft Sans Serif"/>
                <a:cs typeface="Microsoft Sans Serif"/>
              </a:rPr>
              <a:t>na </a:t>
            </a:r>
            <a:r>
              <a:rPr sz="1500" b="1" dirty="0">
                <a:solidFill>
                  <a:srgbClr val="0000FF"/>
                </a:solidFill>
              </a:rPr>
              <a:t>Corona</a:t>
            </a:r>
            <a:r>
              <a:rPr sz="1500" b="1" spc="-15" dirty="0">
                <a:solidFill>
                  <a:srgbClr val="0000FF"/>
                </a:solidFill>
              </a:rPr>
              <a:t> </a:t>
            </a:r>
            <a:r>
              <a:rPr sz="1500" b="1" dirty="0">
                <a:solidFill>
                  <a:srgbClr val="0000FF"/>
                </a:solidFill>
              </a:rPr>
              <a:t>Radiata</a:t>
            </a:r>
            <a:endParaRPr sz="1500"/>
          </a:p>
          <a:p>
            <a:pPr>
              <a:spcBef>
                <a:spcPts val="4"/>
              </a:spcBef>
              <a:buFont typeface="Microsoft Sans Serif"/>
              <a:buChar char="-"/>
            </a:pPr>
            <a:endParaRPr sz="1575"/>
          </a:p>
          <a:p>
            <a:pPr marL="136684" indent="-116205">
              <a:buChar char="-"/>
              <a:tabLst>
                <a:tab pos="137160" algn="l"/>
              </a:tabLst>
            </a:pPr>
            <a:r>
              <a:rPr sz="1500" spc="-4" dirty="0">
                <a:latin typeface="Microsoft Sans Serif"/>
                <a:cs typeface="Microsoft Sans Serif"/>
              </a:rPr>
              <a:t>Fixação</a:t>
            </a:r>
            <a:r>
              <a:rPr sz="1500" spc="8" dirty="0">
                <a:latin typeface="Microsoft Sans Serif"/>
                <a:cs typeface="Microsoft Sans Serif"/>
              </a:rPr>
              <a:t> </a:t>
            </a:r>
            <a:r>
              <a:rPr sz="1500" dirty="0">
                <a:latin typeface="Microsoft Sans Serif"/>
                <a:cs typeface="Microsoft Sans Serif"/>
              </a:rPr>
              <a:t>e</a:t>
            </a:r>
            <a:r>
              <a:rPr sz="1500" spc="11" dirty="0">
                <a:latin typeface="Microsoft Sans Serif"/>
                <a:cs typeface="Microsoft Sans Serif"/>
              </a:rPr>
              <a:t> </a:t>
            </a:r>
            <a:r>
              <a:rPr sz="1500" dirty="0">
                <a:latin typeface="Microsoft Sans Serif"/>
                <a:cs typeface="Microsoft Sans Serif"/>
              </a:rPr>
              <a:t>penetração</a:t>
            </a:r>
            <a:r>
              <a:rPr sz="1500" spc="-11" dirty="0">
                <a:latin typeface="Microsoft Sans Serif"/>
                <a:cs typeface="Microsoft Sans Serif"/>
              </a:rPr>
              <a:t> </a:t>
            </a:r>
            <a:r>
              <a:rPr sz="1500" dirty="0">
                <a:latin typeface="Microsoft Sans Serif"/>
                <a:cs typeface="Microsoft Sans Serif"/>
              </a:rPr>
              <a:t>na</a:t>
            </a:r>
            <a:r>
              <a:rPr sz="1500" spc="4" dirty="0">
                <a:latin typeface="Microsoft Sans Serif"/>
                <a:cs typeface="Microsoft Sans Serif"/>
              </a:rPr>
              <a:t> </a:t>
            </a:r>
            <a:r>
              <a:rPr sz="1500" b="1" spc="-4" dirty="0">
                <a:solidFill>
                  <a:srgbClr val="0000FF"/>
                </a:solidFill>
              </a:rPr>
              <a:t>Zona</a:t>
            </a:r>
            <a:r>
              <a:rPr sz="1500" b="1" spc="-8" dirty="0">
                <a:solidFill>
                  <a:srgbClr val="0000FF"/>
                </a:solidFill>
              </a:rPr>
              <a:t> </a:t>
            </a:r>
            <a:r>
              <a:rPr sz="1500" b="1" dirty="0">
                <a:solidFill>
                  <a:srgbClr val="0000FF"/>
                </a:solidFill>
              </a:rPr>
              <a:t>Pelúcida</a:t>
            </a:r>
            <a:endParaRPr sz="1500"/>
          </a:p>
          <a:p>
            <a:pPr marL="429101" lvl="1" indent="-215265">
              <a:spcBef>
                <a:spcPts val="1271"/>
              </a:spcBef>
              <a:buChar char="-"/>
              <a:tabLst>
                <a:tab pos="429101" algn="l"/>
                <a:tab pos="429578" algn="l"/>
              </a:tabLst>
            </a:pPr>
            <a:r>
              <a:rPr sz="1350" spc="-4" dirty="0">
                <a:latin typeface="Microsoft Sans Serif"/>
                <a:cs typeface="Microsoft Sans Serif"/>
              </a:rPr>
              <a:t>contato</a:t>
            </a:r>
            <a:r>
              <a:rPr sz="1350" dirty="0">
                <a:latin typeface="Microsoft Sans Serif"/>
                <a:cs typeface="Microsoft Sans Serif"/>
              </a:rPr>
              <a:t> </a:t>
            </a:r>
            <a:r>
              <a:rPr sz="1350" spc="353" dirty="0">
                <a:latin typeface="Microsoft Sans Serif"/>
                <a:cs typeface="Microsoft Sans Serif"/>
              </a:rPr>
              <a:t>–</a:t>
            </a:r>
            <a:r>
              <a:rPr sz="1350" dirty="0">
                <a:latin typeface="Microsoft Sans Serif"/>
                <a:cs typeface="Microsoft Sans Serif"/>
              </a:rPr>
              <a:t> ZP</a:t>
            </a:r>
            <a:endParaRPr sz="1350">
              <a:latin typeface="Microsoft Sans Serif"/>
              <a:cs typeface="Microsoft Sans Serif"/>
            </a:endParaRPr>
          </a:p>
          <a:p>
            <a:pPr marL="429101" lvl="1" indent="-215265">
              <a:buFont typeface="Microsoft Sans Serif"/>
              <a:buChar char="-"/>
              <a:tabLst>
                <a:tab pos="429101" algn="l"/>
                <a:tab pos="429578" algn="l"/>
              </a:tabLst>
            </a:pPr>
            <a:r>
              <a:rPr sz="1350" b="1" spc="-8" dirty="0">
                <a:solidFill>
                  <a:srgbClr val="FF0000"/>
                </a:solidFill>
              </a:rPr>
              <a:t>reação</a:t>
            </a:r>
            <a:r>
              <a:rPr sz="1350" b="1" spc="4" dirty="0">
                <a:solidFill>
                  <a:srgbClr val="FF0000"/>
                </a:solidFill>
              </a:rPr>
              <a:t> </a:t>
            </a:r>
            <a:r>
              <a:rPr sz="1350" b="1" spc="-4" dirty="0">
                <a:solidFill>
                  <a:srgbClr val="FF0000"/>
                </a:solidFill>
              </a:rPr>
              <a:t>acrossômica</a:t>
            </a:r>
            <a:r>
              <a:rPr sz="1350" b="1" dirty="0">
                <a:solidFill>
                  <a:srgbClr val="FF0000"/>
                </a:solidFill>
              </a:rPr>
              <a:t> </a:t>
            </a:r>
            <a:r>
              <a:rPr sz="1350" spc="356" dirty="0">
                <a:latin typeface="Microsoft Sans Serif"/>
                <a:cs typeface="Microsoft Sans Serif"/>
              </a:rPr>
              <a:t>–</a:t>
            </a:r>
            <a:r>
              <a:rPr sz="1350" spc="8" dirty="0">
                <a:latin typeface="Microsoft Sans Serif"/>
                <a:cs typeface="Microsoft Sans Serif"/>
              </a:rPr>
              <a:t> </a:t>
            </a:r>
            <a:r>
              <a:rPr sz="1350" spc="-8" dirty="0">
                <a:latin typeface="Microsoft Sans Serif"/>
                <a:cs typeface="Microsoft Sans Serif"/>
              </a:rPr>
              <a:t>enzimas</a:t>
            </a:r>
            <a:endParaRPr sz="1350">
              <a:latin typeface="Microsoft Sans Serif"/>
              <a:cs typeface="Microsoft Sans Serif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929188" y="550069"/>
            <a:ext cx="3028950" cy="2202656"/>
            <a:chOff x="5048250" y="733425"/>
            <a:chExt cx="4038600" cy="29368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28822" y="770798"/>
              <a:ext cx="3640733" cy="28066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054600" y="739775"/>
              <a:ext cx="4025900" cy="2924175"/>
            </a:xfrm>
            <a:custGeom>
              <a:avLst/>
              <a:gdLst/>
              <a:ahLst/>
              <a:cxnLst/>
              <a:rect l="l" t="t" r="r" b="b"/>
              <a:pathLst>
                <a:path w="4025900" h="2924175">
                  <a:moveTo>
                    <a:pt x="0" y="2924175"/>
                  </a:moveTo>
                  <a:lnTo>
                    <a:pt x="4025900" y="2924175"/>
                  </a:lnTo>
                  <a:lnTo>
                    <a:pt x="4025900" y="0"/>
                  </a:lnTo>
                  <a:lnTo>
                    <a:pt x="0" y="0"/>
                  </a:lnTo>
                  <a:lnTo>
                    <a:pt x="0" y="292417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 idx="4294967295"/>
          </p:nvPr>
        </p:nvSpPr>
        <p:spPr>
          <a:xfrm>
            <a:off x="1072444" y="-52712"/>
            <a:ext cx="6999111" cy="453329"/>
          </a:xfrm>
          <a:prstGeom prst="rect">
            <a:avLst/>
          </a:prstGeom>
        </p:spPr>
        <p:txBody>
          <a:bodyPr spcFirstLastPara="1" vert="horz" wrap="square" lIns="0" tIns="9525" rIns="0" bIns="0" rtlCol="0" anchor="b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800" b="1" spc="-4" dirty="0">
                <a:solidFill>
                  <a:schemeClr val="tx1"/>
                </a:solidFill>
              </a:rPr>
              <a:t>Etapas</a:t>
            </a:r>
            <a:r>
              <a:rPr sz="2800" b="1" spc="8" dirty="0">
                <a:solidFill>
                  <a:schemeClr val="tx1"/>
                </a:solidFill>
              </a:rPr>
              <a:t> </a:t>
            </a:r>
            <a:r>
              <a:rPr sz="2800" b="1" dirty="0">
                <a:solidFill>
                  <a:schemeClr val="tx1"/>
                </a:solidFill>
              </a:rPr>
              <a:t>da</a:t>
            </a:r>
            <a:r>
              <a:rPr sz="2800" b="1" spc="15" dirty="0">
                <a:solidFill>
                  <a:schemeClr val="tx1"/>
                </a:solidFill>
              </a:rPr>
              <a:t> </a:t>
            </a:r>
            <a:r>
              <a:rPr sz="2800" b="1" spc="-4" dirty="0">
                <a:solidFill>
                  <a:schemeClr val="tx1"/>
                </a:solidFill>
              </a:rPr>
              <a:t>Fecundação</a:t>
            </a:r>
            <a:endParaRPr sz="2800" b="1" dirty="0">
              <a:solidFill>
                <a:schemeClr val="tx1"/>
              </a:solidFill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291828" y="2130076"/>
            <a:ext cx="3028950" cy="2482691"/>
            <a:chOff x="198437" y="2840101"/>
            <a:chExt cx="4038600" cy="3310254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048" y="2852801"/>
              <a:ext cx="3932288" cy="328447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04787" y="2846451"/>
              <a:ext cx="4025900" cy="3297554"/>
            </a:xfrm>
            <a:custGeom>
              <a:avLst/>
              <a:gdLst/>
              <a:ahLst/>
              <a:cxnLst/>
              <a:rect l="l" t="t" r="r" b="b"/>
              <a:pathLst>
                <a:path w="4025900" h="3297554">
                  <a:moveTo>
                    <a:pt x="0" y="3297174"/>
                  </a:moveTo>
                  <a:lnTo>
                    <a:pt x="4025900" y="3297174"/>
                  </a:lnTo>
                  <a:lnTo>
                    <a:pt x="4025900" y="0"/>
                  </a:lnTo>
                  <a:lnTo>
                    <a:pt x="0" y="0"/>
                  </a:lnTo>
                  <a:lnTo>
                    <a:pt x="0" y="329717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448176" y="2801588"/>
            <a:ext cx="3339941" cy="2180273"/>
            <a:chOff x="4406900" y="3735451"/>
            <a:chExt cx="4453255" cy="290703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04595" y="3748151"/>
              <a:ext cx="4342478" cy="288124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413250" y="3741801"/>
              <a:ext cx="4440555" cy="2894330"/>
            </a:xfrm>
            <a:custGeom>
              <a:avLst/>
              <a:gdLst/>
              <a:ahLst/>
              <a:cxnLst/>
              <a:rect l="l" t="t" r="r" b="b"/>
              <a:pathLst>
                <a:path w="4440555" h="2894329">
                  <a:moveTo>
                    <a:pt x="0" y="2893949"/>
                  </a:moveTo>
                  <a:lnTo>
                    <a:pt x="4440301" y="2893949"/>
                  </a:lnTo>
                  <a:lnTo>
                    <a:pt x="4440301" y="0"/>
                  </a:lnTo>
                  <a:lnTo>
                    <a:pt x="0" y="0"/>
                  </a:lnTo>
                  <a:lnTo>
                    <a:pt x="0" y="289394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48225" y="0"/>
            <a:ext cx="3152775" cy="2166938"/>
            <a:chOff x="4940300" y="0"/>
            <a:chExt cx="4203700" cy="28892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89415" y="44141"/>
              <a:ext cx="3940256" cy="28324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946650" y="0"/>
              <a:ext cx="4197350" cy="2882900"/>
            </a:xfrm>
            <a:custGeom>
              <a:avLst/>
              <a:gdLst/>
              <a:ahLst/>
              <a:cxnLst/>
              <a:rect l="l" t="t" r="r" b="b"/>
              <a:pathLst>
                <a:path w="4197350" h="2882900">
                  <a:moveTo>
                    <a:pt x="0" y="2882900"/>
                  </a:moveTo>
                  <a:lnTo>
                    <a:pt x="4197349" y="2882900"/>
                  </a:lnTo>
                </a:path>
                <a:path w="4197350" h="2882900">
                  <a:moveTo>
                    <a:pt x="0" y="0"/>
                  </a:moveTo>
                  <a:lnTo>
                    <a:pt x="0" y="28829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1236273" y="71142"/>
            <a:ext cx="4291013" cy="300038"/>
          </a:xfrm>
          <a:prstGeom prst="rect">
            <a:avLst/>
          </a:prstGeom>
        </p:spPr>
        <p:txBody>
          <a:bodyPr spcFirstLastPara="1" vert="horz" wrap="square" lIns="0" tIns="9525" rIns="0" bIns="0" rtlCol="0" anchor="b" anchorCtr="0">
            <a:spAutoFit/>
          </a:bodyPr>
          <a:lstStyle/>
          <a:p>
            <a:pPr marL="9525">
              <a:spcBef>
                <a:spcPts val="75"/>
              </a:spcBef>
              <a:tabLst>
                <a:tab pos="266224" algn="l"/>
              </a:tabLst>
            </a:pPr>
            <a:r>
              <a:rPr dirty="0"/>
              <a:t>-	</a:t>
            </a:r>
            <a:r>
              <a:rPr spc="-4" dirty="0"/>
              <a:t>Reação</a:t>
            </a:r>
            <a:r>
              <a:rPr spc="8" dirty="0"/>
              <a:t> </a:t>
            </a:r>
            <a:r>
              <a:rPr spc="-4" dirty="0"/>
              <a:t>acrossômica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02055" y="516217"/>
            <a:ext cx="261508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66224" algn="l"/>
              </a:tabLst>
            </a:pPr>
            <a:r>
              <a:rPr sz="1800" dirty="0">
                <a:latin typeface="Microsoft Sans Serif"/>
                <a:cs typeface="Microsoft Sans Serif"/>
              </a:rPr>
              <a:t>-	</a:t>
            </a:r>
            <a:r>
              <a:rPr sz="1800" spc="-4" dirty="0">
                <a:latin typeface="Microsoft Sans Serif"/>
                <a:cs typeface="Microsoft Sans Serif"/>
              </a:rPr>
              <a:t>Fusão</a:t>
            </a:r>
            <a:r>
              <a:rPr sz="1800" spc="-8" dirty="0">
                <a:latin typeface="Microsoft Sans Serif"/>
                <a:cs typeface="Microsoft Sans Serif"/>
              </a:rPr>
              <a:t> </a:t>
            </a:r>
            <a:r>
              <a:rPr sz="1800" spc="-4" dirty="0">
                <a:latin typeface="Microsoft Sans Serif"/>
                <a:cs typeface="Microsoft Sans Serif"/>
              </a:rPr>
              <a:t>das</a:t>
            </a:r>
            <a:r>
              <a:rPr sz="1800" spc="11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membranas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07873" y="2914697"/>
            <a:ext cx="3919413" cy="201649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12119" y="910781"/>
            <a:ext cx="2821781" cy="181988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69819" y="2286000"/>
            <a:ext cx="1831181" cy="285749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4171335-23E2-F46B-57BC-A4FFFC48B0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62" y="1495316"/>
            <a:ext cx="1494430" cy="1686282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715E330-EA01-1D98-60FF-D3DDF1DA10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96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1801C14-E658-6D47-BBE3-516D3595B21E}"/>
              </a:ext>
            </a:extLst>
          </p:cNvPr>
          <p:cNvSpPr txBox="1"/>
          <p:nvPr/>
        </p:nvSpPr>
        <p:spPr>
          <a:xfrm>
            <a:off x="1018822" y="290114"/>
            <a:ext cx="73123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Após a entrada de um </a:t>
            </a:r>
            <a:r>
              <a:rPr lang="pt-BR" sz="1800" dirty="0" err="1"/>
              <a:t>espermatozóide</a:t>
            </a:r>
            <a:r>
              <a:rPr lang="pt-BR" sz="1800" dirty="0"/>
              <a:t> dentro do ovócito, a entrada</a:t>
            </a:r>
          </a:p>
          <a:p>
            <a:r>
              <a:rPr lang="pt-BR" sz="1800" dirty="0"/>
              <a:t>de outros deve ser impedida (</a:t>
            </a:r>
            <a:r>
              <a:rPr lang="pt-BR" sz="1800" dirty="0" err="1"/>
              <a:t>poliespermia</a:t>
            </a:r>
            <a:r>
              <a:rPr lang="pt-BR" sz="1800" dirty="0"/>
              <a:t>), pois isso levaria a um</a:t>
            </a:r>
          </a:p>
          <a:p>
            <a:r>
              <a:rPr lang="pt-BR" sz="1800" dirty="0"/>
              <a:t>desenvolvimento anormal.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9CCC996-772B-C060-467D-269DF1A2E2B4}"/>
              </a:ext>
            </a:extLst>
          </p:cNvPr>
          <p:cNvSpPr txBox="1"/>
          <p:nvPr/>
        </p:nvSpPr>
        <p:spPr>
          <a:xfrm>
            <a:off x="1186744" y="1729925"/>
            <a:ext cx="67705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Dois mecanismos de bloqueio da </a:t>
            </a:r>
            <a:r>
              <a:rPr lang="pt-BR" sz="2000" dirty="0" err="1"/>
              <a:t>poliespermia</a:t>
            </a:r>
            <a:r>
              <a:rPr lang="pt-BR" sz="2000" dirty="0"/>
              <a:t> são bem conhecidos:</a:t>
            </a:r>
          </a:p>
          <a:p>
            <a:endParaRPr lang="pt-BR" sz="2000" dirty="0"/>
          </a:p>
          <a:p>
            <a:r>
              <a:rPr lang="pt-BR" sz="2000" dirty="0"/>
              <a:t>• Bloqueio rápido: despolarização de membrana do</a:t>
            </a:r>
          </a:p>
          <a:p>
            <a:r>
              <a:rPr lang="pt-BR" sz="2000" dirty="0"/>
              <a:t>ovócito</a:t>
            </a:r>
          </a:p>
          <a:p>
            <a:r>
              <a:rPr lang="pt-BR" sz="2000" dirty="0"/>
              <a:t>• Bloqueio lento: reação cortical (reação da zona)</a:t>
            </a:r>
          </a:p>
        </p:txBody>
      </p:sp>
    </p:spTree>
    <p:extLst>
      <p:ext uri="{BB962C8B-B14F-4D97-AF65-F5344CB8AC3E}">
        <p14:creationId xmlns:p14="http://schemas.microsoft.com/office/powerpoint/2010/main" val="103550110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2559C01-67C6-F68A-59D7-D9A3FED866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97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143A618-C0B1-C4A4-7397-014558A5C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357" y="1669587"/>
            <a:ext cx="7021286" cy="266228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4198895-DA24-AEE3-234C-1800D68993F9}"/>
              </a:ext>
            </a:extLst>
          </p:cNvPr>
          <p:cNvSpPr txBox="1"/>
          <p:nvPr/>
        </p:nvSpPr>
        <p:spPr>
          <a:xfrm>
            <a:off x="1684866" y="988219"/>
            <a:ext cx="60593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Após a fusão do espermatozoide com o </a:t>
            </a:r>
            <a:r>
              <a:rPr lang="pt-BR" dirty="0" err="1"/>
              <a:t>ooócito</a:t>
            </a:r>
            <a:r>
              <a:rPr lang="pt-BR" dirty="0"/>
              <a:t>, a membrana despolariza e o potencial de membrana do </a:t>
            </a:r>
            <a:r>
              <a:rPr lang="pt-BR" dirty="0" err="1"/>
              <a:t>ooócito</a:t>
            </a:r>
            <a:r>
              <a:rPr lang="pt-BR" dirty="0"/>
              <a:t> fica positivo por um tempo curto</a:t>
            </a:r>
          </a:p>
        </p:txBody>
      </p:sp>
    </p:spTree>
    <p:extLst>
      <p:ext uri="{BB962C8B-B14F-4D97-AF65-F5344CB8AC3E}">
        <p14:creationId xmlns:p14="http://schemas.microsoft.com/office/powerpoint/2010/main" val="140270925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B7D8A93-397D-1E5B-4616-6E24061EF5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98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933989-DBAA-F2E7-AF84-9712B3EA5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73522"/>
            <a:ext cx="3268820" cy="437385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82BE260-A586-144D-9254-E62318A8B6A5}"/>
              </a:ext>
            </a:extLst>
          </p:cNvPr>
          <p:cNvSpPr txBox="1"/>
          <p:nvPr/>
        </p:nvSpPr>
        <p:spPr>
          <a:xfrm>
            <a:off x="1068280" y="477022"/>
            <a:ext cx="326882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Liberação do conteúdo dos grânulos corticais</a:t>
            </a:r>
          </a:p>
          <a:p>
            <a:endParaRPr lang="pt-BR" sz="2400" dirty="0"/>
          </a:p>
          <a:p>
            <a:r>
              <a:rPr lang="pt-BR" sz="2400" dirty="0"/>
              <a:t>É causada pelo contato da membrana</a:t>
            </a:r>
          </a:p>
          <a:p>
            <a:r>
              <a:rPr lang="pt-BR" sz="2400" dirty="0"/>
              <a:t>plasmática do espermatozoide com a</a:t>
            </a:r>
          </a:p>
          <a:p>
            <a:r>
              <a:rPr lang="pt-BR" sz="2400" dirty="0"/>
              <a:t>superfície do ovócito</a:t>
            </a:r>
          </a:p>
        </p:txBody>
      </p:sp>
    </p:spTree>
    <p:extLst>
      <p:ext uri="{BB962C8B-B14F-4D97-AF65-F5344CB8AC3E}">
        <p14:creationId xmlns:p14="http://schemas.microsoft.com/office/powerpoint/2010/main" val="25545622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3AC7D25-EB2A-CC7D-D4E2-AAD002AA6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531" y="50800"/>
            <a:ext cx="6738938" cy="5041900"/>
          </a:xfrm>
          <a:prstGeom prst="rect">
            <a:avLst/>
          </a:prstGeom>
          <a:noFill/>
        </p:spPr>
      </p:pic>
      <p:sp>
        <p:nvSpPr>
          <p:cNvPr id="2" name="Espaço Reservado para Número de Slide 1" hidden="1">
            <a:extLst>
              <a:ext uri="{FF2B5EF4-FFF2-40B4-BE49-F238E27FC236}">
                <a16:creationId xmlns:a16="http://schemas.microsoft.com/office/drawing/2014/main" id="{205E95C0-76C7-6821-FBC7-4631C9C21403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4337100" y="4751625"/>
            <a:ext cx="469800" cy="3915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pt-BR" smtClean="0"/>
              <a:pPr marL="0" lvl="0" indent="0" algn="ctr" rtl="0">
                <a:spcBef>
                  <a:spcPts val="0"/>
                </a:spcBef>
                <a:spcAft>
                  <a:spcPts val="600"/>
                </a:spcAft>
                <a:buNone/>
              </a:pPr>
              <a:t>99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0602583"/>
      </p:ext>
    </p:extLst>
  </p:cSld>
  <p:clrMapOvr>
    <a:masterClrMapping/>
  </p:clrMapOvr>
</p:sld>
</file>

<file path=ppt/theme/theme1.xml><?xml version="1.0" encoding="utf-8"?>
<a:theme xmlns:a="http://schemas.openxmlformats.org/drawingml/2006/main" name="Puck template">
  <a:themeElements>
    <a:clrScheme name="Custom 347">
      <a:dk1>
        <a:srgbClr val="212A2E"/>
      </a:dk1>
      <a:lt1>
        <a:srgbClr val="FFFFFF"/>
      </a:lt1>
      <a:dk2>
        <a:srgbClr val="617A86"/>
      </a:dk2>
      <a:lt2>
        <a:srgbClr val="A1BECC"/>
      </a:lt2>
      <a:accent1>
        <a:srgbClr val="00D1C6"/>
      </a:accent1>
      <a:accent2>
        <a:srgbClr val="00ACC3"/>
      </a:accent2>
      <a:accent3>
        <a:srgbClr val="BBCD00"/>
      </a:accent3>
      <a:accent4>
        <a:srgbClr val="65BB48"/>
      </a:accent4>
      <a:accent5>
        <a:srgbClr val="F8BB00"/>
      </a:accent5>
      <a:accent6>
        <a:srgbClr val="EF6222"/>
      </a:accent6>
      <a:hlink>
        <a:srgbClr val="617A8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2376</TotalTime>
  <Words>7739</Words>
  <Application>Microsoft Office PowerPoint</Application>
  <PresentationFormat>Apresentação na tela (16:9)</PresentationFormat>
  <Paragraphs>785</Paragraphs>
  <Slides>150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150</vt:i4>
      </vt:variant>
    </vt:vector>
  </HeadingPairs>
  <TitlesOfParts>
    <vt:vector size="164" baseType="lpstr">
      <vt:lpstr>TimesNewRomanPSMT</vt:lpstr>
      <vt:lpstr>Roboto</vt:lpstr>
      <vt:lpstr>Comic Sans MS</vt:lpstr>
      <vt:lpstr>Arial</vt:lpstr>
      <vt:lpstr>MinionPro-Regular</vt:lpstr>
      <vt:lpstr>MinionPro-Bold</vt:lpstr>
      <vt:lpstr>Calibri</vt:lpstr>
      <vt:lpstr>Varela Round</vt:lpstr>
      <vt:lpstr>Nixie One</vt:lpstr>
      <vt:lpstr>Symbol</vt:lpstr>
      <vt:lpstr>MyriadPro-SemiboldSemiCn</vt:lpstr>
      <vt:lpstr>Times New Roman</vt:lpstr>
      <vt:lpstr>Microsoft Sans Serif</vt:lpstr>
      <vt:lpstr>Puck template</vt:lpstr>
      <vt:lpstr>Embriologia</vt:lpstr>
      <vt:lpstr>Gametogênese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Gametogênese masculina ou espermatogênese</vt:lpstr>
      <vt:lpstr>Apresentação do PowerPoint</vt:lpstr>
      <vt:lpstr>Apresentação do PowerPoint</vt:lpstr>
      <vt:lpstr>Apresentação do PowerPoint</vt:lpstr>
      <vt:lpstr>HISTOFISIOLOGIA DOS TESTÍCULOS</vt:lpstr>
      <vt:lpstr>Apresentação do PowerPoint</vt:lpstr>
      <vt:lpstr>Apresentação do PowerPoint</vt:lpstr>
      <vt:lpstr>Epitélio seminífero e tecido intersticial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Espermiogênese e espermiação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Controle hormonal da espermatogênese</vt:lpstr>
      <vt:lpstr>Fatores que afetam a espermatogênese</vt:lpstr>
      <vt:lpstr>Apresentação do PowerPoint</vt:lpstr>
      <vt:lpstr>Apresentação do PowerPoint</vt:lpstr>
      <vt:lpstr>Gametogênese feminina ou oôgênese</vt:lpstr>
      <vt:lpstr>Apresentação do PowerPoint</vt:lpstr>
      <vt:lpstr>Apresentação do PowerPoint</vt:lpstr>
      <vt:lpstr>HISTOFISIOLOGIA DOS OVÁRIOS</vt:lpstr>
      <vt:lpstr>Apresentação do PowerPoint</vt:lpstr>
      <vt:lpstr>Apresentação do PowerPoint</vt:lpstr>
      <vt:lpstr>Apresentação do PowerPoint</vt:lpstr>
      <vt:lpstr>Apresentação do PowerPoint</vt:lpstr>
      <vt:lpstr>Classificação dos folículos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Controle hormonal da oogênese</vt:lpstr>
      <vt:lpstr>Apresentação do PowerPoint</vt:lpstr>
      <vt:lpstr>Apresentação do PowerPoint</vt:lpstr>
      <vt:lpstr>Apresentação do PowerPoint</vt:lpstr>
      <vt:lpstr>Ciclo estral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Fecundação</vt:lpstr>
      <vt:lpstr>Apresentação do PowerPoint</vt:lpstr>
      <vt:lpstr>Apresentação do PowerPoint</vt:lpstr>
      <vt:lpstr>Apresentação do PowerPoint</vt:lpstr>
      <vt:lpstr>Etapas da Fecundação</vt:lpstr>
      <vt:lpstr>- Reação acrossômica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Desenvolvimento pré-embrionário</vt:lpstr>
      <vt:lpstr>Apresentação do PowerPoint</vt:lpstr>
      <vt:lpstr>Apresentação do PowerPoint</vt:lpstr>
      <vt:lpstr>Apresentação do PowerPoint</vt:lpstr>
      <vt:lpstr>Segmentação ou Clivagem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Blastocisto</vt:lpstr>
      <vt:lpstr>Formação do Blastocisto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Teste de Gravidez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Embriologia</dc:title>
  <cp:lastModifiedBy>Giuliano Barros</cp:lastModifiedBy>
  <cp:revision>35</cp:revision>
  <dcterms:modified xsi:type="dcterms:W3CDTF">2022-10-07T12:55:48Z</dcterms:modified>
</cp:coreProperties>
</file>