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57" r:id="rId6"/>
    <p:sldId id="258" r:id="rId7"/>
    <p:sldId id="256" r:id="rId8"/>
    <p:sldId id="264" r:id="rId9"/>
    <p:sldId id="263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7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78" d="100"/>
          <a:sy n="78" d="100"/>
        </p:scale>
        <p:origin x="-26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0E6-3EAF-4950-9EF3-0DC98931C742}" type="datetimeFigureOut">
              <a:rPr lang="pt-BR" smtClean="0"/>
              <a:t>15/03/2016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FC78-12AC-45BE-A0B1-3A5E63401D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955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0E6-3EAF-4950-9EF3-0DC98931C742}" type="datetimeFigureOut">
              <a:rPr lang="pt-BR" smtClean="0"/>
              <a:t>15/03/2016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FC78-12AC-45BE-A0B1-3A5E63401D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909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0E6-3EAF-4950-9EF3-0DC98931C742}" type="datetimeFigureOut">
              <a:rPr lang="pt-BR" smtClean="0"/>
              <a:t>15/03/2016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FC78-12AC-45BE-A0B1-3A5E63401D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817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0E6-3EAF-4950-9EF3-0DC98931C742}" type="datetimeFigureOut">
              <a:rPr lang="pt-BR" smtClean="0"/>
              <a:t>15/03/2016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FC78-12AC-45BE-A0B1-3A5E63401D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95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0E6-3EAF-4950-9EF3-0DC98931C742}" type="datetimeFigureOut">
              <a:rPr lang="pt-BR" smtClean="0"/>
              <a:t>15/03/2016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FC78-12AC-45BE-A0B1-3A5E63401D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720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0E6-3EAF-4950-9EF3-0DC98931C742}" type="datetimeFigureOut">
              <a:rPr lang="pt-BR" smtClean="0"/>
              <a:t>15/03/2016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FC78-12AC-45BE-A0B1-3A5E63401D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926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0E6-3EAF-4950-9EF3-0DC98931C742}" type="datetimeFigureOut">
              <a:rPr lang="pt-BR" smtClean="0"/>
              <a:t>15/03/2016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FC78-12AC-45BE-A0B1-3A5E63401D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72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0E6-3EAF-4950-9EF3-0DC98931C742}" type="datetimeFigureOut">
              <a:rPr lang="pt-BR" smtClean="0"/>
              <a:t>15/03/2016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FC78-12AC-45BE-A0B1-3A5E63401D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81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0E6-3EAF-4950-9EF3-0DC98931C742}" type="datetimeFigureOut">
              <a:rPr lang="pt-BR" smtClean="0"/>
              <a:t>15/03/2016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FC78-12AC-45BE-A0B1-3A5E63401D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452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0E6-3EAF-4950-9EF3-0DC98931C742}" type="datetimeFigureOut">
              <a:rPr lang="pt-BR" smtClean="0"/>
              <a:t>15/03/2016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FC78-12AC-45BE-A0B1-3A5E63401D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112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A0E6-3EAF-4950-9EF3-0DC98931C742}" type="datetimeFigureOut">
              <a:rPr lang="pt-BR" smtClean="0"/>
              <a:t>15/03/2016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FC78-12AC-45BE-A0B1-3A5E63401D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221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CA0E6-3EAF-4950-9EF3-0DC98931C742}" type="datetimeFigureOut">
              <a:rPr lang="pt-BR" smtClean="0"/>
              <a:t>15/03/2016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FC78-12AC-45BE-A0B1-3A5E63401DC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735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O que são?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 smtClean="0"/>
              <a:t>Os silos são instalações rurais ou industriais, com a finalidade básica de armazenar, a granel, produto sólido, granular ou pulverulento, possibilitando o mínimo de influência do meio externo com o ambiente de estocagem, com o objetivo de manter inalteradas as características físicas, químicas e biológicas do produto, durante o período de armazenagem.</a:t>
            </a: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417136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620688"/>
            <a:ext cx="453650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958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432047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49279"/>
            <a:ext cx="5040560" cy="66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597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ÂNGULO </a:t>
            </a:r>
            <a:r>
              <a:rPr lang="pt-BR" dirty="0"/>
              <a:t>DE TALUDE</a:t>
            </a:r>
          </a:p>
          <a:p>
            <a:r>
              <a:rPr lang="pt-BR" dirty="0" smtClean="0"/>
              <a:t>TIPOS/FORMAS </a:t>
            </a:r>
            <a:r>
              <a:rPr lang="pt-BR" dirty="0"/>
              <a:t>DE ÂNGULO DE TALUDE</a:t>
            </a:r>
          </a:p>
        </p:txBody>
      </p:sp>
    </p:spTree>
    <p:extLst>
      <p:ext uri="{BB962C8B-B14F-4D97-AF65-F5344CB8AC3E}">
        <p14:creationId xmlns:p14="http://schemas.microsoft.com/office/powerpoint/2010/main" val="3928626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174035"/>
          </a:xfrm>
        </p:spPr>
        <p:txBody>
          <a:bodyPr>
            <a:normAutofit fontScale="55000" lnSpcReduction="20000"/>
          </a:bodyPr>
          <a:lstStyle/>
          <a:p>
            <a:r>
              <a:rPr lang="pt-BR" dirty="0" smtClean="0"/>
              <a:t>.</a:t>
            </a:r>
            <a:r>
              <a:rPr lang="pt-BR" dirty="0"/>
              <a:t>1. Horizontal</a:t>
            </a:r>
          </a:p>
          <a:p>
            <a:r>
              <a:rPr lang="pt-BR" dirty="0"/>
              <a:t>É o ângulo formado pelos grãos com o plano horizontal, quando descarregados numa superfície plana. Alguns grãos tendem a ocupar a maior área possível, formando ângulo de talude horizontal pequeno, e outros não. Isto se deve a propriedades intrínsecas dos grãos e aos fatores ambientais.</a:t>
            </a:r>
          </a:p>
          <a:p>
            <a:endParaRPr lang="pt-BR" dirty="0"/>
          </a:p>
          <a:p>
            <a:r>
              <a:rPr lang="pt-BR" dirty="0" smtClean="0"/>
              <a:t>.</a:t>
            </a:r>
            <a:r>
              <a:rPr lang="pt-BR" dirty="0"/>
              <a:t>2. Vertical</a:t>
            </a:r>
          </a:p>
          <a:p>
            <a:r>
              <a:rPr lang="pt-BR" dirty="0"/>
              <a:t>É o ângulo formado pelos grãos com o plano vertical, como uma parede, quando descarregados em um recipiente ou silo. Similarmente ao ângulo de talude horizontal, alguns grãos tendem a escorrer o máximo possível, formando ângulo de talude vertical grande, pelas mesmas razões do ângulo horizontal.</a:t>
            </a:r>
          </a:p>
          <a:p>
            <a:endParaRPr lang="pt-BR" dirty="0"/>
          </a:p>
          <a:p>
            <a:r>
              <a:rPr lang="pt-BR" dirty="0"/>
              <a:t>Os ângulos de talude horizontal e vertical são complementares; sua soma equivale a 90º. Em grãos que formam ângulo de talude horizontal pequeno, o ângulo de talude vertical é grande e vice-versa.</a:t>
            </a:r>
          </a:p>
          <a:p>
            <a:endParaRPr lang="pt-BR" dirty="0"/>
          </a:p>
          <a:p>
            <a:r>
              <a:rPr lang="pt-BR" dirty="0"/>
              <a:t> (complementares)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03848" y="188640"/>
            <a:ext cx="2088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ÂNGULO DE TALUDE</a:t>
            </a:r>
          </a:p>
        </p:txBody>
      </p:sp>
    </p:spTree>
    <p:extLst>
      <p:ext uri="{BB962C8B-B14F-4D97-AF65-F5344CB8AC3E}">
        <p14:creationId xmlns:p14="http://schemas.microsoft.com/office/powerpoint/2010/main" val="647244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. FATORES QUE INTERFEREM NO ÂNGULO DE TALUDE</a:t>
            </a:r>
          </a:p>
          <a:p>
            <a:r>
              <a:rPr lang="pt-BR" dirty="0"/>
              <a:t>Formato, dimensões, tegumento, integridade física; integridade biológica, integridade sanitária; impurezas e/ou matérias estranhas e umidade, pois ela confere </a:t>
            </a:r>
            <a:r>
              <a:rPr lang="pt-BR" dirty="0" err="1"/>
              <a:t>adesividade</a:t>
            </a:r>
            <a:r>
              <a:rPr lang="pt-BR" dirty="0"/>
              <a:t> à superfície dos grãos, são fatores que fazem variar o ângulo de talude dos grãos.</a:t>
            </a:r>
          </a:p>
          <a:p>
            <a:endParaRPr lang="pt-BR" dirty="0"/>
          </a:p>
          <a:p>
            <a:r>
              <a:rPr lang="pt-BR" dirty="0"/>
              <a:t>. CONSEQÜÊNCIAS DO ÂNGULO DE TALUDE</a:t>
            </a:r>
          </a:p>
          <a:p>
            <a:r>
              <a:rPr lang="pt-BR" dirty="0"/>
              <a:t>. O ângulo de talude é diretamente proporcional ao atrito</a:t>
            </a:r>
          </a:p>
          <a:p>
            <a:r>
              <a:rPr lang="pt-BR" dirty="0"/>
              <a:t>É, por isso, inversamente à capacidade de escorrimento.</a:t>
            </a:r>
          </a:p>
          <a:p>
            <a:endParaRPr lang="pt-BR" dirty="0"/>
          </a:p>
          <a:p>
            <a:r>
              <a:rPr lang="pt-BR" dirty="0"/>
              <a:t>O menor ângulo de talude ocorre em grãos esféricos, grandes, lisos, sadios, íntegros, limpos e secos.</a:t>
            </a:r>
          </a:p>
          <a:p>
            <a:endParaRPr lang="pt-BR" dirty="0"/>
          </a:p>
          <a:p>
            <a:r>
              <a:rPr lang="pt-BR" dirty="0"/>
              <a:t>Capacidade estática dos silos</a:t>
            </a:r>
          </a:p>
          <a:p>
            <a:r>
              <a:rPr lang="pt-BR" dirty="0"/>
              <a:t>A capacidade de carga de uma unidade a granel é inversamente proporcional ao ângulo do talude; aumentando o ângulo do talude, diminui o volume útil do cone.</a:t>
            </a:r>
          </a:p>
          <a:p>
            <a:endParaRPr lang="pt-BR" dirty="0"/>
          </a:p>
          <a:p>
            <a:r>
              <a:rPr lang="pt-BR" dirty="0"/>
              <a:t>Volume útil do silo = Volume do cilindro + Volume do cone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419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/>
          <a:lstStyle/>
          <a:p>
            <a:r>
              <a:rPr lang="pt-BR" dirty="0"/>
              <a:t>Gráfico de </a:t>
            </a:r>
            <a:r>
              <a:rPr lang="pt-BR" dirty="0" err="1"/>
              <a:t>Shed</a:t>
            </a:r>
            <a:r>
              <a:rPr lang="pt-BR" dirty="0"/>
              <a:t>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958011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pt-BR" sz="7200" u="sng" dirty="0" smtClean="0"/>
              <a:t>Pressão </a:t>
            </a:r>
            <a:r>
              <a:rPr lang="pt-BR" sz="7200" u="sng" dirty="0"/>
              <a:t>estática</a:t>
            </a:r>
          </a:p>
          <a:p>
            <a:pPr marL="0" indent="0">
              <a:buNone/>
            </a:pPr>
            <a:r>
              <a:rPr lang="pt-BR" sz="5500" dirty="0"/>
              <a:t>A pressão estática equivale à resistência que a massa de grãos oferece à passagem do ar, devendo ser maior </a:t>
            </a:r>
            <a:r>
              <a:rPr lang="pt-BR" sz="5500" dirty="0" smtClean="0"/>
              <a:t>no </a:t>
            </a:r>
            <a:r>
              <a:rPr lang="pt-BR" sz="5500" i="1" dirty="0" err="1" smtClean="0"/>
              <a:t>plenum</a:t>
            </a:r>
            <a:r>
              <a:rPr lang="pt-BR" sz="5500" dirty="0"/>
              <a:t> do silo para permitir a passagem do ar na aeração por insuflação ou na secagem. A pressão estática depende da espécie de grão, das impurezas, da umidade e do fluxo de </a:t>
            </a:r>
            <a:r>
              <a:rPr lang="pt-BR" sz="5500" dirty="0" smtClean="0"/>
              <a:t>ar.</a:t>
            </a:r>
            <a:endParaRPr lang="pt-BR" sz="5500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Figura Gráfico </a:t>
            </a:r>
            <a:r>
              <a:rPr lang="pt-BR" dirty="0"/>
              <a:t>de </a:t>
            </a:r>
            <a:r>
              <a:rPr lang="pt-BR" dirty="0" err="1"/>
              <a:t>Shed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27" y="2780928"/>
            <a:ext cx="551421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490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972214"/>
              </p:ext>
            </p:extLst>
          </p:nvPr>
        </p:nvGraphicFramePr>
        <p:xfrm>
          <a:off x="323525" y="260646"/>
          <a:ext cx="8352930" cy="5868779"/>
        </p:xfrm>
        <a:graphic>
          <a:graphicData uri="http://schemas.openxmlformats.org/drawingml/2006/table">
            <a:tbl>
              <a:tblPr/>
              <a:tblGrid>
                <a:gridCol w="1392155"/>
                <a:gridCol w="1392155"/>
                <a:gridCol w="1392155"/>
                <a:gridCol w="1392155"/>
                <a:gridCol w="1392155"/>
                <a:gridCol w="1392155"/>
              </a:tblGrid>
              <a:tr h="690061">
                <a:tc>
                  <a:txBody>
                    <a:bodyPr/>
                    <a:lstStyle/>
                    <a:p>
                      <a:r>
                        <a:rPr lang="pt-BR" sz="1400" dirty="0" err="1">
                          <a:effectLst/>
                        </a:rPr>
                        <a:t>Subgrupodo</a:t>
                      </a:r>
                      <a:r>
                        <a:rPr lang="pt-BR" sz="1400" dirty="0">
                          <a:effectLst/>
                        </a:rPr>
                        <a:t> arroz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Comprimento (mm)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Largura(mm)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Espessura(mm)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Relação comprimento/largura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Peso de 1000 grãos (g)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7079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BR ‑IRGA 410 (Classe grãos longo-finos)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/>
                    </a:p>
                  </a:txBody>
                  <a:tcPr marL="53247" marR="53247" marT="26623" marB="26623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pt-BR" sz="1000"/>
                    </a:p>
                  </a:txBody>
                  <a:tcPr marL="53247" marR="53247" marT="26623" marB="26623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pt-BR" sz="1000"/>
                    </a:p>
                  </a:txBody>
                  <a:tcPr marL="53247" marR="53247" marT="26623" marB="26623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pt-BR" sz="1000"/>
                    </a:p>
                  </a:txBody>
                  <a:tcPr marL="53247" marR="53247" marT="26623" marB="26623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pt-BR" sz="1000"/>
                    </a:p>
                  </a:txBody>
                  <a:tcPr marL="53247" marR="53247" marT="26623" marB="26623">
                    <a:lnT>
                      <a:noFill/>
                    </a:lnT>
                  </a:tcPr>
                </a:tc>
              </a:tr>
              <a:tr h="276024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Em casca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9,64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2,57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2,12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3,75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27,13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276024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Integral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7,32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2,29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1,90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3,19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21,12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24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Polido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6,36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2,04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1,80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3,11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19,18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7079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EMBRAPA-6 (Classe grãos longo-finos)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/>
                    </a:p>
                  </a:txBody>
                  <a:tcPr marL="53247" marR="53247" marT="26623" marB="26623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pt-BR" sz="1000"/>
                    </a:p>
                  </a:txBody>
                  <a:tcPr marL="53247" marR="53247" marT="26623" marB="26623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pt-BR" sz="1000"/>
                    </a:p>
                  </a:txBody>
                  <a:tcPr marL="53247" marR="53247" marT="26623" marB="26623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pt-BR" sz="1000"/>
                    </a:p>
                  </a:txBody>
                  <a:tcPr marL="53247" marR="53247" marT="26623" marB="26623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pt-BR" sz="1000"/>
                    </a:p>
                  </a:txBody>
                  <a:tcPr marL="53247" marR="53247" marT="26623" marB="26623">
                    <a:lnT>
                      <a:noFill/>
                    </a:lnT>
                  </a:tcPr>
                </a:tc>
              </a:tr>
              <a:tr h="276024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Em casca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8,90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2,35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1,94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3,78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23,34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276024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Integral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6,37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2,06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1,81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3,09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18,77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24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Polido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6,07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1,94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1,73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3,13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17,21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7079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IAS 12-9 (Classe grãos médios)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/>
                    </a:p>
                  </a:txBody>
                  <a:tcPr marL="53247" marR="53247" marT="26623" marB="26623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pt-BR" sz="1000"/>
                    </a:p>
                  </a:txBody>
                  <a:tcPr marL="53247" marR="53247" marT="26623" marB="26623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pt-BR" sz="1000"/>
                    </a:p>
                  </a:txBody>
                  <a:tcPr marL="53247" marR="53247" marT="26623" marB="26623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pt-BR" sz="1000"/>
                    </a:p>
                  </a:txBody>
                  <a:tcPr marL="53247" marR="53247" marT="26623" marB="26623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pt-BR" sz="1000"/>
                    </a:p>
                  </a:txBody>
                  <a:tcPr marL="53247" marR="53247" marT="26623" marB="26623">
                    <a:lnT>
                      <a:noFill/>
                    </a:lnT>
                  </a:tcPr>
                </a:tc>
              </a:tr>
              <a:tr h="276024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Em casca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6,92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3,21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2,32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2,16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24,42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276024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Integral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4,90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2,86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2,03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1,71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19,63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24"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Polido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4,61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2,74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1,97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>
                          <a:effectLst/>
                        </a:rPr>
                        <a:t>1,68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>
                          <a:effectLst/>
                        </a:rPr>
                        <a:t>18,07</a:t>
                      </a:r>
                    </a:p>
                  </a:txBody>
                  <a:tcPr marL="53247" marR="53247" marT="26623" marB="26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492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045131"/>
              </p:ext>
            </p:extLst>
          </p:nvPr>
        </p:nvGraphicFramePr>
        <p:xfrm>
          <a:off x="457200" y="476672"/>
          <a:ext cx="8229600" cy="5581069"/>
        </p:xfrm>
        <a:graphic>
          <a:graphicData uri="http://schemas.openxmlformats.org/drawingml/2006/table">
            <a:tbl>
              <a:tblPr/>
              <a:tblGrid>
                <a:gridCol w="1645920"/>
                <a:gridCol w="1645920"/>
                <a:gridCol w="1110992"/>
                <a:gridCol w="2180848"/>
                <a:gridCol w="1645920"/>
              </a:tblGrid>
              <a:tr h="1162723"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</a:rPr>
                        <a:t>Grão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effectLst/>
                        </a:rPr>
                        <a:t>Meses de armazenamento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5089">
                <a:tc>
                  <a:txBody>
                    <a:bodyPr/>
                    <a:lstStyle/>
                    <a:p>
                      <a:endParaRPr lang="pt-BR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06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465089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1. Feijão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14,5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13,5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12,5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11,5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5089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2. Milho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14,0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13,0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12,0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11,0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2723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3. Trigo, sorgo, arroz, centeio, aveia, triticale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13,5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12,5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11,5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10,5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5089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4. Azevém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13,0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12,0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11,0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10,0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5089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5. Soja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12,5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11,5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10,5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 9,5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5089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6. Amendoim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12,0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11,0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10,0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 9,0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5089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7. Canola/colza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 9,0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 8,0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 7,0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</a:rPr>
                        <a:t> 7,0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322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100" dirty="0"/>
              <a:t>Para o cálculo do fator teórico da perda de peso, nas operações de </a:t>
            </a:r>
            <a:r>
              <a:rPr lang="pt-BR" sz="1100" dirty="0" err="1"/>
              <a:t>pré</a:t>
            </a:r>
            <a:r>
              <a:rPr lang="pt-BR" sz="1100" dirty="0"/>
              <a:t>-limpeza ou de limpeza (Figura 11), é possível ser utilizada a equação 1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25000" lnSpcReduction="20000"/>
          </a:bodyPr>
          <a:lstStyle/>
          <a:p>
            <a:r>
              <a:rPr lang="pt-BR" dirty="0" smtClean="0"/>
              <a:t>:</a:t>
            </a:r>
            <a:endParaRPr lang="pt-BR" dirty="0"/>
          </a:p>
          <a:p>
            <a:endParaRPr lang="pt-BR" dirty="0"/>
          </a:p>
          <a:p>
            <a:r>
              <a:rPr lang="pt-BR" dirty="0"/>
              <a:t>Equação 1:</a:t>
            </a:r>
          </a:p>
          <a:p>
            <a:endParaRPr lang="pt-BR" dirty="0"/>
          </a:p>
          <a:p>
            <a:r>
              <a:rPr lang="pt-BR" dirty="0" err="1"/>
              <a:t>Q.i.r</a:t>
            </a:r>
            <a:r>
              <a:rPr lang="pt-BR" dirty="0"/>
              <a:t>. (%) = </a:t>
            </a:r>
            <a:r>
              <a:rPr lang="pt-BR" dirty="0" err="1"/>
              <a:t>P.i.p</a:t>
            </a:r>
            <a:r>
              <a:rPr lang="pt-BR" dirty="0"/>
              <a:t>. </a:t>
            </a:r>
            <a:r>
              <a:rPr lang="pt-BR" dirty="0" smtClean="0"/>
              <a:t>-                                      . </a:t>
            </a:r>
            <a:r>
              <a:rPr lang="pt-BR" dirty="0" err="1" smtClean="0"/>
              <a:t>P.i.p</a:t>
            </a:r>
            <a:r>
              <a:rPr lang="pt-BR" dirty="0"/>
              <a:t>., onde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err="1" smtClean="0"/>
              <a:t>Q.i.r</a:t>
            </a:r>
            <a:r>
              <a:rPr lang="pt-BR" dirty="0"/>
              <a:t>. = quantidade de impurezas/matérias estranhas a serem removidas;</a:t>
            </a:r>
          </a:p>
          <a:p>
            <a:endParaRPr lang="pt-BR" sz="4400" dirty="0"/>
          </a:p>
          <a:p>
            <a:r>
              <a:rPr lang="pt-BR" sz="4400" dirty="0" err="1"/>
              <a:t>P.i.p</a:t>
            </a:r>
            <a:r>
              <a:rPr lang="pt-BR" sz="4400" dirty="0"/>
              <a:t>. = peso inicial do produto ou peso do produto sem limpeza;</a:t>
            </a:r>
          </a:p>
          <a:p>
            <a:endParaRPr lang="pt-BR" sz="4400" dirty="0"/>
          </a:p>
          <a:p>
            <a:r>
              <a:rPr lang="pt-BR" sz="4400" dirty="0" err="1"/>
              <a:t>I.i</a:t>
            </a:r>
            <a:r>
              <a:rPr lang="pt-BR" sz="4400" dirty="0"/>
              <a:t>. = percentagem de impurezas do produto, antes da limpeza;</a:t>
            </a:r>
          </a:p>
          <a:p>
            <a:endParaRPr lang="pt-BR" sz="4400" dirty="0"/>
          </a:p>
          <a:p>
            <a:r>
              <a:rPr lang="pt-BR" sz="4400" dirty="0" err="1"/>
              <a:t>l.f</a:t>
            </a:r>
            <a:r>
              <a:rPr lang="pt-BR" sz="4400" dirty="0"/>
              <a:t>. = percentagem de impurezas do produto, após a limpeza;</a:t>
            </a:r>
          </a:p>
          <a:p>
            <a:endParaRPr lang="pt-BR" sz="4400" dirty="0"/>
          </a:p>
          <a:p>
            <a:r>
              <a:rPr lang="pt-BR" sz="4400" dirty="0"/>
              <a:t>Para o cálculo do fator teórico da perda de peso, em água, na operação de secagem, é possível ser utilizada a equação 2:</a:t>
            </a:r>
          </a:p>
          <a:p>
            <a:endParaRPr lang="pt-BR" sz="4400" dirty="0"/>
          </a:p>
          <a:p>
            <a:r>
              <a:rPr lang="pt-BR" dirty="0"/>
              <a:t>Equação 2:</a:t>
            </a:r>
          </a:p>
          <a:p>
            <a:endParaRPr lang="pt-BR" dirty="0"/>
          </a:p>
          <a:p>
            <a:r>
              <a:rPr lang="pt-BR" dirty="0" err="1"/>
              <a:t>Q.a.r</a:t>
            </a:r>
            <a:r>
              <a:rPr lang="pt-BR" dirty="0"/>
              <a:t>. (%) = </a:t>
            </a:r>
            <a:r>
              <a:rPr lang="pt-BR" dirty="0" err="1"/>
              <a:t>P.i.p</a:t>
            </a:r>
            <a:r>
              <a:rPr lang="pt-BR" dirty="0"/>
              <a:t>. - </a:t>
            </a:r>
            <a:r>
              <a:rPr lang="pt-BR" dirty="0" smtClean="0"/>
              <a:t>                                    . </a:t>
            </a:r>
            <a:r>
              <a:rPr lang="pt-BR" dirty="0" err="1"/>
              <a:t>P.i.p</a:t>
            </a:r>
            <a:r>
              <a:rPr lang="pt-BR" dirty="0"/>
              <a:t>., onde: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err="1"/>
              <a:t>Q.a.r</a:t>
            </a:r>
            <a:r>
              <a:rPr lang="pt-BR" dirty="0"/>
              <a:t>. = quantidade de água a ser removida;</a:t>
            </a:r>
          </a:p>
          <a:p>
            <a:endParaRPr lang="pt-BR" dirty="0"/>
          </a:p>
          <a:p>
            <a:r>
              <a:rPr lang="pt-BR" dirty="0" err="1"/>
              <a:t>P.i.p</a:t>
            </a:r>
            <a:r>
              <a:rPr lang="pt-BR" dirty="0"/>
              <a:t>. = peso do produto úmido ou peso do produto, antes de secagem;</a:t>
            </a:r>
          </a:p>
          <a:p>
            <a:endParaRPr lang="pt-BR" dirty="0"/>
          </a:p>
          <a:p>
            <a:r>
              <a:rPr lang="pt-BR" dirty="0"/>
              <a:t>U.i. = percentagem de umidade do produto, antes da secagem;</a:t>
            </a:r>
          </a:p>
          <a:p>
            <a:endParaRPr lang="pt-BR" dirty="0"/>
          </a:p>
          <a:p>
            <a:r>
              <a:rPr lang="pt-BR" dirty="0" err="1"/>
              <a:t>U.f</a:t>
            </a:r>
            <a:r>
              <a:rPr lang="pt-BR" dirty="0"/>
              <a:t>. = percentagem de umidade do produto, após a secagem.</a:t>
            </a:r>
          </a:p>
          <a:p>
            <a:endParaRPr lang="pt-BR" dirty="0"/>
          </a:p>
          <a:p>
            <a:pPr algn="just"/>
            <a:r>
              <a:rPr lang="pt-BR" sz="5600" dirty="0"/>
              <a:t>A variação de peso de produto, na operação de limpeza, não é representada apenas pela diferença proporcional de impurezas e/ou matérias estranhas entre o produto antes da operação e após essa (perda teórica, calculada pela Equação 1). Quando da remoção das impurezas, ocorre a saída de alguns grãos (principalmente os malformados, os leves e alguns quebrados) juntos com os materiais de descarte, ocasionando o que se denomina “perda por arraste”, cujo percentual pode ser determinado por avaliações periódicas dos materiais de descarte pelas “bicas” das máquinas de </a:t>
            </a:r>
            <a:r>
              <a:rPr lang="pt-BR" sz="5600" dirty="0" err="1"/>
              <a:t>pré</a:t>
            </a:r>
            <a:r>
              <a:rPr lang="pt-BR" sz="5600" dirty="0"/>
              <a:t>-limpeza ou de limpeza, juntamente com as avaliações dos “leves”, arrastados pelo ar.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37112"/>
            <a:ext cx="74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58" y="1988840"/>
            <a:ext cx="71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14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2217261"/>
          <a:ext cx="8229600" cy="3291840"/>
        </p:xfrm>
        <a:graphic>
          <a:graphicData uri="http://schemas.openxmlformats.org/drawingml/2006/table">
            <a:tbl>
              <a:tblPr/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Grão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Sistema de secagem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t-BR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Estacionário**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Intermitente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Contínuo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Seca-aeração***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Arroz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30-40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70-115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-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60-80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Trigo, sorgo, centeio, triticale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45-50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70-110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70-120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70-90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Milho, soja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50-60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80-120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90-130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79-90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Feijão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45-55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80-100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80-110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</a:rPr>
                        <a:t>60-80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6926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Temperatura (</a:t>
            </a:r>
            <a:r>
              <a:rPr kumimoji="0" lang="pt-BR" altLang="pt-BR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ºC</a:t>
            </a: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) do ar de secagem, na entrada do secador, em diferentes sistemas </a:t>
            </a:r>
            <a:r>
              <a:rPr kumimoji="0" lang="pt-BR" altLang="pt-BR" sz="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tecnificados</a:t>
            </a:r>
            <a:r>
              <a:rPr kumimoji="0" lang="pt-BR" altLang="pt-B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de secagem de grãos*.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1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Para que um silo seja projetado e construído, é necessário seguir alguns requisitos que, em geral, constituem de normas e especificações; Devido à complexidade do comportamento de cargas de um silo estas normas estão sendo rediscutidas por especialistas. No Brasil apesar de existirem especialistas, não há normas específicas que orientem os projetistas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6149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pt-BR" sz="1600" dirty="0"/>
              <a:t>A secagem contínua pode utilizar temperaturas do ar de 70 a 130ºC, na entrada de secador (Figuras 13 e 14), desde que os grãos não contenham muitas impurezas e/ou materiais estranhos, e que seja feita inspeção diária e remoção de poeiras, para evitar incêndio</a:t>
            </a:r>
            <a:r>
              <a:rPr lang="pt-BR" sz="1600" dirty="0" smtClean="0"/>
              <a:t>. </a:t>
            </a:r>
            <a:r>
              <a:rPr lang="pt-B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 </a:t>
            </a:r>
            <a:r>
              <a: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secagem pelo sistema seca-aeração, podem ser empregadas temperaturas de 60 a 90°C no ar de entrada nas câmaras de secagem, e um período mínimo de repouso de quatro e máximo de doze horas. No caso de sementes, a temperatura da massa não deve ultrapassar 40°C.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4464496" cy="420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283968" y="2420888"/>
            <a:ext cx="1879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Secador contínuo.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8742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secagem intermitente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400" dirty="0"/>
              <a:t>A secagem intermitente pode utilizar temperaturas de 70 a 100ºC, na entrada do secador (Figuras 15 e 16), quando os grãos estiverem muito úmidos, e de até 120°C, no final do processo, observados os mesmos cuidados quanto a incêndios, comentados na secagem contínua. Se em sementes, a temperatura do ar não deve exceder de 70°C e nem a da massa de sementes os 40ºC.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1219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780929"/>
            <a:ext cx="2520280" cy="299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68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Nos métodos intermitentes, as operações de carga e descarga não são simultâneas e o contato entre ar e grãos é descontínuo, só havendo contato dos grãos com o ar aquecido na câmara de secagem, deixando de haver esse contato durante as passagens dos grãos na descarga, no elevador e na câmara de equalização (também denominada câmara de repouso, embora alguns a denominem impropriamente de câmara de resfriamento. Nessa câmara, não havendo renovação de ar, não há mudança de energia no sistema, ocorrendo predominância de difusão de água do interior para a periferia dos grãos, podendo haver alguma evaporação da água periférica e início de condensação no ar intersticial, se a relação de intermitência for muito alta).</a:t>
            </a:r>
          </a:p>
        </p:txBody>
      </p:sp>
    </p:spTree>
    <p:extLst>
      <p:ext uri="{BB962C8B-B14F-4D97-AF65-F5344CB8AC3E}">
        <p14:creationId xmlns:p14="http://schemas.microsoft.com/office/powerpoint/2010/main" val="140654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Há de se destacar que no Brasil, a grande maioria dos silos construídos é metálico, e de grande porte;</a:t>
            </a:r>
          </a:p>
          <a:p>
            <a:endParaRPr lang="pt-BR" dirty="0" smtClean="0"/>
          </a:p>
          <a:p>
            <a:r>
              <a:rPr lang="pt-BR" dirty="0" smtClean="0"/>
              <a:t>O que não condiz com a realidade do nosso país, formado em sua grande maioria por pequenos e médios produtores,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748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Concreto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Silos de concreto pré-moldado</a:t>
            </a:r>
          </a:p>
          <a:p>
            <a:endParaRPr lang="pt-BR" dirty="0" smtClean="0"/>
          </a:p>
          <a:p>
            <a:r>
              <a:rPr lang="pt-BR" dirty="0" smtClean="0"/>
              <a:t>Usualmente são moldados “in loco”, mas podendo ser pré-moldado,</a:t>
            </a:r>
          </a:p>
          <a:p>
            <a:endParaRPr lang="pt-BR" dirty="0" smtClean="0"/>
          </a:p>
          <a:p>
            <a:r>
              <a:rPr lang="pt-BR" dirty="0" smtClean="0"/>
              <a:t>O concreto pode ser utilizado em todas as estruturas:</a:t>
            </a:r>
          </a:p>
          <a:p>
            <a:endParaRPr lang="pt-BR" dirty="0" smtClean="0"/>
          </a:p>
          <a:p>
            <a:r>
              <a:rPr lang="pt-BR" dirty="0" smtClean="0"/>
              <a:t>Fundação</a:t>
            </a:r>
          </a:p>
          <a:p>
            <a:endParaRPr lang="pt-BR" dirty="0" smtClean="0"/>
          </a:p>
          <a:p>
            <a:r>
              <a:rPr lang="pt-BR" dirty="0" smtClean="0"/>
              <a:t>Paredes</a:t>
            </a:r>
          </a:p>
          <a:p>
            <a:endParaRPr lang="pt-BR" dirty="0" smtClean="0"/>
          </a:p>
          <a:p>
            <a:r>
              <a:rPr lang="pt-BR" dirty="0" smtClean="0"/>
              <a:t>Cobertura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149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Fluxograma de processamento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820891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6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104456" cy="36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53636"/>
            <a:ext cx="489654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251547" y="836712"/>
            <a:ext cx="458805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Etapas do processamento e classificação geral, </a:t>
            </a:r>
          </a:p>
          <a:p>
            <a:r>
              <a:rPr lang="pt-BR" dirty="0" smtClean="0"/>
              <a:t>aula 09/03/216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" y="4437112"/>
            <a:ext cx="3965388" cy="205206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245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62473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547260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56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520098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586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48680"/>
            <a:ext cx="5544616" cy="55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206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1294</Words>
  <Application>Microsoft Office PowerPoint</Application>
  <PresentationFormat>Apresentação na tela (4:3)</PresentationFormat>
  <Paragraphs>244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O que são?  Os silos são instalações rurais ou industriais, com a finalidade básica de armazenar, a granel, produto sólido, granular ou pulverulento, possibilitando o mínimo de influência do meio externo com o ambiente de estocagem, com o objetivo de manter inalteradas as características físicas, químicas e biológicas do produto, durante o período de armazenagem.</vt:lpstr>
      <vt:lpstr>Projetos</vt:lpstr>
      <vt:lpstr>Brasil</vt:lpstr>
      <vt:lpstr>Concreto</vt:lpstr>
      <vt:lpstr>Fluxograma de processamento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Gráfico de Shed.</vt:lpstr>
      <vt:lpstr>Apresentação do PowerPoint</vt:lpstr>
      <vt:lpstr>Apresentação do PowerPoint</vt:lpstr>
      <vt:lpstr>Para o cálculo do fator teórico da perda de peso, nas operações de pré-limpeza ou de limpeza (Figura 11), é possível ser utilizada a equação 1</vt:lpstr>
      <vt:lpstr>Apresentação do PowerPoint</vt:lpstr>
      <vt:lpstr>Apresentação do PowerPoint</vt:lpstr>
      <vt:lpstr>A secagem intermitente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AURELIO DILLI GONCALVES</dc:creator>
  <cp:lastModifiedBy>CARLOS AURELIO DILLI GONCALVES</cp:lastModifiedBy>
  <cp:revision>13</cp:revision>
  <dcterms:created xsi:type="dcterms:W3CDTF">2015-03-23T19:24:32Z</dcterms:created>
  <dcterms:modified xsi:type="dcterms:W3CDTF">2016-03-15T21:21:17Z</dcterms:modified>
</cp:coreProperties>
</file>