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6" r:id="rId10"/>
    <p:sldId id="267" r:id="rId11"/>
    <p:sldId id="264" r:id="rId12"/>
    <p:sldId id="265"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19D49127-D586-4545-98F8-EEE1AE9CA103}" type="datetimeFigureOut">
              <a:rPr lang="pt-BR" smtClean="0"/>
              <a:t>20/05/2014</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7A056AC7-579E-4585-B276-6BB8AB60701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7" name="Título 6"/>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8" name="Título 7"/>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6" name="Título 5"/>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19D49127-D586-4545-98F8-EEE1AE9CA103}" type="datetimeFigureOut">
              <a:rPr lang="pt-BR" smtClean="0"/>
              <a:t>20/05/2014</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fld id="{19D49127-D586-4545-98F8-EEE1AE9CA103}" type="datetimeFigureOut">
              <a:rPr lang="pt-BR" smtClean="0"/>
              <a:t>20/05/2014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19D49127-D586-4545-98F8-EEE1AE9CA103}" type="datetimeFigureOut">
              <a:rPr lang="pt-BR" smtClean="0"/>
              <a:t>20/05/2014</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7A056AC7-579E-4585-B276-6BB8AB60701D}" type="slidenum">
              <a:rPr lang="pt-BR" smtClean="0"/>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9D49127-D586-4545-98F8-EEE1AE9CA103}" type="datetimeFigureOut">
              <a:rPr lang="pt-BR" smtClean="0"/>
              <a:t>20/05/2014</a:t>
            </a:fld>
            <a:endParaRPr lang="pt-BR"/>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056AC7-579E-4585-B276-6BB8AB60701D}"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7504" y="1052737"/>
            <a:ext cx="9036496" cy="2547714"/>
          </a:xfrm>
        </p:spPr>
        <p:txBody>
          <a:bodyPr>
            <a:normAutofit/>
          </a:bodyPr>
          <a:lstStyle/>
          <a:p>
            <a:pPr algn="ctr"/>
            <a:r>
              <a:rPr lang="pt-BR" dirty="0" smtClean="0"/>
              <a:t>Processamento Digital de Sinais</a:t>
            </a:r>
            <a:br>
              <a:rPr lang="pt-BR" dirty="0" smtClean="0"/>
            </a:br>
            <a:r>
              <a:rPr lang="pt-BR" dirty="0" err="1" smtClean="0"/>
              <a:t>Sinais</a:t>
            </a:r>
            <a:r>
              <a:rPr lang="pt-BR" dirty="0" smtClean="0"/>
              <a:t> e sistemas discretos</a:t>
            </a:r>
            <a:endParaRPr lang="pt-BR" dirty="0"/>
          </a:p>
        </p:txBody>
      </p:sp>
      <p:sp>
        <p:nvSpPr>
          <p:cNvPr id="3" name="Subtítulo 2"/>
          <p:cNvSpPr>
            <a:spLocks noGrp="1"/>
          </p:cNvSpPr>
          <p:nvPr>
            <p:ph type="subTitle" idx="1"/>
          </p:nvPr>
        </p:nvSpPr>
        <p:spPr/>
        <p:txBody>
          <a:bodyPr/>
          <a:lstStyle/>
          <a:p>
            <a:pPr algn="ctr"/>
            <a:r>
              <a:rPr lang="pt-BR" dirty="0" smtClean="0"/>
              <a:t>Professor:</a:t>
            </a:r>
          </a:p>
          <a:p>
            <a:pPr algn="ctr"/>
            <a:r>
              <a:rPr lang="pt-BR" dirty="0" smtClean="0"/>
              <a:t>Gerson Leiria Nunes</a:t>
            </a:r>
            <a:endParaRPr lang="pt-BR" dirty="0"/>
          </a:p>
        </p:txBody>
      </p:sp>
    </p:spTree>
    <p:extLst>
      <p:ext uri="{BB962C8B-B14F-4D97-AF65-F5344CB8AC3E}">
        <p14:creationId xmlns:p14="http://schemas.microsoft.com/office/powerpoint/2010/main" val="3983006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smtClean="0"/>
              <a:t>Sinais elementares</a:t>
            </a:r>
            <a:endParaRPr lang="pt-BR" dirty="0"/>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5" y="1340769"/>
            <a:ext cx="9159595" cy="5544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14031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A energia </a:t>
            </a:r>
            <a:r>
              <a:rPr lang="pt-BR" b="1" dirty="0" smtClean="0">
                <a:solidFill>
                  <a:srgbClr val="FF0000"/>
                </a:solidFill>
              </a:rPr>
              <a:t>E</a:t>
            </a:r>
            <a:r>
              <a:rPr lang="pt-BR" dirty="0" smtClean="0"/>
              <a:t> de um sinal é definida como:</a:t>
            </a:r>
          </a:p>
          <a:p>
            <a:endParaRPr lang="pt-BR" dirty="0"/>
          </a:p>
          <a:p>
            <a:endParaRPr lang="pt-BR" dirty="0" smtClean="0"/>
          </a:p>
          <a:p>
            <a:endParaRPr lang="pt-BR" dirty="0"/>
          </a:p>
          <a:p>
            <a:r>
              <a:rPr lang="pt-BR" dirty="0" smtClean="0"/>
              <a:t>A energia de um sinal pode ser finita ou infinita.</a:t>
            </a:r>
          </a:p>
          <a:p>
            <a:r>
              <a:rPr lang="pt-BR" dirty="0" smtClean="0"/>
              <a:t>Muitos sinais de energia infinita podem ter uma potência média finita que é definida por:</a:t>
            </a:r>
          </a:p>
          <a:p>
            <a:endParaRPr lang="pt-BR" dirty="0"/>
          </a:p>
        </p:txBody>
      </p:sp>
      <p:sp>
        <p:nvSpPr>
          <p:cNvPr id="3" name="Título 2"/>
          <p:cNvSpPr>
            <a:spLocks noGrp="1"/>
          </p:cNvSpPr>
          <p:nvPr>
            <p:ph type="title"/>
          </p:nvPr>
        </p:nvSpPr>
        <p:spPr/>
        <p:txBody>
          <a:bodyPr/>
          <a:lstStyle/>
          <a:p>
            <a:r>
              <a:rPr lang="pt-BR" dirty="0" smtClean="0"/>
              <a:t>Energia e potência dos sinais</a:t>
            </a:r>
            <a:endParaRPr lang="pt-B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276872"/>
            <a:ext cx="2314960"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4126" y="5013176"/>
            <a:ext cx="3698419" cy="10385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5310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smtClean="0"/>
              <a:t>Exemplo:</a:t>
            </a:r>
            <a:endParaRPr lang="pt-BR"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207007"/>
            <a:ext cx="6881365" cy="26176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9460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Sinais periódicos </a:t>
            </a:r>
            <a:r>
              <a:rPr lang="pt-BR" dirty="0"/>
              <a:t>e aperiódicos</a:t>
            </a:r>
            <a:endParaRPr lang="pt-BR" dirty="0" smtClean="0"/>
          </a:p>
          <a:p>
            <a:r>
              <a:rPr lang="pt-BR" dirty="0" smtClean="0"/>
              <a:t>Um sinal é periódico se:</a:t>
            </a:r>
          </a:p>
          <a:p>
            <a:pPr marL="109728" indent="0">
              <a:buNone/>
            </a:pPr>
            <a:r>
              <a:rPr lang="pt-BR" dirty="0" smtClean="0"/>
              <a:t>                 x(n + N) = x(n) para todo n</a:t>
            </a:r>
          </a:p>
          <a:p>
            <a:endParaRPr lang="pt-BR" dirty="0" smtClean="0"/>
          </a:p>
          <a:p>
            <a:r>
              <a:rPr lang="pt-BR" dirty="0" smtClean="0"/>
              <a:t>Se não há valor de N que satisfaça a equação então o sinal é chamado aperiódico.</a:t>
            </a:r>
          </a:p>
          <a:p>
            <a:r>
              <a:rPr lang="pt-BR" dirty="0" smtClean="0"/>
              <a:t>Simétricos (par) Assimétricos (ímpares)</a:t>
            </a:r>
          </a:p>
          <a:p>
            <a:r>
              <a:rPr lang="pt-BR" dirty="0"/>
              <a:t>Par</a:t>
            </a:r>
            <a:r>
              <a:rPr lang="pt-BR" dirty="0" smtClean="0"/>
              <a:t>:                </a:t>
            </a:r>
            <a:r>
              <a:rPr lang="pt-BR" dirty="0"/>
              <a:t>x(-n</a:t>
            </a:r>
            <a:r>
              <a:rPr lang="pt-BR" dirty="0" smtClean="0"/>
              <a:t>) =   x(n)</a:t>
            </a:r>
          </a:p>
          <a:p>
            <a:r>
              <a:rPr lang="pt-BR" dirty="0"/>
              <a:t>Ímpar: </a:t>
            </a:r>
            <a:r>
              <a:rPr lang="pt-BR" dirty="0" smtClean="0"/>
              <a:t>           x</a:t>
            </a:r>
            <a:r>
              <a:rPr lang="pt-BR" dirty="0"/>
              <a:t>(-n) = -x(n)</a:t>
            </a:r>
          </a:p>
        </p:txBody>
      </p:sp>
      <p:sp>
        <p:nvSpPr>
          <p:cNvPr id="3" name="Título 2"/>
          <p:cNvSpPr>
            <a:spLocks noGrp="1"/>
          </p:cNvSpPr>
          <p:nvPr>
            <p:ph type="title"/>
          </p:nvPr>
        </p:nvSpPr>
        <p:spPr/>
        <p:txBody>
          <a:bodyPr/>
          <a:lstStyle/>
          <a:p>
            <a:r>
              <a:rPr lang="pt-BR" dirty="0" smtClean="0"/>
              <a:t>Propriedades dos sinais</a:t>
            </a:r>
            <a:endParaRPr lang="pt-BR" dirty="0"/>
          </a:p>
        </p:txBody>
      </p:sp>
    </p:spTree>
    <p:extLst>
      <p:ext uri="{BB962C8B-B14F-4D97-AF65-F5344CB8AC3E}">
        <p14:creationId xmlns:p14="http://schemas.microsoft.com/office/powerpoint/2010/main" val="937719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a:t>Propriedades dos sinais</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12776"/>
            <a:ext cx="9144000" cy="5445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8770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Deslocamento no tempo: x(n) deve ser deslocado no tempo se n for substituído por (n –</a:t>
            </a:r>
            <a:r>
              <a:rPr lang="pt-BR" dirty="0" smtClean="0">
                <a:solidFill>
                  <a:srgbClr val="FF0000"/>
                </a:solidFill>
              </a:rPr>
              <a:t>k</a:t>
            </a:r>
            <a:r>
              <a:rPr lang="pt-BR" dirty="0" smtClean="0"/>
              <a:t>), onde </a:t>
            </a:r>
            <a:r>
              <a:rPr lang="pt-BR" dirty="0" smtClean="0">
                <a:solidFill>
                  <a:srgbClr val="FF0000"/>
                </a:solidFill>
              </a:rPr>
              <a:t>k</a:t>
            </a:r>
            <a:r>
              <a:rPr lang="pt-BR" dirty="0" smtClean="0"/>
              <a:t> é um inteiro.</a:t>
            </a:r>
          </a:p>
          <a:p>
            <a:endParaRPr lang="pt-BR" dirty="0" smtClean="0"/>
          </a:p>
          <a:p>
            <a:r>
              <a:rPr lang="pt-BR" dirty="0" smtClean="0"/>
              <a:t>Se </a:t>
            </a:r>
            <a:r>
              <a:rPr lang="pt-BR" dirty="0" smtClean="0">
                <a:solidFill>
                  <a:srgbClr val="FF0000"/>
                </a:solidFill>
              </a:rPr>
              <a:t>k</a:t>
            </a:r>
            <a:r>
              <a:rPr lang="pt-BR" dirty="0" smtClean="0"/>
              <a:t> &gt; 0 (</a:t>
            </a:r>
            <a:r>
              <a:rPr lang="pt-BR" b="1" u="sng" dirty="0" smtClean="0"/>
              <a:t>positivo</a:t>
            </a:r>
            <a:r>
              <a:rPr lang="pt-BR" dirty="0" smtClean="0"/>
              <a:t>) então isso representa um atraso no sinal de </a:t>
            </a:r>
            <a:r>
              <a:rPr lang="pt-BR" dirty="0" smtClean="0">
                <a:solidFill>
                  <a:srgbClr val="FF0000"/>
                </a:solidFill>
              </a:rPr>
              <a:t>k</a:t>
            </a:r>
            <a:r>
              <a:rPr lang="pt-BR" dirty="0" smtClean="0"/>
              <a:t> unidades de tempo.</a:t>
            </a:r>
          </a:p>
          <a:p>
            <a:endParaRPr lang="pt-BR" dirty="0" smtClean="0"/>
          </a:p>
          <a:p>
            <a:r>
              <a:rPr lang="pt-BR" dirty="0" smtClean="0"/>
              <a:t>Se </a:t>
            </a:r>
            <a:r>
              <a:rPr lang="pt-BR" dirty="0" smtClean="0">
                <a:solidFill>
                  <a:srgbClr val="FF0000"/>
                </a:solidFill>
              </a:rPr>
              <a:t>k</a:t>
            </a:r>
            <a:r>
              <a:rPr lang="pt-BR" dirty="0" smtClean="0"/>
              <a:t> &lt; 0 (</a:t>
            </a:r>
            <a:r>
              <a:rPr lang="pt-BR" b="1" u="sng" dirty="0" smtClean="0"/>
              <a:t>negativo</a:t>
            </a:r>
            <a:r>
              <a:rPr lang="pt-BR" dirty="0" smtClean="0"/>
              <a:t>) então isso representa um avanço no sinal de </a:t>
            </a:r>
            <a:r>
              <a:rPr lang="pt-BR" dirty="0">
                <a:solidFill>
                  <a:srgbClr val="FF0000"/>
                </a:solidFill>
              </a:rPr>
              <a:t>k</a:t>
            </a:r>
            <a:r>
              <a:rPr lang="pt-BR" dirty="0"/>
              <a:t> unidades de tempo.</a:t>
            </a:r>
          </a:p>
          <a:p>
            <a:endParaRPr lang="pt-BR" dirty="0"/>
          </a:p>
        </p:txBody>
      </p:sp>
      <p:sp>
        <p:nvSpPr>
          <p:cNvPr id="3" name="Título 2"/>
          <p:cNvSpPr>
            <a:spLocks noGrp="1"/>
          </p:cNvSpPr>
          <p:nvPr>
            <p:ph type="title"/>
          </p:nvPr>
        </p:nvSpPr>
        <p:spPr/>
        <p:txBody>
          <a:bodyPr/>
          <a:lstStyle/>
          <a:p>
            <a:r>
              <a:rPr lang="pt-BR" dirty="0" smtClean="0"/>
              <a:t>Operações com sinais discretos</a:t>
            </a:r>
            <a:endParaRPr lang="pt-BR" dirty="0"/>
          </a:p>
        </p:txBody>
      </p:sp>
    </p:spTree>
    <p:extLst>
      <p:ext uri="{BB962C8B-B14F-4D97-AF65-F5344CB8AC3E}">
        <p14:creationId xmlns:p14="http://schemas.microsoft.com/office/powerpoint/2010/main" val="3800861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smtClean="0"/>
              <a:t>Operações com sinais discretos</a:t>
            </a:r>
            <a:endParaRPr lang="pt-BR"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3950"/>
            <a:ext cx="9144000" cy="5734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8630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457200" y="188640"/>
            <a:ext cx="8229600" cy="1143000"/>
          </a:xfrm>
        </p:spPr>
        <p:txBody>
          <a:bodyPr/>
          <a:lstStyle/>
          <a:p>
            <a:r>
              <a:rPr lang="pt-BR" dirty="0" smtClean="0"/>
              <a:t>Operações com sinais discretos</a:t>
            </a:r>
            <a:endParaRPr lang="pt-BR"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39333"/>
            <a:ext cx="9144000" cy="56186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85322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457200" y="188640"/>
            <a:ext cx="8229600" cy="1143000"/>
          </a:xfrm>
        </p:spPr>
        <p:txBody>
          <a:bodyPr/>
          <a:lstStyle/>
          <a:p>
            <a:r>
              <a:rPr lang="pt-BR" dirty="0" smtClean="0"/>
              <a:t>Operações com sinais discretos</a:t>
            </a:r>
            <a:endParaRPr lang="pt-BR"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24" y="1547813"/>
            <a:ext cx="9177923" cy="5310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62768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457200" y="188640"/>
            <a:ext cx="8229600" cy="1143000"/>
          </a:xfrm>
        </p:spPr>
        <p:txBody>
          <a:bodyPr/>
          <a:lstStyle/>
          <a:p>
            <a:r>
              <a:rPr lang="pt-BR" dirty="0" smtClean="0"/>
              <a:t>Operações com sinais discretos</a:t>
            </a:r>
            <a:endParaRPr lang="pt-BR" dirty="0"/>
          </a:p>
        </p:txBody>
      </p:sp>
      <p:sp>
        <p:nvSpPr>
          <p:cNvPr id="4" name="Espaço Reservado para Conteúdo 1"/>
          <p:cNvSpPr>
            <a:spLocks noGrp="1"/>
          </p:cNvSpPr>
          <p:nvPr>
            <p:ph idx="1"/>
          </p:nvPr>
        </p:nvSpPr>
        <p:spPr>
          <a:xfrm>
            <a:off x="457200" y="1481328"/>
            <a:ext cx="8229600" cy="4525963"/>
          </a:xfrm>
        </p:spPr>
        <p:txBody>
          <a:bodyPr/>
          <a:lstStyle/>
          <a:p>
            <a:r>
              <a:rPr lang="pt-BR" dirty="0" smtClean="0"/>
              <a:t>Ampliando: Multiplicando um sinal qualquer por </a:t>
            </a:r>
            <a:r>
              <a:rPr lang="pt-BR" dirty="0" smtClean="0">
                <a:solidFill>
                  <a:srgbClr val="FF0000"/>
                </a:solidFill>
              </a:rPr>
              <a:t>A.</a:t>
            </a:r>
          </a:p>
          <a:p>
            <a:pPr marL="109728" indent="0">
              <a:buNone/>
            </a:pPr>
            <a:r>
              <a:rPr lang="pt-BR" dirty="0" smtClean="0">
                <a:solidFill>
                  <a:srgbClr val="FF0000"/>
                </a:solidFill>
              </a:rPr>
              <a:t>                    </a:t>
            </a:r>
            <a:r>
              <a:rPr lang="pt-BR" dirty="0" smtClean="0"/>
              <a:t>y(n) = A x(n)</a:t>
            </a:r>
          </a:p>
          <a:p>
            <a:r>
              <a:rPr lang="pt-BR" dirty="0" smtClean="0"/>
              <a:t>Soma de dois sinais:</a:t>
            </a:r>
          </a:p>
          <a:p>
            <a:pPr marL="109728" indent="0">
              <a:buNone/>
            </a:pPr>
            <a:r>
              <a:rPr lang="pt-BR" dirty="0"/>
              <a:t> </a:t>
            </a:r>
            <a:r>
              <a:rPr lang="pt-BR" dirty="0" smtClean="0"/>
              <a:t>                  z(n) = x(n) + y(n)</a:t>
            </a:r>
          </a:p>
          <a:p>
            <a:r>
              <a:rPr lang="pt-BR" dirty="0" smtClean="0"/>
              <a:t>Produto de dois sinais:</a:t>
            </a:r>
          </a:p>
          <a:p>
            <a:pPr marL="109728" indent="0">
              <a:buNone/>
            </a:pPr>
            <a:r>
              <a:rPr lang="pt-BR" dirty="0"/>
              <a:t> </a:t>
            </a:r>
            <a:r>
              <a:rPr lang="pt-BR" dirty="0" smtClean="0"/>
              <a:t>                  </a:t>
            </a:r>
            <a:r>
              <a:rPr lang="pt-BR" dirty="0"/>
              <a:t>z(n) = x(n) </a:t>
            </a:r>
            <a:r>
              <a:rPr lang="pt-BR" dirty="0" smtClean="0"/>
              <a:t>* </a:t>
            </a:r>
            <a:r>
              <a:rPr lang="pt-BR" dirty="0"/>
              <a:t>y(n)</a:t>
            </a:r>
          </a:p>
          <a:p>
            <a:pPr marL="109728" indent="0">
              <a:buNone/>
            </a:pPr>
            <a:endParaRPr lang="pt-BR" dirty="0" smtClean="0"/>
          </a:p>
          <a:p>
            <a:endParaRPr lang="pt-BR" dirty="0">
              <a:solidFill>
                <a:srgbClr val="FF0000"/>
              </a:solidFill>
            </a:endParaRPr>
          </a:p>
          <a:p>
            <a:endParaRPr lang="pt-BR" dirty="0" smtClean="0">
              <a:solidFill>
                <a:srgbClr val="FF0000"/>
              </a:solidFill>
            </a:endParaRPr>
          </a:p>
          <a:p>
            <a:endParaRPr lang="pt-BR" dirty="0">
              <a:solidFill>
                <a:srgbClr val="FF0000"/>
              </a:solidFill>
            </a:endParaRPr>
          </a:p>
        </p:txBody>
      </p:sp>
    </p:spTree>
    <p:extLst>
      <p:ext uri="{BB962C8B-B14F-4D97-AF65-F5344CB8AC3E}">
        <p14:creationId xmlns:p14="http://schemas.microsoft.com/office/powerpoint/2010/main" val="229794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Sinais e sistemas de tempo </a:t>
            </a:r>
            <a:r>
              <a:rPr lang="pt-BR" dirty="0" smtClean="0"/>
              <a:t>discreto</a:t>
            </a:r>
          </a:p>
          <a:p>
            <a:r>
              <a:rPr lang="pt-BR" dirty="0" smtClean="0"/>
              <a:t>Sinais elementares</a:t>
            </a:r>
          </a:p>
          <a:p>
            <a:r>
              <a:rPr lang="pt-BR" dirty="0" smtClean="0"/>
              <a:t>Energia e Potência dos sinais</a:t>
            </a:r>
          </a:p>
          <a:p>
            <a:r>
              <a:rPr lang="pt-BR" dirty="0"/>
              <a:t>Propriedades dos </a:t>
            </a:r>
            <a:r>
              <a:rPr lang="pt-BR" dirty="0" smtClean="0"/>
              <a:t>sinais</a:t>
            </a:r>
          </a:p>
          <a:p>
            <a:r>
              <a:rPr lang="pt-BR" dirty="0" smtClean="0"/>
              <a:t>Operações com sinais</a:t>
            </a:r>
          </a:p>
          <a:p>
            <a:r>
              <a:rPr lang="pt-BR" dirty="0"/>
              <a:t>Sistemas de tempo discreto</a:t>
            </a:r>
            <a:endParaRPr lang="pt-BR" dirty="0" smtClean="0"/>
          </a:p>
          <a:p>
            <a:endParaRPr lang="pt-BR" dirty="0" smtClean="0"/>
          </a:p>
          <a:p>
            <a:endParaRPr lang="pt-BR" dirty="0" smtClean="0"/>
          </a:p>
          <a:p>
            <a:endParaRPr lang="pt-BR" dirty="0" smtClean="0"/>
          </a:p>
          <a:p>
            <a:pPr lvl="1"/>
            <a:endParaRPr lang="pt-BR" dirty="0"/>
          </a:p>
        </p:txBody>
      </p:sp>
      <p:sp>
        <p:nvSpPr>
          <p:cNvPr id="2" name="Título 1"/>
          <p:cNvSpPr>
            <a:spLocks noGrp="1"/>
          </p:cNvSpPr>
          <p:nvPr>
            <p:ph type="title"/>
          </p:nvPr>
        </p:nvSpPr>
        <p:spPr/>
        <p:txBody>
          <a:bodyPr>
            <a:normAutofit/>
          </a:bodyPr>
          <a:lstStyle/>
          <a:p>
            <a:r>
              <a:rPr lang="pt-BR" dirty="0" smtClean="0"/>
              <a:t>Sumário</a:t>
            </a:r>
            <a:endParaRPr lang="pt-BR" dirty="0"/>
          </a:p>
        </p:txBody>
      </p:sp>
    </p:spTree>
    <p:extLst>
      <p:ext uri="{BB962C8B-B14F-4D97-AF65-F5344CB8AC3E}">
        <p14:creationId xmlns:p14="http://schemas.microsoft.com/office/powerpoint/2010/main" val="2091925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95536" y="1196752"/>
            <a:ext cx="8229600" cy="4525963"/>
          </a:xfrm>
        </p:spPr>
        <p:txBody>
          <a:bodyPr>
            <a:normAutofit fontScale="70000" lnSpcReduction="20000"/>
          </a:bodyPr>
          <a:lstStyle/>
          <a:p>
            <a:r>
              <a:rPr lang="pt-BR" dirty="0"/>
              <a:t>Em muitas aplicações de processamento </a:t>
            </a:r>
            <a:r>
              <a:rPr lang="pt-BR" dirty="0" smtClean="0"/>
              <a:t>digital </a:t>
            </a:r>
            <a:r>
              <a:rPr lang="pt-BR" dirty="0"/>
              <a:t>de sinal </a:t>
            </a:r>
            <a:r>
              <a:rPr lang="pt-BR" dirty="0" smtClean="0"/>
              <a:t>que </a:t>
            </a:r>
            <a:r>
              <a:rPr lang="pt-BR" dirty="0"/>
              <a:t>desejamos projetar um dispositivo ou um algoritmo que realiza algumas operações prescritas de um sinal de tempo discreto. </a:t>
            </a:r>
            <a:endParaRPr lang="pt-BR" dirty="0" smtClean="0"/>
          </a:p>
          <a:p>
            <a:r>
              <a:rPr lang="pt-BR" dirty="0" smtClean="0"/>
              <a:t>Um </a:t>
            </a:r>
            <a:r>
              <a:rPr lang="pt-BR" dirty="0"/>
              <a:t>tal dispositivo é chamado algoritmo ou um sistema de tempo discreto. </a:t>
            </a:r>
            <a:endParaRPr lang="pt-BR" dirty="0" smtClean="0"/>
          </a:p>
          <a:p>
            <a:r>
              <a:rPr lang="pt-BR" dirty="0" smtClean="0"/>
              <a:t>Mais </a:t>
            </a:r>
            <a:r>
              <a:rPr lang="pt-BR" dirty="0"/>
              <a:t>especificamente, um sistema discreto é um dispositivo ou algoritmo que opera sobre um sinal de tempo discreto, chamada de entrada ou de excitação, de acordo com algumas regras bem definido, para produzir um outro sinal de tempo discreto chamado a saída ou a resposta do sistema. </a:t>
            </a:r>
            <a:endParaRPr lang="pt-BR" dirty="0" smtClean="0"/>
          </a:p>
          <a:p>
            <a:r>
              <a:rPr lang="pt-BR" dirty="0" smtClean="0"/>
              <a:t>Em </a:t>
            </a:r>
            <a:r>
              <a:rPr lang="pt-BR" dirty="0"/>
              <a:t>geral, vemos um sistema como uma operação ou um conjunto de operações realizadas sobre o sinal de entrada </a:t>
            </a:r>
            <a:r>
              <a:rPr lang="pt-BR" dirty="0" smtClean="0"/>
              <a:t>x(n</a:t>
            </a:r>
            <a:r>
              <a:rPr lang="pt-BR" dirty="0"/>
              <a:t>) para produzir o sinal de saída </a:t>
            </a:r>
            <a:r>
              <a:rPr lang="pt-BR" dirty="0" smtClean="0"/>
              <a:t>y(n</a:t>
            </a:r>
            <a:r>
              <a:rPr lang="pt-BR" dirty="0"/>
              <a:t>). </a:t>
            </a:r>
            <a:endParaRPr lang="pt-BR" dirty="0" smtClean="0"/>
          </a:p>
          <a:p>
            <a:r>
              <a:rPr lang="pt-BR" dirty="0" smtClean="0"/>
              <a:t>Dizemos </a:t>
            </a:r>
            <a:r>
              <a:rPr lang="pt-BR" dirty="0"/>
              <a:t>que o sinal de entrada </a:t>
            </a:r>
            <a:r>
              <a:rPr lang="pt-BR" dirty="0" smtClean="0"/>
              <a:t>x(n</a:t>
            </a:r>
            <a:r>
              <a:rPr lang="pt-BR" dirty="0"/>
              <a:t>) é transformado pelo sistema em um sinal </a:t>
            </a:r>
            <a:r>
              <a:rPr lang="pt-BR" dirty="0" smtClean="0"/>
              <a:t>y(n</a:t>
            </a:r>
            <a:r>
              <a:rPr lang="pt-BR" dirty="0"/>
              <a:t>), e </a:t>
            </a:r>
            <a:r>
              <a:rPr lang="pt-BR" dirty="0" smtClean="0"/>
              <a:t>expressa </a:t>
            </a:r>
            <a:r>
              <a:rPr lang="pt-BR" dirty="0"/>
              <a:t>o relacionamento geral entre </a:t>
            </a:r>
            <a:r>
              <a:rPr lang="pt-BR" dirty="0" smtClean="0"/>
              <a:t>x(n</a:t>
            </a:r>
            <a:r>
              <a:rPr lang="pt-BR" dirty="0"/>
              <a:t>) e </a:t>
            </a:r>
            <a:r>
              <a:rPr lang="pt-BR" dirty="0" smtClean="0"/>
              <a:t>y(n</a:t>
            </a:r>
            <a:r>
              <a:rPr lang="pt-BR" dirty="0"/>
              <a:t>) como:</a:t>
            </a:r>
          </a:p>
        </p:txBody>
      </p:sp>
      <p:sp>
        <p:nvSpPr>
          <p:cNvPr id="3" name="Título 2"/>
          <p:cNvSpPr>
            <a:spLocks noGrp="1"/>
          </p:cNvSpPr>
          <p:nvPr>
            <p:ph type="title"/>
          </p:nvPr>
        </p:nvSpPr>
        <p:spPr/>
        <p:txBody>
          <a:bodyPr/>
          <a:lstStyle/>
          <a:p>
            <a:r>
              <a:rPr lang="pt-BR" dirty="0" smtClean="0"/>
              <a:t>Sistemas de tempo discreto</a:t>
            </a:r>
            <a:endParaRPr lang="pt-BR"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5159" y="4941168"/>
            <a:ext cx="4536504" cy="19168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5152666"/>
            <a:ext cx="2376557" cy="74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7304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85000" lnSpcReduction="20000"/>
          </a:bodyPr>
          <a:lstStyle/>
          <a:p>
            <a:r>
              <a:rPr lang="pt-BR" dirty="0"/>
              <a:t>A ênfase principal </a:t>
            </a:r>
            <a:r>
              <a:rPr lang="pt-BR" dirty="0" smtClean="0"/>
              <a:t>é </a:t>
            </a:r>
            <a:r>
              <a:rPr lang="pt-BR" dirty="0"/>
              <a:t>a caracterização de sistemas de tempo </a:t>
            </a:r>
            <a:r>
              <a:rPr lang="pt-BR" dirty="0" smtClean="0"/>
              <a:t>discreto, </a:t>
            </a:r>
            <a:r>
              <a:rPr lang="pt-BR" dirty="0"/>
              <a:t>em geral, </a:t>
            </a:r>
            <a:r>
              <a:rPr lang="pt-BR" dirty="0" smtClean="0"/>
              <a:t>a </a:t>
            </a:r>
            <a:r>
              <a:rPr lang="pt-BR" dirty="0"/>
              <a:t>classe de sistemas lineares </a:t>
            </a:r>
            <a:r>
              <a:rPr lang="pt-BR" dirty="0" smtClean="0"/>
              <a:t>invariantes </a:t>
            </a:r>
            <a:r>
              <a:rPr lang="pt-BR" dirty="0"/>
              <a:t>no tempo (</a:t>
            </a:r>
            <a:r>
              <a:rPr lang="pt-BR" dirty="0" smtClean="0"/>
              <a:t>LTI). </a:t>
            </a:r>
          </a:p>
          <a:p>
            <a:r>
              <a:rPr lang="pt-BR" dirty="0" smtClean="0"/>
              <a:t>Um </a:t>
            </a:r>
            <a:r>
              <a:rPr lang="pt-BR" dirty="0"/>
              <a:t>certo número de importantes propriedades de domínio de tempo de sistemas LTI são definidos e </a:t>
            </a:r>
            <a:r>
              <a:rPr lang="pt-BR" dirty="0" smtClean="0"/>
              <a:t>desenvolvidos.</a:t>
            </a:r>
          </a:p>
          <a:p>
            <a:r>
              <a:rPr lang="pt-BR" dirty="0" smtClean="0"/>
              <a:t>A fórmula </a:t>
            </a:r>
            <a:r>
              <a:rPr lang="pt-BR" dirty="0"/>
              <a:t>de </a:t>
            </a:r>
            <a:r>
              <a:rPr lang="pt-BR" dirty="0" err="1" smtClean="0"/>
              <a:t>convolução</a:t>
            </a:r>
            <a:r>
              <a:rPr lang="pt-BR" dirty="0" smtClean="0"/>
              <a:t> nos </a:t>
            </a:r>
            <a:r>
              <a:rPr lang="pt-BR" dirty="0"/>
              <a:t>permite determinar a </a:t>
            </a:r>
            <a:r>
              <a:rPr lang="pt-BR" dirty="0" smtClean="0"/>
              <a:t>saída de </a:t>
            </a:r>
            <a:r>
              <a:rPr lang="pt-BR" dirty="0"/>
              <a:t>um sistema de LTI de qualquer sinal de entrada </a:t>
            </a:r>
            <a:r>
              <a:rPr lang="pt-BR" dirty="0" smtClean="0"/>
              <a:t>arbitrário. </a:t>
            </a:r>
          </a:p>
          <a:p>
            <a:r>
              <a:rPr lang="pt-BR" dirty="0" smtClean="0"/>
              <a:t>Em </a:t>
            </a:r>
            <a:r>
              <a:rPr lang="pt-BR" dirty="0"/>
              <a:t>adição à fórmula de </a:t>
            </a:r>
            <a:r>
              <a:rPr lang="pt-BR" dirty="0" err="1" smtClean="0"/>
              <a:t>convolução</a:t>
            </a:r>
            <a:r>
              <a:rPr lang="pt-BR" dirty="0" smtClean="0"/>
              <a:t>, </a:t>
            </a:r>
            <a:r>
              <a:rPr lang="pt-BR" dirty="0"/>
              <a:t>equações de diferenças são introduzidas, como um método alternativo para descrever a relação de </a:t>
            </a:r>
            <a:r>
              <a:rPr lang="pt-BR" dirty="0" smtClean="0"/>
              <a:t>entrada e saída de um sistema LTI. </a:t>
            </a:r>
          </a:p>
          <a:p>
            <a:r>
              <a:rPr lang="pt-BR" dirty="0" smtClean="0"/>
              <a:t>Além disso, </a:t>
            </a:r>
            <a:r>
              <a:rPr lang="pt-BR" dirty="0"/>
              <a:t>as realizações recursivas e </a:t>
            </a:r>
            <a:r>
              <a:rPr lang="pt-BR" dirty="0" smtClean="0"/>
              <a:t>não-recursivas dos </a:t>
            </a:r>
            <a:r>
              <a:rPr lang="pt-BR" dirty="0"/>
              <a:t>sistemas LTI </a:t>
            </a:r>
            <a:r>
              <a:rPr lang="pt-BR" dirty="0" smtClean="0"/>
              <a:t>também serão tratados.</a:t>
            </a:r>
            <a:endParaRPr lang="pt-BR" dirty="0"/>
          </a:p>
        </p:txBody>
      </p:sp>
      <p:sp>
        <p:nvSpPr>
          <p:cNvPr id="5" name="Título 2"/>
          <p:cNvSpPr>
            <a:spLocks noGrp="1"/>
          </p:cNvSpPr>
          <p:nvPr>
            <p:ph type="title"/>
          </p:nvPr>
        </p:nvSpPr>
        <p:spPr>
          <a:xfrm>
            <a:off x="179512" y="274638"/>
            <a:ext cx="8712968" cy="1143000"/>
          </a:xfrm>
        </p:spPr>
        <p:txBody>
          <a:bodyPr>
            <a:normAutofit fontScale="90000"/>
          </a:bodyPr>
          <a:lstStyle/>
          <a:p>
            <a:r>
              <a:rPr lang="pt-BR" dirty="0"/>
              <a:t>Sinais e sistemas de tempo discreto</a:t>
            </a:r>
          </a:p>
        </p:txBody>
      </p:sp>
    </p:spTree>
    <p:extLst>
      <p:ext uri="{BB962C8B-B14F-4D97-AF65-F5344CB8AC3E}">
        <p14:creationId xmlns:p14="http://schemas.microsoft.com/office/powerpoint/2010/main" val="239421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92500" lnSpcReduction="20000"/>
          </a:bodyPr>
          <a:lstStyle/>
          <a:p>
            <a:r>
              <a:rPr lang="pt-BR" dirty="0" smtClean="0"/>
              <a:t>Existe </a:t>
            </a:r>
            <a:r>
              <a:rPr lang="pt-BR" dirty="0"/>
              <a:t>um grande conjunto de técnicas matemáticas que podem ser aplicados para a análise dos sistemas de </a:t>
            </a:r>
            <a:r>
              <a:rPr lang="pt-BR" dirty="0" smtClean="0"/>
              <a:t>LTI.</a:t>
            </a:r>
          </a:p>
          <a:p>
            <a:r>
              <a:rPr lang="pt-BR" dirty="0" smtClean="0"/>
              <a:t>Muitos </a:t>
            </a:r>
            <a:r>
              <a:rPr lang="pt-BR" dirty="0"/>
              <a:t>sistemas práticos </a:t>
            </a:r>
            <a:r>
              <a:rPr lang="pt-BR" dirty="0" smtClean="0"/>
              <a:t>que não </a:t>
            </a:r>
            <a:r>
              <a:rPr lang="pt-BR" dirty="0"/>
              <a:t>são sistemas de LTI </a:t>
            </a:r>
            <a:r>
              <a:rPr lang="pt-BR" dirty="0" smtClean="0"/>
              <a:t>podem </a:t>
            </a:r>
            <a:r>
              <a:rPr lang="pt-BR" dirty="0"/>
              <a:t>ser </a:t>
            </a:r>
            <a:r>
              <a:rPr lang="pt-BR" dirty="0" smtClean="0"/>
              <a:t>aproximados aos sistemas LTI.</a:t>
            </a:r>
          </a:p>
          <a:p>
            <a:r>
              <a:rPr lang="pt-BR" dirty="0" smtClean="0"/>
              <a:t>Devido </a:t>
            </a:r>
            <a:r>
              <a:rPr lang="pt-BR" dirty="0"/>
              <a:t>à sua importância em aplicações de processamento de sinal digital e sua estreita semelhança com a fórmula de </a:t>
            </a:r>
            <a:r>
              <a:rPr lang="pt-BR" dirty="0" err="1" smtClean="0"/>
              <a:t>convolução</a:t>
            </a:r>
            <a:r>
              <a:rPr lang="pt-BR" dirty="0" smtClean="0"/>
              <a:t>, </a:t>
            </a:r>
            <a:r>
              <a:rPr lang="pt-BR" dirty="0"/>
              <a:t>também apresentar a correlação entre dois sinais. </a:t>
            </a:r>
            <a:endParaRPr lang="pt-BR" dirty="0" smtClean="0"/>
          </a:p>
          <a:p>
            <a:r>
              <a:rPr lang="pt-BR" dirty="0" smtClean="0"/>
              <a:t>A </a:t>
            </a:r>
            <a:r>
              <a:rPr lang="pt-BR" dirty="0" err="1"/>
              <a:t>autocorrelação</a:t>
            </a:r>
            <a:r>
              <a:rPr lang="pt-BR" dirty="0"/>
              <a:t> e correlação cruzada de sinais são definidos e as suas propriedades são </a:t>
            </a:r>
            <a:r>
              <a:rPr lang="pt-BR" dirty="0" smtClean="0"/>
              <a:t>apresentadas.</a:t>
            </a:r>
            <a:endParaRPr lang="pt-BR" dirty="0"/>
          </a:p>
        </p:txBody>
      </p:sp>
      <p:sp>
        <p:nvSpPr>
          <p:cNvPr id="3" name="Título 2"/>
          <p:cNvSpPr>
            <a:spLocks noGrp="1"/>
          </p:cNvSpPr>
          <p:nvPr>
            <p:ph type="title"/>
          </p:nvPr>
        </p:nvSpPr>
        <p:spPr>
          <a:xfrm>
            <a:off x="179512" y="274638"/>
            <a:ext cx="8712968" cy="1143000"/>
          </a:xfrm>
        </p:spPr>
        <p:txBody>
          <a:bodyPr>
            <a:normAutofit fontScale="90000"/>
          </a:bodyPr>
          <a:lstStyle/>
          <a:p>
            <a:r>
              <a:rPr lang="pt-BR" dirty="0"/>
              <a:t>Sinais e sistemas de tempo discreto</a:t>
            </a:r>
          </a:p>
        </p:txBody>
      </p:sp>
    </p:spTree>
    <p:extLst>
      <p:ext uri="{BB962C8B-B14F-4D97-AF65-F5344CB8AC3E}">
        <p14:creationId xmlns:p14="http://schemas.microsoft.com/office/powerpoint/2010/main" val="261984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Representação Funcional:</a:t>
            </a:r>
          </a:p>
          <a:p>
            <a:endParaRPr lang="pt-BR" dirty="0"/>
          </a:p>
          <a:p>
            <a:endParaRPr lang="pt-BR" dirty="0" smtClean="0"/>
          </a:p>
          <a:p>
            <a:r>
              <a:rPr lang="pt-BR" dirty="0" smtClean="0"/>
              <a:t>Representação tabular:</a:t>
            </a:r>
          </a:p>
          <a:p>
            <a:endParaRPr lang="pt-BR" dirty="0" smtClean="0"/>
          </a:p>
          <a:p>
            <a:endParaRPr lang="pt-BR" dirty="0"/>
          </a:p>
          <a:p>
            <a:endParaRPr lang="pt-BR" dirty="0" smtClean="0"/>
          </a:p>
          <a:p>
            <a:r>
              <a:rPr lang="pt-BR" dirty="0" smtClean="0"/>
              <a:t>Representação em sequência:</a:t>
            </a:r>
            <a:endParaRPr lang="pt-B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1628800"/>
            <a:ext cx="3387941" cy="1152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7823" y="3356992"/>
            <a:ext cx="5916177"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0555" y="5085184"/>
            <a:ext cx="4326481" cy="50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ítulo 2"/>
          <p:cNvSpPr>
            <a:spLocks noGrp="1"/>
          </p:cNvSpPr>
          <p:nvPr>
            <p:ph type="title"/>
          </p:nvPr>
        </p:nvSpPr>
        <p:spPr>
          <a:xfrm>
            <a:off x="179512" y="274638"/>
            <a:ext cx="8712968" cy="1143000"/>
          </a:xfrm>
        </p:spPr>
        <p:txBody>
          <a:bodyPr>
            <a:normAutofit fontScale="90000"/>
          </a:bodyPr>
          <a:lstStyle/>
          <a:p>
            <a:r>
              <a:rPr lang="pt-BR" dirty="0"/>
              <a:t>Sinais e sistemas de tempo discreto</a:t>
            </a:r>
          </a:p>
        </p:txBody>
      </p:sp>
    </p:spTree>
    <p:extLst>
      <p:ext uri="{BB962C8B-B14F-4D97-AF65-F5344CB8AC3E}">
        <p14:creationId xmlns:p14="http://schemas.microsoft.com/office/powerpoint/2010/main" val="2916691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2109137"/>
            <a:ext cx="8229600" cy="3603856"/>
          </a:xfrm>
        </p:spPr>
        <p:txBody>
          <a:bodyPr>
            <a:normAutofit/>
          </a:bodyPr>
          <a:lstStyle/>
          <a:p>
            <a:r>
              <a:rPr lang="pt-BR" dirty="0" smtClean="0"/>
              <a:t>Pulso:</a:t>
            </a:r>
          </a:p>
          <a:p>
            <a:endParaRPr lang="pt-BR" dirty="0" smtClean="0"/>
          </a:p>
          <a:p>
            <a:endParaRPr lang="pt-BR" dirty="0" smtClean="0"/>
          </a:p>
          <a:p>
            <a:r>
              <a:rPr lang="pt-BR" dirty="0" smtClean="0"/>
              <a:t>Degrau: </a:t>
            </a:r>
            <a:endParaRPr lang="pt-BR" dirty="0"/>
          </a:p>
          <a:p>
            <a:endParaRPr lang="pt-BR" dirty="0" smtClean="0"/>
          </a:p>
          <a:p>
            <a:endParaRPr lang="pt-BR" dirty="0"/>
          </a:p>
          <a:p>
            <a:r>
              <a:rPr lang="pt-BR" dirty="0" smtClean="0"/>
              <a:t>Rampa: </a:t>
            </a:r>
            <a:endParaRPr lang="pt-BR" dirty="0"/>
          </a:p>
        </p:txBody>
      </p:sp>
      <p:sp>
        <p:nvSpPr>
          <p:cNvPr id="3" name="Título 2"/>
          <p:cNvSpPr>
            <a:spLocks noGrp="1"/>
          </p:cNvSpPr>
          <p:nvPr>
            <p:ph type="title"/>
          </p:nvPr>
        </p:nvSpPr>
        <p:spPr/>
        <p:txBody>
          <a:bodyPr/>
          <a:lstStyle/>
          <a:p>
            <a:r>
              <a:rPr lang="pt-BR" dirty="0" smtClean="0"/>
              <a:t>Sinais elementares</a:t>
            </a:r>
            <a:endParaRPr lang="pt-B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399" y="1731786"/>
            <a:ext cx="3367759" cy="1152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1399" y="3126197"/>
            <a:ext cx="3067039" cy="956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9158" y="1636329"/>
            <a:ext cx="3004338" cy="13430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0732" y="2994406"/>
            <a:ext cx="3331711" cy="1219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1399" y="4704880"/>
            <a:ext cx="2724303"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55185" y="4102290"/>
            <a:ext cx="3130446" cy="13946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425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683976"/>
          </a:xfrm>
        </p:spPr>
        <p:txBody>
          <a:bodyPr>
            <a:normAutofit/>
          </a:bodyPr>
          <a:lstStyle/>
          <a:p>
            <a:r>
              <a:rPr lang="pt-BR" dirty="0" smtClean="0"/>
              <a:t>Sinal Exponencial:</a:t>
            </a:r>
          </a:p>
        </p:txBody>
      </p:sp>
      <p:sp>
        <p:nvSpPr>
          <p:cNvPr id="3" name="Título 2"/>
          <p:cNvSpPr>
            <a:spLocks noGrp="1"/>
          </p:cNvSpPr>
          <p:nvPr>
            <p:ph type="title"/>
          </p:nvPr>
        </p:nvSpPr>
        <p:spPr/>
        <p:txBody>
          <a:bodyPr/>
          <a:lstStyle/>
          <a:p>
            <a:r>
              <a:rPr lang="pt-BR" dirty="0"/>
              <a:t>Sinais </a:t>
            </a:r>
            <a:r>
              <a:rPr lang="pt-BR" dirty="0" smtClean="0"/>
              <a:t>elementares</a:t>
            </a:r>
            <a:endParaRPr lang="pt-B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92252"/>
            <a:ext cx="8423001" cy="3885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5535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683976"/>
          </a:xfrm>
        </p:spPr>
        <p:txBody>
          <a:bodyPr>
            <a:normAutofit/>
          </a:bodyPr>
          <a:lstStyle/>
          <a:p>
            <a:r>
              <a:rPr lang="pt-BR" dirty="0" smtClean="0"/>
              <a:t>Sinal Exponencial:</a:t>
            </a:r>
          </a:p>
          <a:p>
            <a:r>
              <a:rPr lang="pt-BR" dirty="0" smtClean="0"/>
              <a:t>Se “a” é um valor real x(n) é um sinal real.</a:t>
            </a:r>
          </a:p>
          <a:p>
            <a:r>
              <a:rPr lang="pt-BR" dirty="0" smtClean="0"/>
              <a:t>Se “a” é um valor complexo.</a:t>
            </a:r>
          </a:p>
          <a:p>
            <a:endParaRPr lang="pt-BR" dirty="0"/>
          </a:p>
          <a:p>
            <a:endParaRPr lang="pt-BR" dirty="0"/>
          </a:p>
          <a:p>
            <a:endParaRPr lang="pt-BR" dirty="0" smtClean="0"/>
          </a:p>
          <a:p>
            <a:r>
              <a:rPr lang="pt-BR" dirty="0" smtClean="0"/>
              <a:t>Parte Real:</a:t>
            </a:r>
          </a:p>
          <a:p>
            <a:r>
              <a:rPr lang="pt-BR" dirty="0" smtClean="0"/>
              <a:t>Parte Imaginária:</a:t>
            </a:r>
          </a:p>
          <a:p>
            <a:r>
              <a:rPr lang="pt-BR" dirty="0" smtClean="0"/>
              <a:t>Magnitude:   </a:t>
            </a:r>
          </a:p>
          <a:p>
            <a:r>
              <a:rPr lang="pt-BR" dirty="0" smtClean="0"/>
              <a:t>Fase:</a:t>
            </a:r>
            <a:endParaRPr lang="pt-BR" dirty="0"/>
          </a:p>
        </p:txBody>
      </p:sp>
      <p:sp>
        <p:nvSpPr>
          <p:cNvPr id="3" name="Título 2"/>
          <p:cNvSpPr>
            <a:spLocks noGrp="1"/>
          </p:cNvSpPr>
          <p:nvPr>
            <p:ph type="title"/>
          </p:nvPr>
        </p:nvSpPr>
        <p:spPr/>
        <p:txBody>
          <a:bodyPr/>
          <a:lstStyle/>
          <a:p>
            <a:r>
              <a:rPr lang="pt-BR" dirty="0"/>
              <a:t>Sinais </a:t>
            </a:r>
            <a:r>
              <a:rPr lang="pt-BR" dirty="0" smtClean="0"/>
              <a:t>elementares</a:t>
            </a:r>
            <a:endParaRPr lang="pt-B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268760"/>
            <a:ext cx="1453019"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128" y="2276872"/>
            <a:ext cx="1512168" cy="6789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7075" y="2846459"/>
            <a:ext cx="4438576" cy="1348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3225" y="4077072"/>
            <a:ext cx="2992332"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2723" y="4581128"/>
            <a:ext cx="2813336" cy="72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9"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5703" y="5157192"/>
            <a:ext cx="2605380"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8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73225" y="5589240"/>
            <a:ext cx="3274833" cy="6130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59637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smtClean="0"/>
              <a:t>Sinais Elementares</a:t>
            </a:r>
            <a:endParaRPr lang="pt-B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8760"/>
            <a:ext cx="9143999" cy="5589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411633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829</TotalTime>
  <Words>710</Words>
  <Application>Microsoft Office PowerPoint</Application>
  <PresentationFormat>Apresentação na tela (4:3)</PresentationFormat>
  <Paragraphs>97</Paragraphs>
  <Slides>20</Slides>
  <Notes>0</Notes>
  <HiddenSlides>0</HiddenSlides>
  <MMClips>0</MMClips>
  <ScaleCrop>false</ScaleCrop>
  <HeadingPairs>
    <vt:vector size="4" baseType="variant">
      <vt:variant>
        <vt:lpstr>Tema</vt:lpstr>
      </vt:variant>
      <vt:variant>
        <vt:i4>1</vt:i4>
      </vt:variant>
      <vt:variant>
        <vt:lpstr>Títulos de slides</vt:lpstr>
      </vt:variant>
      <vt:variant>
        <vt:i4>20</vt:i4>
      </vt:variant>
    </vt:vector>
  </HeadingPairs>
  <TitlesOfParts>
    <vt:vector size="21" baseType="lpstr">
      <vt:lpstr>Concurso</vt:lpstr>
      <vt:lpstr>Processamento Digital de Sinais Sinais e sistemas discretos</vt:lpstr>
      <vt:lpstr>Sumário</vt:lpstr>
      <vt:lpstr>Sinais e sistemas de tempo discreto</vt:lpstr>
      <vt:lpstr>Sinais e sistemas de tempo discreto</vt:lpstr>
      <vt:lpstr>Sinais e sistemas de tempo discreto</vt:lpstr>
      <vt:lpstr>Sinais elementares</vt:lpstr>
      <vt:lpstr>Sinais elementares</vt:lpstr>
      <vt:lpstr>Sinais elementares</vt:lpstr>
      <vt:lpstr>Sinais Elementares</vt:lpstr>
      <vt:lpstr>Sinais elementares</vt:lpstr>
      <vt:lpstr>Energia e potência dos sinais</vt:lpstr>
      <vt:lpstr>Exemplo:</vt:lpstr>
      <vt:lpstr>Propriedades dos sinais</vt:lpstr>
      <vt:lpstr>Propriedades dos sinais</vt:lpstr>
      <vt:lpstr>Operações com sinais discretos</vt:lpstr>
      <vt:lpstr>Operações com sinais discretos</vt:lpstr>
      <vt:lpstr>Operações com sinais discretos</vt:lpstr>
      <vt:lpstr>Operações com sinais discretos</vt:lpstr>
      <vt:lpstr>Operações com sinais discretos</vt:lpstr>
      <vt:lpstr>Sistemas de tempo discreto</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Concepção de Circuitos Integrados Arquitetura do microcontrolador</dc:title>
  <dc:creator>Admin</dc:creator>
  <cp:lastModifiedBy>Admin</cp:lastModifiedBy>
  <cp:revision>62</cp:revision>
  <dcterms:created xsi:type="dcterms:W3CDTF">2014-04-07T18:16:52Z</dcterms:created>
  <dcterms:modified xsi:type="dcterms:W3CDTF">2014-05-20T20:43:31Z</dcterms:modified>
</cp:coreProperties>
</file>