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66"/>
  </p:notesMasterIdLst>
  <p:sldIdLst>
    <p:sldId id="256" r:id="rId2"/>
    <p:sldId id="392" r:id="rId3"/>
    <p:sldId id="274" r:id="rId4"/>
    <p:sldId id="270" r:id="rId5"/>
    <p:sldId id="267" r:id="rId6"/>
    <p:sldId id="265" r:id="rId7"/>
    <p:sldId id="269" r:id="rId8"/>
    <p:sldId id="277" r:id="rId9"/>
    <p:sldId id="278" r:id="rId10"/>
    <p:sldId id="268" r:id="rId11"/>
    <p:sldId id="279" r:id="rId12"/>
    <p:sldId id="395" r:id="rId13"/>
    <p:sldId id="402" r:id="rId14"/>
    <p:sldId id="403" r:id="rId15"/>
    <p:sldId id="404" r:id="rId16"/>
    <p:sldId id="405" r:id="rId17"/>
    <p:sldId id="406" r:id="rId18"/>
    <p:sldId id="407" r:id="rId19"/>
    <p:sldId id="394" r:id="rId20"/>
    <p:sldId id="409" r:id="rId21"/>
    <p:sldId id="410" r:id="rId22"/>
    <p:sldId id="408" r:id="rId23"/>
    <p:sldId id="298" r:id="rId24"/>
    <p:sldId id="396" r:id="rId25"/>
    <p:sldId id="397" r:id="rId26"/>
    <p:sldId id="300" r:id="rId27"/>
    <p:sldId id="301" r:id="rId28"/>
    <p:sldId id="398" r:id="rId29"/>
    <p:sldId id="399" r:id="rId30"/>
    <p:sldId id="400" r:id="rId31"/>
    <p:sldId id="411" r:id="rId32"/>
    <p:sldId id="401" r:id="rId33"/>
    <p:sldId id="413" r:id="rId34"/>
    <p:sldId id="415" r:id="rId35"/>
    <p:sldId id="414" r:id="rId36"/>
    <p:sldId id="412" r:id="rId37"/>
    <p:sldId id="416" r:id="rId38"/>
    <p:sldId id="393" r:id="rId39"/>
    <p:sldId id="418" r:id="rId40"/>
    <p:sldId id="417" r:id="rId41"/>
    <p:sldId id="419" r:id="rId42"/>
    <p:sldId id="424" r:id="rId43"/>
    <p:sldId id="421" r:id="rId44"/>
    <p:sldId id="420" r:id="rId45"/>
    <p:sldId id="423" r:id="rId46"/>
    <p:sldId id="425" r:id="rId47"/>
    <p:sldId id="426" r:id="rId48"/>
    <p:sldId id="428" r:id="rId49"/>
    <p:sldId id="427" r:id="rId50"/>
    <p:sldId id="282" r:id="rId51"/>
    <p:sldId id="430" r:id="rId52"/>
    <p:sldId id="429" r:id="rId53"/>
    <p:sldId id="431" r:id="rId54"/>
    <p:sldId id="432" r:id="rId55"/>
    <p:sldId id="283" r:id="rId56"/>
    <p:sldId id="433" r:id="rId57"/>
    <p:sldId id="438" r:id="rId58"/>
    <p:sldId id="434" r:id="rId59"/>
    <p:sldId id="437" r:id="rId60"/>
    <p:sldId id="285" r:id="rId61"/>
    <p:sldId id="435" r:id="rId62"/>
    <p:sldId id="436" r:id="rId63"/>
    <p:sldId id="439" r:id="rId64"/>
    <p:sldId id="281" r:id="rId65"/>
  </p:sldIdLst>
  <p:sldSz cx="9144000" cy="5143500" type="screen16x9"/>
  <p:notesSz cx="6858000" cy="9144000"/>
  <p:embeddedFontLst>
    <p:embeddedFont>
      <p:font typeface="Microsoft Sans Serif" panose="020B0604020202020204" pitchFamily="34" charset="0"/>
      <p:regular r:id="rId67"/>
    </p:embeddedFont>
    <p:embeddedFont>
      <p:font typeface="Nixie One" panose="020B0604020202020204" charset="0"/>
      <p:regular r:id="rId68"/>
    </p:embeddedFont>
    <p:embeddedFont>
      <p:font typeface="Tahoma" panose="020B0604030504040204" pitchFamily="34" charset="0"/>
      <p:regular r:id="rId69"/>
      <p:bold r:id="rId70"/>
    </p:embeddedFont>
    <p:embeddedFont>
      <p:font typeface="Varela Round" panose="00000500000000000000" pitchFamily="2" charset="-79"/>
      <p:regular r:id="rId7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2A20BD-2505-46DF-82F6-A791D1CCFF51}">
  <a:tblStyle styleId="{242A20BD-2505-46DF-82F6-A791D1CCFF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BB38DEC-D873-43F8-8245-15F6AB0837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969" autoAdjust="0"/>
  </p:normalViewPr>
  <p:slideViewPr>
    <p:cSldViewPr snapToGrid="0">
      <p:cViewPr varScale="1">
        <p:scale>
          <a:sx n="91" d="100"/>
          <a:sy n="91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4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70B15656-C105-06FD-12FC-0E1BB16777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A3C9B9A2-86DC-5714-499D-E8498E36B2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/>
              <a:t>Assim o útero aumenta a sua capacidade 500 a 1000 vezes acima do seu estado</a:t>
            </a:r>
          </a:p>
          <a:p>
            <a:pPr eaLnBrk="1" hangingPunct="1"/>
            <a:r>
              <a:rPr lang="pt-BR" altLang="pt-BR"/>
              <a:t>não grávido, atingindo um peso de +/- 1100 g.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9AE0FB8-B20F-6DF9-42C2-2941FA169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DCAC91B0-41E6-6CAF-EA42-49762D6148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C3B6AE74-74BD-9BC6-0A8C-6EEC7D7A7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370579F1-A37D-BFDE-71BB-A538FC1E13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2584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E875C43C-F8CE-DC58-616B-4079EAE852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9DABCC40-3ADF-8CD2-5050-2666DE2A26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88871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A2AD7DB8-4B35-B93A-E84B-C256F3CE90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E5E36F6B-6D70-1DE4-417A-1B7E472EED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83738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ECEB0F3D-E46E-F2BE-FDA8-5CF48F82E6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B27A3CC0-AE30-78F5-C692-78E49141B5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EC8B2E7-FB69-73B7-1DB4-715798006C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C06CD6C-C60E-6A1D-C7D9-9979CE2989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56D7F0C-BB49-D5D6-99AF-A1BF4D6407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752B4EB-1B4E-A9C6-CB0E-29CE5AA67F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560E074-84A2-7A43-73CE-FA421598F4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DFDC841-0881-3435-AC32-1EA3135BB9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35FDF45A-EF13-5159-18FD-85B0DFBC26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780051AF-6F76-046B-667D-351E651242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25F24111-FFA9-88E4-F1CE-3ADF0D730D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16527FAF-E7E0-DF0E-C683-326D4DA2B2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1245963F-38FA-CF56-03AA-E93F95A4AF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5313BF5A-97CC-61EA-F602-0437495DE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CBB66595-F1C7-6013-2F7B-E90B4B6B01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51800BA5-75A5-95E7-3DAD-4AC89050F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112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5800" y="457200"/>
            <a:ext cx="7772400" cy="4114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3E7E7A5C-1E55-7B0D-C1B5-4C5CC1471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AAD4C3BE-40F1-92DC-3435-2BC856219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022E8DF9-B30D-4E25-927F-46C20CB2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F5806-6C78-454A-8282-FCFBDBAAF40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86479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840A0E17-2CDB-24A9-E30E-3DB44B3C8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301E9CD3-AA69-2A9B-FCFC-F907B620B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8DD2EE95-5A0F-9A7F-CAE5-1435E9FA3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BEF2F-B29B-4B10-8A8A-A8A5BB0D761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851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85800" y="1485900"/>
            <a:ext cx="3810000" cy="14859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485900"/>
            <a:ext cx="3810000" cy="14859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85800" y="3086100"/>
            <a:ext cx="3810000" cy="14859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3086100"/>
            <a:ext cx="3810000" cy="14859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DCCA2BA1-8E9B-3C6A-811D-15F4A5BD3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D323AC9E-FFF4-F878-7B8D-6466B0681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9354B249-1527-C7E3-8CF1-B9A1E902F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BE353-3ED9-4E5A-BA8A-DF1969BC7CF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52049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0" r:id="rId2"/>
    <p:sldLayoutId id="2147483664" r:id="rId3"/>
    <p:sldLayoutId id="2147483665" r:id="rId4"/>
    <p:sldLayoutId id="214748366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slide" Target="slide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2946568-3752-4AEE-D3F8-1C871E3955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Embriologia</a:t>
            </a:r>
          </a:p>
        </p:txBody>
      </p:sp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2AFDA42-1D95-7A47-3A9F-FFE8625D9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595" y="0"/>
            <a:ext cx="1990810" cy="135043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02917E1-5F38-2527-27F6-92A0007D5E95}"/>
              </a:ext>
            </a:extLst>
          </p:cNvPr>
          <p:cNvSpPr txBox="1"/>
          <p:nvPr/>
        </p:nvSpPr>
        <p:spPr>
          <a:xfrm>
            <a:off x="3648510" y="3639128"/>
            <a:ext cx="1846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Prof. Giuliano Barros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3">
            <a:extLst>
              <a:ext uri="{FF2B5EF4-FFF2-40B4-BE49-F238E27FC236}">
                <a16:creationId xmlns:a16="http://schemas.microsoft.com/office/drawing/2014/main" id="{E2361CEE-27AA-6F79-F96E-8E7AA6DC5751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0"/>
            <a:ext cx="6910388" cy="5143500"/>
            <a:chOff x="0" y="0"/>
            <a:chExt cx="5804" cy="4320"/>
          </a:xfrm>
        </p:grpSpPr>
        <p:pic>
          <p:nvPicPr>
            <p:cNvPr id="18435" name="Picture 3" descr="fetaldev08">
              <a:extLst>
                <a:ext uri="{FF2B5EF4-FFF2-40B4-BE49-F238E27FC236}">
                  <a16:creationId xmlns:a16="http://schemas.microsoft.com/office/drawing/2014/main" id="{7E37DC77-AA72-4F49-A289-83E8AF4CC3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87" r="4988"/>
            <a:stretch>
              <a:fillRect/>
            </a:stretch>
          </p:blipFill>
          <p:spPr bwMode="auto">
            <a:xfrm>
              <a:off x="2931" y="436"/>
              <a:ext cx="2829" cy="3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36" name="Group 16">
              <a:extLst>
                <a:ext uri="{FF2B5EF4-FFF2-40B4-BE49-F238E27FC236}">
                  <a16:creationId xmlns:a16="http://schemas.microsoft.com/office/drawing/2014/main" id="{6A8C4FD1-2185-AC65-BA11-33BED9595A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591" cy="4065"/>
              <a:chOff x="0" y="0"/>
              <a:chExt cx="2851" cy="4320"/>
            </a:xfrm>
          </p:grpSpPr>
          <p:pic>
            <p:nvPicPr>
              <p:cNvPr id="18440" name="Picture 4" descr="fetaldev07">
                <a:extLst>
                  <a:ext uri="{FF2B5EF4-FFF2-40B4-BE49-F238E27FC236}">
                    <a16:creationId xmlns:a16="http://schemas.microsoft.com/office/drawing/2014/main" id="{D5A7E23F-EF0F-38DD-1C92-61D1CAA2DC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165" r="7779"/>
              <a:stretch>
                <a:fillRect/>
              </a:stretch>
            </p:blipFill>
            <p:spPr bwMode="auto">
              <a:xfrm>
                <a:off x="0" y="0"/>
                <a:ext cx="2767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41" name="Text Box 15">
                <a:extLst>
                  <a:ext uri="{FF2B5EF4-FFF2-40B4-BE49-F238E27FC236}">
                    <a16:creationId xmlns:a16="http://schemas.microsoft.com/office/drawing/2014/main" id="{8266D836-0041-3EAB-7F26-9B971E6E60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76" y="300"/>
                <a:ext cx="775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pt-BR" altLang="pt-BR" sz="1350">
                    <a:latin typeface="Arial" panose="020B0604020202020204" pitchFamily="34" charset="0"/>
                  </a:rPr>
                  <a:t>7 meses</a:t>
                </a:r>
              </a:p>
              <a:p>
                <a:pPr eaLnBrk="1" hangingPunct="1"/>
                <a:r>
                  <a:rPr lang="pt-BR" altLang="pt-BR" sz="1350">
                    <a:latin typeface="Arial" panose="020B0604020202020204" pitchFamily="34" charset="0"/>
                  </a:rPr>
                  <a:t>28 sem</a:t>
                </a:r>
              </a:p>
            </p:txBody>
          </p:sp>
        </p:grpSp>
        <p:sp>
          <p:nvSpPr>
            <p:cNvPr id="18437" name="Text Box 20">
              <a:extLst>
                <a:ext uri="{FF2B5EF4-FFF2-40B4-BE49-F238E27FC236}">
                  <a16:creationId xmlns:a16="http://schemas.microsoft.com/office/drawing/2014/main" id="{C9A456E6-10AA-2FFE-E390-4BEF95C94A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0" y="441"/>
              <a:ext cx="704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altLang="pt-BR" sz="1350">
                  <a:latin typeface="Arial" panose="020B0604020202020204" pitchFamily="34" charset="0"/>
                </a:rPr>
                <a:t>8 meses</a:t>
              </a:r>
            </a:p>
            <a:p>
              <a:pPr eaLnBrk="1" hangingPunct="1"/>
              <a:r>
                <a:rPr lang="pt-BR" altLang="pt-BR" sz="1350">
                  <a:latin typeface="Arial" panose="020B0604020202020204" pitchFamily="34" charset="0"/>
                </a:rPr>
                <a:t>32 sem</a:t>
              </a:r>
            </a:p>
          </p:txBody>
        </p:sp>
        <p:sp>
          <p:nvSpPr>
            <p:cNvPr id="18438" name="Rectangle 21">
              <a:extLst>
                <a:ext uri="{FF2B5EF4-FFF2-40B4-BE49-F238E27FC236}">
                  <a16:creationId xmlns:a16="http://schemas.microsoft.com/office/drawing/2014/main" id="{80475342-789E-C2F0-803E-66CA4B85A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203"/>
              <a:ext cx="476" cy="9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18439" name="Rectangle 22">
              <a:extLst>
                <a:ext uri="{FF2B5EF4-FFF2-40B4-BE49-F238E27FC236}">
                  <a16:creationId xmlns:a16="http://schemas.microsoft.com/office/drawing/2014/main" id="{C5D4E220-76E1-4ED3-BB43-52E7EACD3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3367"/>
              <a:ext cx="476" cy="9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etaldev09">
            <a:extLst>
              <a:ext uri="{FF2B5EF4-FFF2-40B4-BE49-F238E27FC236}">
                <a16:creationId xmlns:a16="http://schemas.microsoft.com/office/drawing/2014/main" id="{81C5797C-5680-DEBE-9381-F44951324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5" r="3859"/>
          <a:stretch>
            <a:fillRect/>
          </a:stretch>
        </p:blipFill>
        <p:spPr bwMode="auto">
          <a:xfrm>
            <a:off x="1143000" y="0"/>
            <a:ext cx="42005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59289D-A276-3C01-A01D-814A813D56C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12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BF3B0A4-2AA5-F1F8-9AAE-4260824CA558}"/>
              </a:ext>
            </a:extLst>
          </p:cNvPr>
          <p:cNvSpPr txBox="1"/>
          <p:nvPr/>
        </p:nvSpPr>
        <p:spPr>
          <a:xfrm>
            <a:off x="329824" y="1866846"/>
            <a:ext cx="830580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/>
              <a:t>a cabeça constitui a metade do corpo do feto;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/>
              <a:t>a face é ampla, os olhos estão bem separados e as pálpebras fechadas;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/>
              <a:t>os membros inferiores são mais curtos do que os superiores;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/>
              <a:t>até a 10ª semana são observadas alças intestinais no interior do cordão umbilical, numa situação normal do desenvolvimento denominada </a:t>
            </a:r>
            <a:r>
              <a:rPr lang="pt-BR" sz="1800" dirty="0" err="1">
                <a:highlight>
                  <a:srgbClr val="FFFF00"/>
                </a:highlight>
              </a:rPr>
              <a:t>herniação</a:t>
            </a:r>
            <a:r>
              <a:rPr lang="pt-BR" sz="1800" dirty="0">
                <a:highlight>
                  <a:srgbClr val="FFFF00"/>
                </a:highlight>
              </a:rPr>
              <a:t> umbilical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/>
              <a:t>o </a:t>
            </a:r>
            <a:r>
              <a:rPr lang="pt-BR" sz="1800" dirty="0">
                <a:highlight>
                  <a:srgbClr val="00FFFF"/>
                </a:highlight>
              </a:rPr>
              <a:t>fígado é o principal produtor de células sanguíneas</a:t>
            </a:r>
            <a:r>
              <a:rPr lang="pt-BR" sz="1800" dirty="0"/>
              <a:t>, e ao final da 12ª semana o baço também assume essa função;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/>
              <a:t>a placenta está estruturada e é funcional;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892FD52-E098-E0ED-DED9-3BEF25130D84}"/>
              </a:ext>
            </a:extLst>
          </p:cNvPr>
          <p:cNvSpPr txBox="1"/>
          <p:nvPr/>
        </p:nvSpPr>
        <p:spPr>
          <a:xfrm>
            <a:off x="2088931" y="407551"/>
            <a:ext cx="45982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9ª – 12ª semana de gestação</a:t>
            </a:r>
          </a:p>
        </p:txBody>
      </p:sp>
    </p:spTree>
    <p:extLst>
      <p:ext uri="{BB962C8B-B14F-4D97-AF65-F5344CB8AC3E}">
        <p14:creationId xmlns:p14="http://schemas.microsoft.com/office/powerpoint/2010/main" val="2678836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59289D-A276-3C01-A01D-814A813D56C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13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BF3B0A4-2AA5-F1F8-9AAE-4260824CA558}"/>
              </a:ext>
            </a:extLst>
          </p:cNvPr>
          <p:cNvSpPr txBox="1"/>
          <p:nvPr/>
        </p:nvSpPr>
        <p:spPr>
          <a:xfrm>
            <a:off x="329824" y="1866846"/>
            <a:ext cx="830580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latin typeface="MyriadPro-SemiCn"/>
              </a:rPr>
              <a:t>• rápido crescimento fetal;</a:t>
            </a:r>
          </a:p>
          <a:p>
            <a:pPr algn="l"/>
            <a:r>
              <a:rPr lang="pt-BR" sz="1800" b="0" i="0" u="none" strike="noStrike" baseline="0" dirty="0">
                <a:latin typeface="MyriadPro-SemiCn"/>
              </a:rPr>
              <a:t>• os movimentos dos membros passam a ser mais coordenados, mas</a:t>
            </a:r>
          </a:p>
          <a:p>
            <a:pPr algn="l"/>
            <a:r>
              <a:rPr lang="pt-BR" sz="1800" b="0" i="0" u="none" strike="noStrike" baseline="0" dirty="0">
                <a:latin typeface="MyriadPro-SemiCn"/>
              </a:rPr>
              <a:t>ainda não são percebidos pela mãe – são visíveis ao ultrassom;</a:t>
            </a:r>
          </a:p>
          <a:p>
            <a:pPr algn="l"/>
            <a:r>
              <a:rPr lang="pt-BR" sz="1800" b="0" i="0" u="none" strike="noStrike" baseline="0" dirty="0">
                <a:latin typeface="MyriadPro-SemiCn"/>
              </a:rPr>
              <a:t>• </a:t>
            </a:r>
            <a:r>
              <a:rPr lang="pt-BR" sz="1800" b="0" i="0" u="none" strike="noStrike" baseline="0" dirty="0">
                <a:highlight>
                  <a:srgbClr val="00FF00"/>
                </a:highlight>
                <a:latin typeface="MyriadPro-SemiCn"/>
              </a:rPr>
              <a:t>intensa ossificação do esqueleto</a:t>
            </a:r>
            <a:r>
              <a:rPr lang="pt-BR" sz="1800" b="0" i="0" u="none" strike="noStrike" baseline="0" dirty="0">
                <a:latin typeface="MyriadPro-SemiCn"/>
              </a:rPr>
              <a:t>;</a:t>
            </a:r>
          </a:p>
          <a:p>
            <a:pPr algn="l"/>
            <a:r>
              <a:rPr lang="pt-BR" sz="1800" b="0" i="0" u="none" strike="noStrike" baseline="0" dirty="0">
                <a:latin typeface="MyriadPro-SemiCn"/>
              </a:rPr>
              <a:t>• os olhos passam a apresentar movimentos lentos;</a:t>
            </a:r>
          </a:p>
          <a:p>
            <a:pPr algn="l"/>
            <a:r>
              <a:rPr lang="pt-BR" sz="1800" b="0" i="0" u="none" strike="noStrike" baseline="0" dirty="0">
                <a:latin typeface="MyriadPro-SemiCn"/>
              </a:rPr>
              <a:t>• a </a:t>
            </a:r>
            <a:r>
              <a:rPr lang="pt-BR" sz="1800" b="0" i="0" u="none" strike="noStrike" baseline="0" dirty="0">
                <a:highlight>
                  <a:srgbClr val="808000"/>
                </a:highlight>
                <a:latin typeface="MyriadPro-SemiCn"/>
              </a:rPr>
              <a:t>genitália externa pode ser reconhecida </a:t>
            </a:r>
            <a:r>
              <a:rPr lang="pt-BR" sz="1800" b="0" i="0" u="none" strike="noStrike" baseline="0" dirty="0">
                <a:latin typeface="MyriadPro-SemiCn"/>
              </a:rPr>
              <a:t>(masculina ou feminina) entre</a:t>
            </a:r>
          </a:p>
          <a:p>
            <a:pPr algn="l"/>
            <a:r>
              <a:rPr lang="pt-BR" sz="1800" b="0" i="0" u="none" strike="noStrike" baseline="0" dirty="0">
                <a:latin typeface="MyriadPro-SemiCn"/>
              </a:rPr>
              <a:t>a 12ª e 14ª semanas de desenvolvimento;</a:t>
            </a:r>
            <a:endParaRPr lang="pt-BR" sz="18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892FD52-E098-E0ED-DED9-3BEF25130D84}"/>
              </a:ext>
            </a:extLst>
          </p:cNvPr>
          <p:cNvSpPr txBox="1"/>
          <p:nvPr/>
        </p:nvSpPr>
        <p:spPr>
          <a:xfrm>
            <a:off x="2088931" y="407551"/>
            <a:ext cx="45982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9ª – 12ª semana de gestação</a:t>
            </a:r>
          </a:p>
        </p:txBody>
      </p:sp>
    </p:spTree>
    <p:extLst>
      <p:ext uri="{BB962C8B-B14F-4D97-AF65-F5344CB8AC3E}">
        <p14:creationId xmlns:p14="http://schemas.microsoft.com/office/powerpoint/2010/main" val="2851490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59289D-A276-3C01-A01D-814A813D56C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14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BF3B0A4-2AA5-F1F8-9AAE-4260824CA558}"/>
              </a:ext>
            </a:extLst>
          </p:cNvPr>
          <p:cNvSpPr txBox="1"/>
          <p:nvPr/>
        </p:nvSpPr>
        <p:spPr>
          <a:xfrm>
            <a:off x="151148" y="1152142"/>
            <a:ext cx="830580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latin typeface="MyriadPro-SemiCn"/>
              </a:rPr>
              <a:t>• ocorre uma diminuição no ritmo do crescimento;</a:t>
            </a:r>
          </a:p>
          <a:p>
            <a:pPr algn="l"/>
            <a:r>
              <a:rPr lang="pt-BR" sz="1800" b="0" i="0" u="none" strike="noStrike" baseline="0" dirty="0">
                <a:latin typeface="MyriadPro-SemiCn"/>
              </a:rPr>
              <a:t>• os membros inferiores estão mais longos e a mãe reconhece os</a:t>
            </a:r>
          </a:p>
          <a:p>
            <a:pPr algn="l"/>
            <a:r>
              <a:rPr lang="pt-BR" sz="1800" b="0" i="0" u="none" strike="noStrike" baseline="0" dirty="0">
                <a:latin typeface="MyriadPro-SemiCn"/>
              </a:rPr>
              <a:t>primeiros movimentos fetais;</a:t>
            </a:r>
          </a:p>
          <a:p>
            <a:pPr algn="l"/>
            <a:r>
              <a:rPr lang="pt-BR" sz="1800" b="0" i="0" u="none" strike="noStrike" baseline="0" dirty="0">
                <a:latin typeface="MyriadPro-SemiCn"/>
              </a:rPr>
              <a:t>• a pele está coberta pelo </a:t>
            </a:r>
            <a:r>
              <a:rPr lang="pt-BR" sz="1800" b="1" i="0" u="none" strike="noStrike" baseline="0" dirty="0">
                <a:solidFill>
                  <a:schemeClr val="accent2"/>
                </a:solidFill>
                <a:latin typeface="MyriadPro-SemiCn"/>
              </a:rPr>
              <a:t>verniz caseoso</a:t>
            </a:r>
            <a:r>
              <a:rPr lang="pt-BR" sz="1800" b="0" i="0" u="none" strike="noStrike" baseline="0" dirty="0">
                <a:latin typeface="MyriadPro-SemiCn"/>
              </a:rPr>
              <a:t>, que é um material gorduroso</a:t>
            </a:r>
          </a:p>
          <a:p>
            <a:pPr algn="l"/>
            <a:r>
              <a:rPr lang="pt-BR" sz="1800" b="0" i="0" u="none" strike="noStrike" baseline="0" dirty="0">
                <a:latin typeface="MyriadPro-SemiCn"/>
              </a:rPr>
              <a:t>produzido pelas glândulas sebáceas do feto; o verniz caseoso </a:t>
            </a:r>
            <a:r>
              <a:rPr lang="pt-BR" sz="1800" b="0" i="0" u="none" strike="noStrike" baseline="0" dirty="0">
                <a:highlight>
                  <a:srgbClr val="00FFFF"/>
                </a:highlight>
                <a:latin typeface="MyriadPro-SemiCn"/>
              </a:rPr>
              <a:t>protege</a:t>
            </a:r>
          </a:p>
          <a:p>
            <a:pPr algn="l"/>
            <a:r>
              <a:rPr lang="pt-BR" sz="1800" b="0" i="0" u="none" strike="noStrike" baseline="0" dirty="0">
                <a:highlight>
                  <a:srgbClr val="00FFFF"/>
                </a:highlight>
                <a:latin typeface="MyriadPro-SemiCn"/>
              </a:rPr>
              <a:t>a pele fetal do longo período de exposição ao líquido amniótico;</a:t>
            </a:r>
          </a:p>
          <a:p>
            <a:pPr algn="l"/>
            <a:r>
              <a:rPr lang="pt-BR" sz="1800" b="0" i="0" u="none" strike="noStrike" baseline="0" dirty="0">
                <a:latin typeface="MyriadPro-SemiCn"/>
              </a:rPr>
              <a:t>• o corpo do feto está totalmente coberto por pelos muito delicados, o</a:t>
            </a:r>
          </a:p>
          <a:p>
            <a:pPr algn="l"/>
            <a:r>
              <a:rPr lang="pt-BR" sz="1800" b="1" i="0" u="none" strike="noStrike" baseline="0" dirty="0" err="1">
                <a:solidFill>
                  <a:schemeClr val="accent2"/>
                </a:solidFill>
                <a:latin typeface="MyriadPro-SemiCn"/>
              </a:rPr>
              <a:t>lanugo</a:t>
            </a:r>
            <a:r>
              <a:rPr lang="pt-BR" sz="1800" b="0" i="0" u="none" strike="noStrike" baseline="0" dirty="0">
                <a:latin typeface="MyriadPro-SemiCn"/>
              </a:rPr>
              <a:t>, que ajuda a manter o verniz caseoso preso à pele;</a:t>
            </a:r>
          </a:p>
          <a:p>
            <a:pPr algn="l"/>
            <a:r>
              <a:rPr lang="pt-BR" sz="1800" b="0" i="0" u="none" strike="noStrike" baseline="0" dirty="0">
                <a:latin typeface="MyriadPro-SemiCn"/>
              </a:rPr>
              <a:t>• observa-se a presença de sobrancelhas e de cabelos;</a:t>
            </a:r>
          </a:p>
          <a:p>
            <a:pPr algn="l"/>
            <a:r>
              <a:rPr lang="pt-BR" sz="1800" b="0" i="0" u="none" strike="noStrike" baseline="0" dirty="0">
                <a:latin typeface="MyriadPro-SemiCn"/>
              </a:rPr>
              <a:t>• se for menina, o útero está formado;</a:t>
            </a:r>
          </a:p>
          <a:p>
            <a:pPr algn="l"/>
            <a:r>
              <a:rPr lang="pt-BR" sz="1800" b="0" i="0" u="none" strike="noStrike" baseline="0" dirty="0">
                <a:latin typeface="MyriadPro-SemiCn"/>
              </a:rPr>
              <a:t>• se for menino, tem início a descida dos testículos para a bolsa escrotal;</a:t>
            </a:r>
          </a:p>
          <a:p>
            <a:pPr algn="l"/>
            <a:r>
              <a:rPr lang="pt-BR" sz="1800" b="0" i="0" u="none" strike="noStrike" baseline="0" dirty="0">
                <a:latin typeface="MyriadPro-SemiCn"/>
              </a:rPr>
              <a:t>• inicia a produção de gordura parda que servirá como fonte de calor</a:t>
            </a:r>
          </a:p>
          <a:p>
            <a:pPr algn="l"/>
            <a:r>
              <a:rPr lang="pt-BR" sz="1800" b="0" i="0" u="none" strike="noStrike" baseline="0" dirty="0">
                <a:latin typeface="MyriadPro-SemiCn"/>
              </a:rPr>
              <a:t>para o futuro bebê;</a:t>
            </a:r>
            <a:endParaRPr lang="pt-BR" sz="18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892FD52-E098-E0ED-DED9-3BEF25130D84}"/>
              </a:ext>
            </a:extLst>
          </p:cNvPr>
          <p:cNvSpPr txBox="1"/>
          <p:nvPr/>
        </p:nvSpPr>
        <p:spPr>
          <a:xfrm>
            <a:off x="2088931" y="407551"/>
            <a:ext cx="45982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17ª – 20ª semana de gestação</a:t>
            </a:r>
          </a:p>
        </p:txBody>
      </p:sp>
    </p:spTree>
    <p:extLst>
      <p:ext uri="{BB962C8B-B14F-4D97-AF65-F5344CB8AC3E}">
        <p14:creationId xmlns:p14="http://schemas.microsoft.com/office/powerpoint/2010/main" val="67406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59289D-A276-3C01-A01D-814A813D56C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15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BF3B0A4-2AA5-F1F8-9AAE-4260824CA558}"/>
              </a:ext>
            </a:extLst>
          </p:cNvPr>
          <p:cNvSpPr txBox="1"/>
          <p:nvPr/>
        </p:nvSpPr>
        <p:spPr>
          <a:xfrm>
            <a:off x="329824" y="1866846"/>
            <a:ext cx="830580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latin typeface="MyriadPro-SemiCn"/>
              </a:rPr>
              <a:t>• ocorre um substancial aumento de peso;</a:t>
            </a:r>
          </a:p>
          <a:p>
            <a:pPr algn="l"/>
            <a:r>
              <a:rPr lang="pt-BR" sz="1800" b="0" i="0" u="none" strike="noStrike" baseline="0" dirty="0">
                <a:latin typeface="MyriadPro-SemiCn"/>
              </a:rPr>
              <a:t>• o feto apresenta dimensões mais proporcionais;</a:t>
            </a:r>
          </a:p>
          <a:p>
            <a:pPr algn="l"/>
            <a:r>
              <a:rPr lang="pt-BR" sz="1800" b="0" i="0" u="none" strike="noStrike" baseline="0" dirty="0">
                <a:latin typeface="MyriadPro-SemiCn"/>
              </a:rPr>
              <a:t>• os olhos passam a apresentar movimentos rápidos;</a:t>
            </a:r>
          </a:p>
          <a:p>
            <a:pPr algn="l"/>
            <a:r>
              <a:rPr lang="pt-BR" sz="1800" b="0" i="0" u="none" strike="noStrike" baseline="0" dirty="0">
                <a:latin typeface="MyriadPro-SemiCn"/>
              </a:rPr>
              <a:t>• a pele do feto é enrugada e rosada;</a:t>
            </a:r>
          </a:p>
          <a:p>
            <a:pPr algn="l"/>
            <a:r>
              <a:rPr lang="pt-BR" sz="1800" b="0" i="0" u="none" strike="noStrike" baseline="0" dirty="0">
                <a:latin typeface="MyriadPro-SemiCn"/>
              </a:rPr>
              <a:t>• formação das unhas das mãos;</a:t>
            </a:r>
          </a:p>
          <a:p>
            <a:pPr algn="l"/>
            <a:r>
              <a:rPr lang="pt-BR" sz="1800" b="0" i="0" u="none" strike="noStrike" baseline="0" dirty="0">
                <a:latin typeface="MyriadPro-SemiCn"/>
              </a:rPr>
              <a:t>• </a:t>
            </a:r>
            <a:r>
              <a:rPr lang="pt-BR" sz="1800" b="0" i="0" strike="noStrike" baseline="0" dirty="0">
                <a:latin typeface="MyriadPro-SemiCn"/>
              </a:rPr>
              <a:t>as células dos alvéolos pulmonares iniciam a produção de </a:t>
            </a:r>
            <a:r>
              <a:rPr lang="pt-BR" sz="1800" b="0" i="0" strike="noStrike" baseline="0" dirty="0">
                <a:highlight>
                  <a:srgbClr val="FF00FF"/>
                </a:highlight>
                <a:latin typeface="MyriadPro-SemiCn"/>
              </a:rPr>
              <a:t>surfactante</a:t>
            </a:r>
            <a:r>
              <a:rPr lang="pt-BR" sz="1800" b="0" i="0" strike="noStrike" baseline="0" dirty="0">
                <a:latin typeface="MyriadPro-SemiCn"/>
              </a:rPr>
              <a:t>,</a:t>
            </a:r>
          </a:p>
          <a:p>
            <a:pPr algn="l"/>
            <a:r>
              <a:rPr lang="pt-BR" sz="1800" b="0" i="0" strike="noStrike" baseline="0" dirty="0">
                <a:latin typeface="MyriadPro-SemiCn"/>
              </a:rPr>
              <a:t>uma substância </a:t>
            </a:r>
            <a:r>
              <a:rPr lang="pt-BR" sz="1800" b="0" i="0" u="none" strike="noStrike" baseline="0" dirty="0">
                <a:latin typeface="MyriadPro-SemiCn"/>
              </a:rPr>
              <a:t>que permitirá a</a:t>
            </a:r>
            <a:r>
              <a:rPr lang="pt-BR" sz="1800" b="1" i="0" u="none" strike="noStrike" baseline="0" dirty="0">
                <a:solidFill>
                  <a:srgbClr val="7030A0"/>
                </a:solidFill>
                <a:latin typeface="MyriadPro-SemiCn"/>
              </a:rPr>
              <a:t> respiração</a:t>
            </a:r>
            <a:r>
              <a:rPr lang="pt-BR" sz="1800" b="0" i="0" u="none" strike="noStrike" baseline="0" dirty="0">
                <a:latin typeface="MyriadPro-SemiCn"/>
              </a:rPr>
              <a:t>;</a:t>
            </a:r>
            <a:endParaRPr lang="pt-BR" sz="18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892FD52-E098-E0ED-DED9-3BEF25130D84}"/>
              </a:ext>
            </a:extLst>
          </p:cNvPr>
          <p:cNvSpPr txBox="1"/>
          <p:nvPr/>
        </p:nvSpPr>
        <p:spPr>
          <a:xfrm>
            <a:off x="2088931" y="407551"/>
            <a:ext cx="45982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21ª – 25ª semana de gestação</a:t>
            </a:r>
          </a:p>
        </p:txBody>
      </p:sp>
    </p:spTree>
    <p:extLst>
      <p:ext uri="{BB962C8B-B14F-4D97-AF65-F5344CB8AC3E}">
        <p14:creationId xmlns:p14="http://schemas.microsoft.com/office/powerpoint/2010/main" val="4091128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59289D-A276-3C01-A01D-814A813D56C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16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BF3B0A4-2AA5-F1F8-9AAE-4260824CA558}"/>
              </a:ext>
            </a:extLst>
          </p:cNvPr>
          <p:cNvSpPr txBox="1"/>
          <p:nvPr/>
        </p:nvSpPr>
        <p:spPr>
          <a:xfrm>
            <a:off x="419099" y="1730212"/>
            <a:ext cx="830580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latin typeface="MyriadPro-SemiCn"/>
              </a:rPr>
              <a:t>• os pulmões começam a ter condições de realizar trocas gasosas;</a:t>
            </a:r>
          </a:p>
          <a:p>
            <a:pPr algn="l"/>
            <a:r>
              <a:rPr lang="pt-BR" sz="1800" b="0" i="0" u="none" strike="noStrike" baseline="0" dirty="0">
                <a:latin typeface="MyriadPro-SemiCn"/>
              </a:rPr>
              <a:t>• o sistema nervoso torna-se capaz de controlar movimentos</a:t>
            </a:r>
          </a:p>
          <a:p>
            <a:pPr algn="l"/>
            <a:r>
              <a:rPr lang="pt-BR" sz="1800" b="0" i="0" u="none" strike="noStrike" baseline="0" dirty="0">
                <a:latin typeface="MyriadPro-SemiCn"/>
              </a:rPr>
              <a:t>respiratórios e a temperatura corporal;</a:t>
            </a:r>
          </a:p>
          <a:p>
            <a:pPr algn="l"/>
            <a:r>
              <a:rPr lang="pt-BR" sz="1800" b="0" i="0" u="none" strike="noStrike" baseline="0" dirty="0">
                <a:latin typeface="MyriadPro-SemiCn"/>
              </a:rPr>
              <a:t>• </a:t>
            </a:r>
            <a:r>
              <a:rPr lang="pt-BR" sz="1800" b="0" i="0" u="none" strike="noStrike" baseline="0" dirty="0">
                <a:solidFill>
                  <a:schemeClr val="accent6"/>
                </a:solidFill>
                <a:latin typeface="MyriadPro-SemiCn"/>
              </a:rPr>
              <a:t>a medula óssea torna-se a principal produtora de células sanguíneas</a:t>
            </a:r>
            <a:r>
              <a:rPr lang="pt-BR" sz="1800" b="0" i="0" u="none" strike="noStrike" baseline="0" dirty="0">
                <a:latin typeface="MyriadPro-SemiCn"/>
              </a:rPr>
              <a:t>;</a:t>
            </a:r>
          </a:p>
          <a:p>
            <a:pPr algn="l"/>
            <a:r>
              <a:rPr lang="pt-BR" sz="1800" b="0" i="0" u="none" strike="noStrike" baseline="0" dirty="0">
                <a:latin typeface="MyriadPro-SemiCn"/>
              </a:rPr>
              <a:t>• ocorre a abertura das pálpebras;</a:t>
            </a:r>
          </a:p>
          <a:p>
            <a:pPr algn="l"/>
            <a:r>
              <a:rPr lang="pt-BR" sz="1800" b="0" i="0" u="none" strike="noStrike" baseline="0" dirty="0">
                <a:latin typeface="MyriadPro-SemiCn"/>
              </a:rPr>
              <a:t>• a pele torna-se lisa pelo acúmulo de gordura subcutânea;</a:t>
            </a:r>
          </a:p>
          <a:p>
            <a:pPr algn="l"/>
            <a:r>
              <a:rPr lang="pt-BR" sz="1800" b="0" i="0" u="none" strike="noStrike" baseline="0" dirty="0">
                <a:latin typeface="MyriadPro-SemiCn"/>
              </a:rPr>
              <a:t>• formação das unhas dos pés;</a:t>
            </a:r>
          </a:p>
          <a:p>
            <a:pPr algn="l"/>
            <a:r>
              <a:rPr lang="pt-BR" sz="1800" b="0" i="0" u="none" strike="noStrike" baseline="0" dirty="0">
                <a:latin typeface="MyriadPro-SemiCn"/>
              </a:rPr>
              <a:t>• neste período os nascimentos prematuros exigem cuidados intensivos</a:t>
            </a:r>
          </a:p>
          <a:p>
            <a:pPr algn="l"/>
            <a:r>
              <a:rPr lang="pt-BR" sz="1800" b="0" i="0" u="none" strike="noStrike" baseline="0" dirty="0">
                <a:latin typeface="MyriadPro-SemiCn"/>
              </a:rPr>
              <a:t>e especializados;</a:t>
            </a:r>
            <a:endParaRPr lang="pt-BR" sz="18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892FD52-E098-E0ED-DED9-3BEF25130D84}"/>
              </a:ext>
            </a:extLst>
          </p:cNvPr>
          <p:cNvSpPr txBox="1"/>
          <p:nvPr/>
        </p:nvSpPr>
        <p:spPr>
          <a:xfrm>
            <a:off x="2088931" y="407551"/>
            <a:ext cx="45982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26ª – 29ª semana de gestação</a:t>
            </a:r>
          </a:p>
        </p:txBody>
      </p:sp>
    </p:spTree>
    <p:extLst>
      <p:ext uri="{BB962C8B-B14F-4D97-AF65-F5344CB8AC3E}">
        <p14:creationId xmlns:p14="http://schemas.microsoft.com/office/powerpoint/2010/main" val="4154194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59289D-A276-3C01-A01D-814A813D56C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17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BF3B0A4-2AA5-F1F8-9AAE-4260824CA558}"/>
              </a:ext>
            </a:extLst>
          </p:cNvPr>
          <p:cNvSpPr txBox="1"/>
          <p:nvPr/>
        </p:nvSpPr>
        <p:spPr>
          <a:xfrm>
            <a:off x="419099" y="1730212"/>
            <a:ext cx="830580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latin typeface="MyriadPro-SemiCn"/>
              </a:rPr>
              <a:t>• os membros estão mais proporcionais e com aspecto roliço;</a:t>
            </a:r>
          </a:p>
          <a:p>
            <a:pPr algn="l"/>
            <a:r>
              <a:rPr lang="pt-BR" sz="1800" b="0" i="0" u="none" strike="noStrike" baseline="0" dirty="0">
                <a:latin typeface="MyriadPro-SemiCn"/>
              </a:rPr>
              <a:t>• o tecido adiposo constitui </a:t>
            </a:r>
            <a:r>
              <a:rPr lang="pt-BR" sz="1800" b="0" i="0" u="none" strike="noStrike" baseline="0" dirty="0">
                <a:highlight>
                  <a:srgbClr val="FFFF00"/>
                </a:highlight>
                <a:latin typeface="MyriadPro-SemiCn"/>
              </a:rPr>
              <a:t>8% do peso corporal</a:t>
            </a:r>
            <a:r>
              <a:rPr lang="pt-BR" sz="1800" b="0" i="0" u="none" strike="noStrike" baseline="0" dirty="0">
                <a:latin typeface="MyriadPro-SemiCn"/>
              </a:rPr>
              <a:t>;</a:t>
            </a:r>
          </a:p>
          <a:p>
            <a:pPr algn="l"/>
            <a:r>
              <a:rPr lang="pt-BR" sz="1800" b="0" i="0" u="none" strike="noStrike" baseline="0" dirty="0">
                <a:latin typeface="MyriadPro-SemiCn"/>
              </a:rPr>
              <a:t>• o feto apresenta reflexos pupilares;</a:t>
            </a:r>
          </a:p>
          <a:p>
            <a:pPr algn="l"/>
            <a:r>
              <a:rPr lang="pt-BR" sz="1800" b="0" i="0" u="none" strike="noStrike" baseline="0" dirty="0">
                <a:latin typeface="MyriadPro-SemiCn"/>
              </a:rPr>
              <a:t>• </a:t>
            </a:r>
            <a:r>
              <a:rPr lang="pt-BR" sz="1800" b="1" i="0" u="none" strike="noStrike" baseline="0" dirty="0">
                <a:solidFill>
                  <a:schemeClr val="accent6"/>
                </a:solidFill>
                <a:latin typeface="MyriadPro-SemiCn"/>
              </a:rPr>
              <a:t>a partir da 32ª semana o feto passa a apresentar condições próprias de</a:t>
            </a:r>
          </a:p>
          <a:p>
            <a:pPr algn="l"/>
            <a:r>
              <a:rPr lang="pt-BR" sz="1800" b="1" i="0" u="none" strike="noStrike" baseline="0" dirty="0">
                <a:solidFill>
                  <a:schemeClr val="accent6"/>
                </a:solidFill>
                <a:latin typeface="MyriadPro-SemiCn"/>
              </a:rPr>
              <a:t>sobrevivência;</a:t>
            </a:r>
            <a:endParaRPr lang="pt-BR" sz="1800" b="1" dirty="0">
              <a:solidFill>
                <a:schemeClr val="accent6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892FD52-E098-E0ED-DED9-3BEF25130D84}"/>
              </a:ext>
            </a:extLst>
          </p:cNvPr>
          <p:cNvSpPr txBox="1"/>
          <p:nvPr/>
        </p:nvSpPr>
        <p:spPr>
          <a:xfrm>
            <a:off x="2046890" y="386530"/>
            <a:ext cx="45982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30ª – 34ª semana de gestação</a:t>
            </a:r>
          </a:p>
        </p:txBody>
      </p:sp>
    </p:spTree>
    <p:extLst>
      <p:ext uri="{BB962C8B-B14F-4D97-AF65-F5344CB8AC3E}">
        <p14:creationId xmlns:p14="http://schemas.microsoft.com/office/powerpoint/2010/main" val="1853733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59289D-A276-3C01-A01D-814A813D56C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18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BF3B0A4-2AA5-F1F8-9AAE-4260824CA558}"/>
              </a:ext>
            </a:extLst>
          </p:cNvPr>
          <p:cNvSpPr txBox="1"/>
          <p:nvPr/>
        </p:nvSpPr>
        <p:spPr>
          <a:xfrm>
            <a:off x="419099" y="1730212"/>
            <a:ext cx="83058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latin typeface="MyriadPro-SemiCn"/>
              </a:rPr>
              <a:t>• as circunferências cefálica e abdominal são praticamente iguais;</a:t>
            </a:r>
          </a:p>
          <a:p>
            <a:pPr algn="l"/>
            <a:r>
              <a:rPr lang="pt-BR" sz="1800" b="0" i="0" u="none" strike="noStrike" baseline="0" dirty="0">
                <a:latin typeface="MyriadPro-SemiCn"/>
              </a:rPr>
              <a:t>• ocorre uma diminuição no ritmo de crescimento;</a:t>
            </a:r>
          </a:p>
          <a:p>
            <a:pPr algn="l"/>
            <a:r>
              <a:rPr lang="pt-BR" sz="1800" b="0" i="0" u="none" strike="noStrike" baseline="0" dirty="0">
                <a:latin typeface="MyriadPro-SemiCn"/>
              </a:rPr>
              <a:t>• o feto acumula cerca de </a:t>
            </a:r>
            <a:r>
              <a:rPr lang="pt-BR" sz="1800" b="0" i="0" u="none" strike="noStrike" baseline="0" dirty="0">
                <a:highlight>
                  <a:srgbClr val="FFFF00"/>
                </a:highlight>
                <a:latin typeface="MyriadPro-SemiCn"/>
              </a:rPr>
              <a:t>14 g de gordura </a:t>
            </a:r>
            <a:r>
              <a:rPr lang="pt-BR" sz="1800" b="0" i="0" u="none" strike="noStrike" baseline="0" dirty="0">
                <a:latin typeface="MyriadPro-SemiCn"/>
              </a:rPr>
              <a:t>por dia.</a:t>
            </a:r>
            <a:endParaRPr lang="pt-BR" sz="18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892FD52-E098-E0ED-DED9-3BEF25130D84}"/>
              </a:ext>
            </a:extLst>
          </p:cNvPr>
          <p:cNvSpPr txBox="1"/>
          <p:nvPr/>
        </p:nvSpPr>
        <p:spPr>
          <a:xfrm>
            <a:off x="2046890" y="386530"/>
            <a:ext cx="45982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35ª – 38ª semana de gestação</a:t>
            </a:r>
          </a:p>
        </p:txBody>
      </p:sp>
    </p:spTree>
    <p:extLst>
      <p:ext uri="{BB962C8B-B14F-4D97-AF65-F5344CB8AC3E}">
        <p14:creationId xmlns:p14="http://schemas.microsoft.com/office/powerpoint/2010/main" val="1208970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59289D-A276-3C01-A01D-814A813D56C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19</a:t>
            </a:fld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80A79B8-85AF-68EB-BA9B-D3AF7095422A}"/>
              </a:ext>
            </a:extLst>
          </p:cNvPr>
          <p:cNvSpPr txBox="1"/>
          <p:nvPr/>
        </p:nvSpPr>
        <p:spPr>
          <a:xfrm>
            <a:off x="260131" y="271781"/>
            <a:ext cx="4598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O crescimento fetal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78FAD46-C97E-A78D-2736-AB95ADF24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285" y="795001"/>
            <a:ext cx="6503429" cy="425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05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77BD5B3-796D-9ECB-6404-E65A46F65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3911" y="1991850"/>
            <a:ext cx="7236177" cy="1159800"/>
          </a:xfrm>
        </p:spPr>
        <p:txBody>
          <a:bodyPr/>
          <a:lstStyle/>
          <a:p>
            <a:r>
              <a:rPr lang="pt-BR" sz="5400" b="1" dirty="0">
                <a:solidFill>
                  <a:schemeClr val="accent5"/>
                </a:solidFill>
              </a:rPr>
              <a:t>Desenvolvimento fetal</a:t>
            </a:r>
            <a:br>
              <a:rPr lang="pt-BR" sz="5400" b="1" dirty="0">
                <a:solidFill>
                  <a:schemeClr val="accent5"/>
                </a:solidFill>
              </a:rPr>
            </a:br>
            <a:r>
              <a:rPr lang="pt-BR" sz="5400" b="1" dirty="0">
                <a:solidFill>
                  <a:schemeClr val="accent5"/>
                </a:solidFill>
              </a:rPr>
              <a:t>Semana 09 ao nascimento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35ABE72-885D-74FA-8406-1A0601FBA175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0" y="4751388"/>
            <a:ext cx="469900" cy="392112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2304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59289D-A276-3C01-A01D-814A813D56C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20</a:t>
            </a:fld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80A79B8-85AF-68EB-BA9B-D3AF7095422A}"/>
              </a:ext>
            </a:extLst>
          </p:cNvPr>
          <p:cNvSpPr txBox="1"/>
          <p:nvPr/>
        </p:nvSpPr>
        <p:spPr>
          <a:xfrm>
            <a:off x="260131" y="271781"/>
            <a:ext cx="4598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O crescimento fetal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31D0203-3E1A-583D-CF8E-3588EDBD4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81" y="962318"/>
            <a:ext cx="6622661" cy="409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77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59289D-A276-3C01-A01D-814A813D56C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21</a:t>
            </a:fld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80A79B8-85AF-68EB-BA9B-D3AF7095422A}"/>
              </a:ext>
            </a:extLst>
          </p:cNvPr>
          <p:cNvSpPr txBox="1"/>
          <p:nvPr/>
        </p:nvSpPr>
        <p:spPr>
          <a:xfrm>
            <a:off x="260131" y="271781"/>
            <a:ext cx="4598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O crescimento fetal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EBB8DEC-3729-E440-ECA6-DC1F130C4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90" y="835848"/>
            <a:ext cx="6866348" cy="403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66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A5EA2194-6845-5D46-B0B5-3E2759DD9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530" y="7226"/>
            <a:ext cx="6171389" cy="4424155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59289D-A276-3C01-A01D-814A813D56C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22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4B9A999-54E9-C9C4-5781-620DD9394AFF}"/>
              </a:ext>
            </a:extLst>
          </p:cNvPr>
          <p:cNvSpPr txBox="1"/>
          <p:nvPr/>
        </p:nvSpPr>
        <p:spPr>
          <a:xfrm>
            <a:off x="699786" y="4424155"/>
            <a:ext cx="7744428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pt-BR" sz="2800" dirty="0"/>
              <a:t>Medidas antropométricas estimam a idade fetal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80A79B8-85AF-68EB-BA9B-D3AF7095422A}"/>
              </a:ext>
            </a:extLst>
          </p:cNvPr>
          <p:cNvSpPr txBox="1"/>
          <p:nvPr/>
        </p:nvSpPr>
        <p:spPr>
          <a:xfrm>
            <a:off x="260131" y="271781"/>
            <a:ext cx="4598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O crescimento fetal</a:t>
            </a:r>
          </a:p>
        </p:txBody>
      </p:sp>
    </p:spTree>
    <p:extLst>
      <p:ext uri="{BB962C8B-B14F-4D97-AF65-F5344CB8AC3E}">
        <p14:creationId xmlns:p14="http://schemas.microsoft.com/office/powerpoint/2010/main" val="596266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rafico 1-8-8-05">
            <a:extLst>
              <a:ext uri="{FF2B5EF4-FFF2-40B4-BE49-F238E27FC236}">
                <a16:creationId xmlns:a16="http://schemas.microsoft.com/office/drawing/2014/main" id="{BCAD27E3-891B-95F2-88B9-17745F2E2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5966"/>
            <a:ext cx="6858000" cy="492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59289D-A276-3C01-A01D-814A813D56C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24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8C5D829-DA59-B023-4863-B2523A7D5BD9}"/>
              </a:ext>
            </a:extLst>
          </p:cNvPr>
          <p:cNvSpPr txBox="1"/>
          <p:nvPr/>
        </p:nvSpPr>
        <p:spPr>
          <a:xfrm>
            <a:off x="388883" y="1004349"/>
            <a:ext cx="860797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A principal fonte de energia para o metabolismo e para o crescimento fetal é a glicose, embora os aminoácidos também sejam necessários.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Glicose e aminoácidos são transportados da mãe para o feto através do sistema de vasos sanguíneos da placenta.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Já a insulina, necessária para o metabolismo da glicose, é produzida pelo pâncreas fetal.</a:t>
            </a:r>
          </a:p>
        </p:txBody>
      </p:sp>
    </p:spTree>
    <p:extLst>
      <p:ext uri="{BB962C8B-B14F-4D97-AF65-F5344CB8AC3E}">
        <p14:creationId xmlns:p14="http://schemas.microsoft.com/office/powerpoint/2010/main" val="223809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59289D-A276-3C01-A01D-814A813D56C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25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26635CF-7E50-5124-5F5D-545E5B1B6C59}"/>
              </a:ext>
            </a:extLst>
          </p:cNvPr>
          <p:cNvSpPr txBox="1"/>
          <p:nvPr/>
        </p:nvSpPr>
        <p:spPr>
          <a:xfrm>
            <a:off x="143680" y="1458416"/>
            <a:ext cx="900032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Gestações múltiplas: as necessidades totais de dois ou mais fetos de gestações múltiplas (gêmeos, trigêmeos, quadrigêmeos...) excedem a capacidade da placenta de fornecer suprimento nutricional, principalmente durante o terceiro trimestre. Por essa razão, bebês de gestação múltipla pesam menos do que bebês nascidos de gestação única.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Fluxo sanguíneo placentário deficiente: redução no fluxo sanguíneo placentário, devido a hipotensão ou doença renal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materna, causam redução da área total disponível para trocas de nutrientes entre as correntes sanguíneas materna e fetal, o que leva à redução no suprimento nutricional do feto.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Fatores genéticos: o baixo peso fetal pode estar associado a fatores genéticos, como alterações numéricas e estruturais dos cromossomos, como observado em fetos com a síndrome de Down.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A32E43-F710-D208-37F6-A22F21BA6D62}"/>
              </a:ext>
            </a:extLst>
          </p:cNvPr>
          <p:cNvSpPr txBox="1"/>
          <p:nvPr/>
        </p:nvSpPr>
        <p:spPr>
          <a:xfrm>
            <a:off x="974834" y="391875"/>
            <a:ext cx="69394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Deficiências no crescimento fetal ou retardo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do crescimento intrauterino (RCIU)</a:t>
            </a:r>
          </a:p>
        </p:txBody>
      </p:sp>
    </p:spTree>
    <p:extLst>
      <p:ext uri="{BB962C8B-B14F-4D97-AF65-F5344CB8AC3E}">
        <p14:creationId xmlns:p14="http://schemas.microsoft.com/office/powerpoint/2010/main" val="11282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ixaDeTexto 3">
            <a:extLst>
              <a:ext uri="{FF2B5EF4-FFF2-40B4-BE49-F238E27FC236}">
                <a16:creationId xmlns:a16="http://schemas.microsoft.com/office/drawing/2014/main" id="{0354C252-B58F-4F53-C80E-BBDBE1306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410" y="897732"/>
            <a:ext cx="4699397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1500"/>
              <a:t>Crescimento insuficiente </a:t>
            </a:r>
            <a:r>
              <a:rPr lang="pt-BR" altLang="pt-BR" sz="1500">
                <a:sym typeface="Wingdings" panose="05000000000000000000" pitchFamily="2" charset="2"/>
              </a:rPr>
              <a:t></a:t>
            </a:r>
            <a:r>
              <a:rPr lang="pt-BR" altLang="pt-BR" sz="1500"/>
              <a:t> impede o RN atinja seu potencial genético</a:t>
            </a:r>
          </a:p>
          <a:p>
            <a:pPr eaLnBrk="1" hangingPunct="1"/>
            <a:endParaRPr lang="pt-BR" altLang="pt-BR" sz="1500"/>
          </a:p>
          <a:p>
            <a:pPr eaLnBrk="1" hangingPunct="1"/>
            <a:r>
              <a:rPr lang="pt-BR" altLang="pt-BR" sz="1500"/>
              <a:t>Em geral, são incluídos nessa categoria todos os RN cujo peso ao nascer seja inferior ao percentil 10 de peso que lhe corresponderia segundo sua idade gestacional</a:t>
            </a:r>
          </a:p>
        </p:txBody>
      </p:sp>
      <p:sp>
        <p:nvSpPr>
          <p:cNvPr id="32771" name="CaixaDeTexto 5">
            <a:extLst>
              <a:ext uri="{FF2B5EF4-FFF2-40B4-BE49-F238E27FC236}">
                <a16:creationId xmlns:a16="http://schemas.microsoft.com/office/drawing/2014/main" id="{F6D0BC13-2700-6F65-47E3-C4D193365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0"/>
            <a:ext cx="53042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1800" b="1">
                <a:solidFill>
                  <a:srgbClr val="A50021"/>
                </a:solidFill>
              </a:rPr>
              <a:t>Restrição de Crescimento Intra-Uterino (RCIU) </a:t>
            </a:r>
          </a:p>
        </p:txBody>
      </p:sp>
      <p:sp>
        <p:nvSpPr>
          <p:cNvPr id="32772" name="CaixaDeTexto 6">
            <a:extLst>
              <a:ext uri="{FF2B5EF4-FFF2-40B4-BE49-F238E27FC236}">
                <a16:creationId xmlns:a16="http://schemas.microsoft.com/office/drawing/2014/main" id="{E957F423-BC40-4C86-771B-9C96D0D29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123" y="2680098"/>
            <a:ext cx="2672953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1500" b="1"/>
              <a:t>Classificação</a:t>
            </a:r>
          </a:p>
          <a:p>
            <a:pPr eaLnBrk="1" hangingPunct="1"/>
            <a:endParaRPr lang="pt-BR" altLang="pt-BR" sz="1500" b="1">
              <a:solidFill>
                <a:schemeClr val="bg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z="1500"/>
              <a:t>Pequenos para a idade gestacional (PIG)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pt-BR" altLang="pt-BR" sz="15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z="1500"/>
              <a:t>Adequado para a idade gestacional (AIG)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15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z="1500"/>
              <a:t>Grande para a idade gestacional (GIG) </a:t>
            </a:r>
          </a:p>
        </p:txBody>
      </p:sp>
      <p:pic>
        <p:nvPicPr>
          <p:cNvPr id="32773" name="Picture 6" descr="http://4.bp.blogspot.com/_jHiPGQxAOKA/SgN-QqTkwuI/AAAAAAAAB08/tV1SUZFuvqw/s400/bebe_prematuro.jpg">
            <a:extLst>
              <a:ext uri="{FF2B5EF4-FFF2-40B4-BE49-F238E27FC236}">
                <a16:creationId xmlns:a16="http://schemas.microsoft.com/office/drawing/2014/main" id="{321A2F7F-2AB0-1B36-7F14-83B3A3F66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" t="5164"/>
          <a:stretch>
            <a:fillRect/>
          </a:stretch>
        </p:blipFill>
        <p:spPr bwMode="auto">
          <a:xfrm>
            <a:off x="1143000" y="1475185"/>
            <a:ext cx="2106216" cy="147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8" descr="http://www.casadebbby.blogger.com.br/bebe_ombro.jpg">
            <a:extLst>
              <a:ext uri="{FF2B5EF4-FFF2-40B4-BE49-F238E27FC236}">
                <a16:creationId xmlns:a16="http://schemas.microsoft.com/office/drawing/2014/main" id="{2A94E8DB-2794-F6A4-DF04-E4996BD25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/>
          <a:stretch>
            <a:fillRect/>
          </a:stretch>
        </p:blipFill>
        <p:spPr bwMode="auto">
          <a:xfrm>
            <a:off x="2897982" y="2908697"/>
            <a:ext cx="2078831" cy="166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9">
            <a:extLst>
              <a:ext uri="{FF2B5EF4-FFF2-40B4-BE49-F238E27FC236}">
                <a16:creationId xmlns:a16="http://schemas.microsoft.com/office/drawing/2014/main" id="{73B61BEA-B184-2484-3300-63FF68F81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0"/>
          <a:stretch>
            <a:fillRect/>
          </a:stretch>
        </p:blipFill>
        <p:spPr bwMode="auto">
          <a:xfrm>
            <a:off x="1143000" y="2915841"/>
            <a:ext cx="1797844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Line 10">
            <a:extLst>
              <a:ext uri="{FF2B5EF4-FFF2-40B4-BE49-F238E27FC236}">
                <a16:creationId xmlns:a16="http://schemas.microsoft.com/office/drawing/2014/main" id="{1BDB7DCE-0976-A341-6B83-F70D208175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0348" y="519113"/>
            <a:ext cx="539353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050"/>
          </a:p>
        </p:txBody>
      </p:sp>
      <p:sp>
        <p:nvSpPr>
          <p:cNvPr id="32777" name="Line 11">
            <a:extLst>
              <a:ext uri="{FF2B5EF4-FFF2-40B4-BE49-F238E27FC236}">
                <a16:creationId xmlns:a16="http://schemas.microsoft.com/office/drawing/2014/main" id="{60B11FB8-F9D3-63A6-6EA0-024FEB7255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700" y="519113"/>
            <a:ext cx="0" cy="378619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05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>
            <a:extLst>
              <a:ext uri="{FF2B5EF4-FFF2-40B4-BE49-F238E27FC236}">
                <a16:creationId xmlns:a16="http://schemas.microsoft.com/office/drawing/2014/main" id="{14F1805A-101E-6325-62B3-C3AB77C93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207" y="2625329"/>
            <a:ext cx="527447" cy="181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CaixaDeTexto 6">
            <a:extLst>
              <a:ext uri="{FF2B5EF4-FFF2-40B4-BE49-F238E27FC236}">
                <a16:creationId xmlns:a16="http://schemas.microsoft.com/office/drawing/2014/main" id="{D957D9F6-7FB5-86B4-8F89-B77BCCAB5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119" y="1275160"/>
            <a:ext cx="2753916" cy="136191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1650"/>
              <a:t>(</a:t>
            </a:r>
            <a:r>
              <a:rPr lang="pt-BR" altLang="pt-BR" sz="1650" i="1"/>
              <a:t>wasted) - </a:t>
            </a:r>
            <a:r>
              <a:rPr lang="pt-BR" altLang="pt-BR" sz="1650"/>
              <a:t> comprimento e perímetro cefálico normais para a idade gestacional, mas com peso baixo para o comprimento</a:t>
            </a:r>
          </a:p>
        </p:txBody>
      </p:sp>
      <p:sp>
        <p:nvSpPr>
          <p:cNvPr id="33796" name="CaixaDeTexto 8">
            <a:extLst>
              <a:ext uri="{FF2B5EF4-FFF2-40B4-BE49-F238E27FC236}">
                <a16:creationId xmlns:a16="http://schemas.microsoft.com/office/drawing/2014/main" id="{AB92F175-4885-CEDB-C653-36937DFED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2544" y="1325166"/>
            <a:ext cx="2676525" cy="110799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1650"/>
              <a:t>(</a:t>
            </a:r>
            <a:r>
              <a:rPr lang="pt-BR" altLang="pt-BR" sz="1650" i="1"/>
              <a:t>stunted</a:t>
            </a:r>
            <a:r>
              <a:rPr lang="pt-BR" altLang="pt-BR" sz="1650"/>
              <a:t>) - reduções simétricas no peso, comprimento e circunferência cefálicas</a:t>
            </a:r>
          </a:p>
        </p:txBody>
      </p:sp>
      <p:sp>
        <p:nvSpPr>
          <p:cNvPr id="33797" name="CaixaDeTexto 9">
            <a:extLst>
              <a:ext uri="{FF2B5EF4-FFF2-40B4-BE49-F238E27FC236}">
                <a16:creationId xmlns:a16="http://schemas.microsoft.com/office/drawing/2014/main" id="{8277F25A-2F86-23CE-4FB6-66DD8C8E7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897" y="622697"/>
            <a:ext cx="14045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pt-BR" altLang="pt-BR" sz="1800" b="1"/>
              <a:t>Simétricos</a:t>
            </a:r>
          </a:p>
        </p:txBody>
      </p:sp>
      <p:sp>
        <p:nvSpPr>
          <p:cNvPr id="33798" name="CaixaDeTexto 10">
            <a:extLst>
              <a:ext uri="{FF2B5EF4-FFF2-40B4-BE49-F238E27FC236}">
                <a16:creationId xmlns:a16="http://schemas.microsoft.com/office/drawing/2014/main" id="{627B359B-E7B2-95E1-6B57-4FD100FA6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897" y="766763"/>
            <a:ext cx="16546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pt-BR" altLang="pt-BR" sz="1800" b="1"/>
              <a:t>Assimétricos</a:t>
            </a:r>
          </a:p>
        </p:txBody>
      </p:sp>
      <p:pic>
        <p:nvPicPr>
          <p:cNvPr id="33799" name="Picture 2">
            <a:extLst>
              <a:ext uri="{FF2B5EF4-FFF2-40B4-BE49-F238E27FC236}">
                <a16:creationId xmlns:a16="http://schemas.microsoft.com/office/drawing/2014/main" id="{7601D313-4107-99CD-3711-3B89A1AFC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441" y="3053954"/>
            <a:ext cx="642938" cy="98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0" name="Group 14">
            <a:extLst>
              <a:ext uri="{FF2B5EF4-FFF2-40B4-BE49-F238E27FC236}">
                <a16:creationId xmlns:a16="http://schemas.microsoft.com/office/drawing/2014/main" id="{CC7214FF-5550-6248-FF35-45ED519FC010}"/>
              </a:ext>
            </a:extLst>
          </p:cNvPr>
          <p:cNvGrpSpPr>
            <a:grpSpLocks/>
          </p:cNvGrpSpPr>
          <p:nvPr/>
        </p:nvGrpSpPr>
        <p:grpSpPr bwMode="auto">
          <a:xfrm>
            <a:off x="3545681" y="250031"/>
            <a:ext cx="1890713" cy="809625"/>
            <a:chOff x="2018" y="709"/>
            <a:chExt cx="1588" cy="680"/>
          </a:xfrm>
        </p:grpSpPr>
        <p:sp>
          <p:nvSpPr>
            <p:cNvPr id="33803" name="AutoShape 11">
              <a:extLst>
                <a:ext uri="{FF2B5EF4-FFF2-40B4-BE49-F238E27FC236}">
                  <a16:creationId xmlns:a16="http://schemas.microsoft.com/office/drawing/2014/main" id="{C814D2B3-3B02-6B86-6F1B-687177040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754"/>
              <a:ext cx="1588" cy="6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2163 w 21600"/>
                <a:gd name="T13" fmla="*/ 12348 h 21600"/>
                <a:gd name="T14" fmla="*/ 19437 w 21600"/>
                <a:gd name="T15" fmla="*/ 1850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6171"/>
                  </a:lnTo>
                  <a:lnTo>
                    <a:pt x="8640" y="6171"/>
                  </a:lnTo>
                  <a:lnTo>
                    <a:pt x="8640" y="12343"/>
                  </a:lnTo>
                  <a:lnTo>
                    <a:pt x="4320" y="12343"/>
                  </a:lnTo>
                  <a:lnTo>
                    <a:pt x="4320" y="9257"/>
                  </a:lnTo>
                  <a:lnTo>
                    <a:pt x="0" y="15429"/>
                  </a:lnTo>
                  <a:lnTo>
                    <a:pt x="4320" y="21600"/>
                  </a:lnTo>
                  <a:lnTo>
                    <a:pt x="4320" y="18514"/>
                  </a:lnTo>
                  <a:lnTo>
                    <a:pt x="17280" y="18514"/>
                  </a:lnTo>
                  <a:lnTo>
                    <a:pt x="17280" y="21600"/>
                  </a:lnTo>
                  <a:lnTo>
                    <a:pt x="21600" y="15429"/>
                  </a:lnTo>
                  <a:lnTo>
                    <a:pt x="17280" y="9257"/>
                  </a:lnTo>
                  <a:lnTo>
                    <a:pt x="17280" y="12343"/>
                  </a:lnTo>
                  <a:lnTo>
                    <a:pt x="12960" y="12343"/>
                  </a:lnTo>
                  <a:lnTo>
                    <a:pt x="12960" y="6171"/>
                  </a:lnTo>
                  <a:lnTo>
                    <a:pt x="15120" y="6171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A50021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050"/>
            </a:p>
          </p:txBody>
        </p:sp>
        <p:sp>
          <p:nvSpPr>
            <p:cNvPr id="33804" name="Rectangle 13">
              <a:extLst>
                <a:ext uri="{FF2B5EF4-FFF2-40B4-BE49-F238E27FC236}">
                  <a16:creationId xmlns:a16="http://schemas.microsoft.com/office/drawing/2014/main" id="{28D2EF36-6C58-08F2-8DF8-F82566058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709"/>
              <a:ext cx="862" cy="2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</p:grpSp>
      <p:sp>
        <p:nvSpPr>
          <p:cNvPr id="33801" name="Espaço Reservado para Conteúdo 2">
            <a:extLst>
              <a:ext uri="{FF2B5EF4-FFF2-40B4-BE49-F238E27FC236}">
                <a16:creationId xmlns:a16="http://schemas.microsoft.com/office/drawing/2014/main" id="{658108D6-9E35-745E-5139-C0BB4EA1A81B}"/>
              </a:ext>
            </a:extLst>
          </p:cNvPr>
          <p:cNvSpPr>
            <a:spLocks/>
          </p:cNvSpPr>
          <p:nvPr/>
        </p:nvSpPr>
        <p:spPr bwMode="auto">
          <a:xfrm>
            <a:off x="3805237" y="86917"/>
            <a:ext cx="1414463" cy="37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pt-BR" sz="2250" b="1">
                <a:solidFill>
                  <a:srgbClr val="CC3300"/>
                </a:solidFill>
              </a:rPr>
              <a:t>RCIU</a:t>
            </a:r>
          </a:p>
        </p:txBody>
      </p:sp>
      <p:sp>
        <p:nvSpPr>
          <p:cNvPr id="33802" name="Espaço Reservado para Conteúdo 2">
            <a:extLst>
              <a:ext uri="{FF2B5EF4-FFF2-40B4-BE49-F238E27FC236}">
                <a16:creationId xmlns:a16="http://schemas.microsoft.com/office/drawing/2014/main" id="{4C7B7E94-3B67-1032-2EDA-2887A7677358}"/>
              </a:ext>
            </a:extLst>
          </p:cNvPr>
          <p:cNvSpPr>
            <a:spLocks/>
          </p:cNvSpPr>
          <p:nvPr/>
        </p:nvSpPr>
        <p:spPr bwMode="auto">
          <a:xfrm>
            <a:off x="2897982" y="3975498"/>
            <a:ext cx="3294460" cy="97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pt-BR" sz="1500"/>
              <a:t>Os dois subtipos de RCIU são de diferentes etiologias, ocorrendo em diferentes momentos gestação e com diferentes prognóstico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59289D-A276-3C01-A01D-814A813D56C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28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79204EB-759C-40A0-A228-BEF1C875C1B9}"/>
              </a:ext>
            </a:extLst>
          </p:cNvPr>
          <p:cNvSpPr txBox="1"/>
          <p:nvPr/>
        </p:nvSpPr>
        <p:spPr>
          <a:xfrm>
            <a:off x="459828" y="345353"/>
            <a:ext cx="67187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/>
                </a:solidFill>
              </a:rPr>
              <a:t>Avaliação da saúde do feto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17E8ABB-B0A0-7CA3-193C-9612A2E7ADAC}"/>
              </a:ext>
            </a:extLst>
          </p:cNvPr>
          <p:cNvSpPr txBox="1"/>
          <p:nvPr/>
        </p:nvSpPr>
        <p:spPr>
          <a:xfrm>
            <a:off x="459828" y="1025907"/>
            <a:ext cx="77489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 err="1">
                <a:solidFill>
                  <a:srgbClr val="002060"/>
                </a:solidFill>
              </a:rPr>
              <a:t>Perinatologia</a:t>
            </a:r>
            <a:r>
              <a:rPr lang="pt-BR" sz="1800" dirty="0"/>
              <a:t> ou </a:t>
            </a:r>
            <a:r>
              <a:rPr lang="pt-BR" sz="1800" b="1" dirty="0">
                <a:solidFill>
                  <a:srgbClr val="002060"/>
                </a:solidFill>
              </a:rPr>
              <a:t>Medicina materno-fetal </a:t>
            </a:r>
            <a:r>
              <a:rPr lang="pt-BR" sz="1800" dirty="0"/>
              <a:t>e reúne aspectos relacionados a obstetrícia e a pediatria.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6795704-C011-D08A-667B-C8E8835EF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423" y="1770388"/>
            <a:ext cx="4440949" cy="317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76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59289D-A276-3C01-A01D-814A813D56C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29</a:t>
            </a:fld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9AF7FBA-BD66-6734-D528-22E98CAFC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2" y="410716"/>
            <a:ext cx="4463152" cy="473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91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14">
            <a:extLst>
              <a:ext uri="{FF2B5EF4-FFF2-40B4-BE49-F238E27FC236}">
                <a16:creationId xmlns:a16="http://schemas.microsoft.com/office/drawing/2014/main" id="{D8ADFAB4-6540-D590-8F62-B36AA3D9F0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6810" y="20335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050" dirty="0"/>
          </a:p>
        </p:txBody>
      </p:sp>
      <p:sp>
        <p:nvSpPr>
          <p:cNvPr id="7171" name="Text Box 39">
            <a:extLst>
              <a:ext uri="{FF2B5EF4-FFF2-40B4-BE49-F238E27FC236}">
                <a16:creationId xmlns:a16="http://schemas.microsoft.com/office/drawing/2014/main" id="{83671255-BF7A-944D-3AED-E0A434092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417" y="3399235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endParaRPr lang="pt-BR" altLang="pt-BR" sz="1500" dirty="0"/>
          </a:p>
        </p:txBody>
      </p:sp>
      <p:sp>
        <p:nvSpPr>
          <p:cNvPr id="28738" name="Text Box 66">
            <a:extLst>
              <a:ext uri="{FF2B5EF4-FFF2-40B4-BE49-F238E27FC236}">
                <a16:creationId xmlns:a16="http://schemas.microsoft.com/office/drawing/2014/main" id="{BC82DB2F-3941-0540-2ED0-6F3FACDA7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303610"/>
            <a:ext cx="3852337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1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DURAÇÃO   DA   GESTAÇÃO</a:t>
            </a:r>
          </a:p>
        </p:txBody>
      </p:sp>
      <p:sp>
        <p:nvSpPr>
          <p:cNvPr id="7173" name="Retângulo 36">
            <a:extLst>
              <a:ext uri="{FF2B5EF4-FFF2-40B4-BE49-F238E27FC236}">
                <a16:creationId xmlns:a16="http://schemas.microsoft.com/office/drawing/2014/main" id="{29528F1B-FE12-E577-914B-BDE20D1EB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869" y="4704160"/>
            <a:ext cx="477916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pt-BR" altLang="pt-BR" sz="1500" b="1" dirty="0">
                <a:solidFill>
                  <a:srgbClr val="FFFFFF"/>
                </a:solidFill>
              </a:rPr>
              <a:t>280 dias ou 40ª semanas ou 9 meses    </a:t>
            </a:r>
          </a:p>
        </p:txBody>
      </p:sp>
      <p:sp>
        <p:nvSpPr>
          <p:cNvPr id="7174" name="Retângulo 36">
            <a:extLst>
              <a:ext uri="{FF2B5EF4-FFF2-40B4-BE49-F238E27FC236}">
                <a16:creationId xmlns:a16="http://schemas.microsoft.com/office/drawing/2014/main" id="{5124B66F-E9AB-41DE-6E7D-9A61D2ADE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61" y="910047"/>
            <a:ext cx="24574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t-BR" altLang="pt-BR" sz="1800" b="1" dirty="0"/>
              <a:t>280 dias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 sz="1800" b="1" dirty="0"/>
              <a:t>40 semanas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 sz="1800" b="1" dirty="0"/>
              <a:t>9 meses    </a:t>
            </a:r>
          </a:p>
        </p:txBody>
      </p:sp>
      <p:sp>
        <p:nvSpPr>
          <p:cNvPr id="7175" name="CaixaDeTexto 37">
            <a:extLst>
              <a:ext uri="{FF2B5EF4-FFF2-40B4-BE49-F238E27FC236}">
                <a16:creationId xmlns:a16="http://schemas.microsoft.com/office/drawing/2014/main" id="{D215BB5B-A897-887B-C669-8EDFBDCF4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497" y="2308191"/>
            <a:ext cx="80133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 sz="1800" dirty="0"/>
          </a:p>
          <a:p>
            <a:pPr eaLnBrk="1" hangingPunct="1"/>
            <a:r>
              <a:rPr lang="pt-BR" altLang="pt-BR" sz="1800" dirty="0"/>
              <a:t>Nascimento com menos de 37 semanas – prematuro</a:t>
            </a:r>
          </a:p>
          <a:p>
            <a:pPr eaLnBrk="1" hangingPunct="1"/>
            <a:r>
              <a:rPr lang="pt-BR" altLang="pt-BR" sz="1800" dirty="0"/>
              <a:t> da 37 à 42 semana – a termo</a:t>
            </a:r>
          </a:p>
          <a:p>
            <a:pPr eaLnBrk="1" hangingPunct="1"/>
            <a:r>
              <a:rPr lang="pt-BR" altLang="pt-BR" sz="1800" dirty="0"/>
              <a:t>42 semana em diante – pós termo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59289D-A276-3C01-A01D-814A813D56C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30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E09AADF-2364-B34D-56BE-814FCEF62F25}"/>
              </a:ext>
            </a:extLst>
          </p:cNvPr>
          <p:cNvSpPr txBox="1"/>
          <p:nvPr/>
        </p:nvSpPr>
        <p:spPr>
          <a:xfrm>
            <a:off x="660837" y="1047002"/>
            <a:ext cx="782232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2"/>
                </a:solidFill>
              </a:rPr>
              <a:t>Dosagem de alfafetoproteína no liquido amniótico: </a:t>
            </a:r>
          </a:p>
          <a:p>
            <a:endParaRPr lang="pt-BR" sz="2000" dirty="0"/>
          </a:p>
          <a:p>
            <a:r>
              <a:rPr lang="pt-BR" sz="2000" dirty="0"/>
              <a:t>A alfafetoproteína (AFP) é uma glicoproteína sintetizada pelo fígado e pelo intestino fetal. Essa glicoproteína encontra-se em alta concentração no soro fetal, porém é praticamente ausente no líquido amniótico. </a:t>
            </a:r>
          </a:p>
          <a:p>
            <a:r>
              <a:rPr lang="pt-BR" sz="2000" dirty="0"/>
              <a:t>Nos casos de malformação do feto, que envolvem o não fechamento do tubo neural ou da parede abdominal, a AFP está em altas concentrações no líquido amniótico.</a:t>
            </a:r>
          </a:p>
        </p:txBody>
      </p:sp>
    </p:spTree>
    <p:extLst>
      <p:ext uri="{BB962C8B-B14F-4D97-AF65-F5344CB8AC3E}">
        <p14:creationId xmlns:p14="http://schemas.microsoft.com/office/powerpoint/2010/main" val="989180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59289D-A276-3C01-A01D-814A813D56C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31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E09AADF-2364-B34D-56BE-814FCEF62F25}"/>
              </a:ext>
            </a:extLst>
          </p:cNvPr>
          <p:cNvSpPr txBox="1"/>
          <p:nvPr/>
        </p:nvSpPr>
        <p:spPr>
          <a:xfrm>
            <a:off x="660837" y="1047002"/>
            <a:ext cx="782232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2"/>
                </a:solidFill>
              </a:rPr>
              <a:t>Amniocentese diagnóstica:</a:t>
            </a:r>
          </a:p>
          <a:p>
            <a:endParaRPr lang="pt-BR" sz="2000" b="1" dirty="0">
              <a:solidFill>
                <a:schemeClr val="accent2"/>
              </a:solidFill>
            </a:endParaRPr>
          </a:p>
          <a:p>
            <a:r>
              <a:rPr lang="pt-BR" sz="2000" dirty="0"/>
              <a:t>É realizada normalmente entre a 15ª e a 18ª semanas de gestação, quando já existe volume de líquido amniótico suficiente, cerca de 200 ml. </a:t>
            </a:r>
          </a:p>
          <a:p>
            <a:endParaRPr lang="pt-BR" sz="2000" dirty="0"/>
          </a:p>
          <a:p>
            <a:r>
              <a:rPr lang="pt-BR" sz="2000" dirty="0"/>
              <a:t>Retira-se uma amostra</a:t>
            </a:r>
          </a:p>
          <a:p>
            <a:r>
              <a:rPr lang="pt-BR" sz="2000" dirty="0"/>
              <a:t>do líquido amniótico (15 a 20 ml) através da inserção de uma</a:t>
            </a:r>
          </a:p>
          <a:p>
            <a:r>
              <a:rPr lang="pt-BR" sz="2000" dirty="0"/>
              <a:t>seringa na parede abdominal materna até o âmnio, monitorada</a:t>
            </a:r>
          </a:p>
          <a:p>
            <a:r>
              <a:rPr lang="pt-BR" sz="2000" dirty="0"/>
              <a:t>por ultrassom. Através desse exame podem-se detectar distúrbios</a:t>
            </a:r>
          </a:p>
          <a:p>
            <a:r>
              <a:rPr lang="pt-BR" sz="2000" dirty="0"/>
              <a:t>genéticos, como a síndrome de Down</a:t>
            </a:r>
          </a:p>
        </p:txBody>
      </p:sp>
    </p:spTree>
    <p:extLst>
      <p:ext uri="{BB962C8B-B14F-4D97-AF65-F5344CB8AC3E}">
        <p14:creationId xmlns:p14="http://schemas.microsoft.com/office/powerpoint/2010/main" val="3188099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59289D-A276-3C01-A01D-814A813D56C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32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9F41930-6F37-790D-898C-69FFD4950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610" y="0"/>
            <a:ext cx="51707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832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59289D-A276-3C01-A01D-814A813D56C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33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E09AADF-2364-B34D-56BE-814FCEF62F25}"/>
              </a:ext>
            </a:extLst>
          </p:cNvPr>
          <p:cNvSpPr txBox="1"/>
          <p:nvPr/>
        </p:nvSpPr>
        <p:spPr>
          <a:xfrm>
            <a:off x="660837" y="1047002"/>
            <a:ext cx="782232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2"/>
                </a:solidFill>
              </a:rPr>
              <a:t>Amostragem da vilosidade coriônica:</a:t>
            </a:r>
          </a:p>
          <a:p>
            <a:endParaRPr lang="pt-BR" sz="2000" b="1" dirty="0">
              <a:solidFill>
                <a:schemeClr val="accent2"/>
              </a:solidFill>
            </a:endParaRPr>
          </a:p>
          <a:p>
            <a:r>
              <a:rPr lang="pt-BR" sz="2000" dirty="0"/>
              <a:t>É realizada entre a 10ª e a 12ª semanas de gestação, é usada para detectar anormalidades cromossômicas, distúrbios ligados ao cromossomo X e erros inatos do metabolismo.</a:t>
            </a:r>
          </a:p>
          <a:p>
            <a:endParaRPr lang="pt-BR" sz="2000" dirty="0"/>
          </a:p>
          <a:p>
            <a:r>
              <a:rPr lang="pt-BR" sz="2000" dirty="0"/>
              <a:t>Esse exame é realizado a partir de uma</a:t>
            </a:r>
          </a:p>
          <a:p>
            <a:r>
              <a:rPr lang="pt-BR" sz="2000" dirty="0"/>
              <a:t>amostra das vilosidades coriônicas e permite obter resultados</a:t>
            </a:r>
          </a:p>
          <a:p>
            <a:r>
              <a:rPr lang="pt-BR" sz="2000" dirty="0"/>
              <a:t>de análises cromossômicas semanas antes de se poder realizar</a:t>
            </a:r>
          </a:p>
          <a:p>
            <a:r>
              <a:rPr lang="pt-BR" sz="2000" dirty="0"/>
              <a:t>a amniocentese</a:t>
            </a:r>
          </a:p>
        </p:txBody>
      </p:sp>
    </p:spTree>
    <p:extLst>
      <p:ext uri="{BB962C8B-B14F-4D97-AF65-F5344CB8AC3E}">
        <p14:creationId xmlns:p14="http://schemas.microsoft.com/office/powerpoint/2010/main" val="42557730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59289D-A276-3C01-A01D-814A813D56C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34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82BD49F-8186-692D-3DC7-60A4BA876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494" y="40154"/>
            <a:ext cx="4394664" cy="512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060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59289D-A276-3C01-A01D-814A813D56C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35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E09AADF-2364-B34D-56BE-814FCEF62F25}"/>
              </a:ext>
            </a:extLst>
          </p:cNvPr>
          <p:cNvSpPr txBox="1"/>
          <p:nvPr/>
        </p:nvSpPr>
        <p:spPr>
          <a:xfrm>
            <a:off x="660837" y="1047002"/>
            <a:ext cx="78223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 err="1">
                <a:solidFill>
                  <a:schemeClr val="accent2"/>
                </a:solidFill>
              </a:rPr>
              <a:t>Cordocentese</a:t>
            </a:r>
            <a:r>
              <a:rPr lang="pt-BR" sz="2000" b="1" dirty="0">
                <a:solidFill>
                  <a:schemeClr val="accent2"/>
                </a:solidFill>
              </a:rPr>
              <a:t>:</a:t>
            </a:r>
          </a:p>
          <a:p>
            <a:endParaRPr lang="pt-BR" sz="2000" b="1" dirty="0">
              <a:solidFill>
                <a:schemeClr val="accent2"/>
              </a:solidFill>
            </a:endParaRPr>
          </a:p>
          <a:p>
            <a:r>
              <a:rPr lang="pt-BR" sz="2000" dirty="0"/>
              <a:t>É realizada após a 18ª semana de gestação com auxílio de</a:t>
            </a:r>
          </a:p>
          <a:p>
            <a:r>
              <a:rPr lang="pt-BR" sz="2000" dirty="0"/>
              <a:t>ultrassom para se obter amostras de sangue do cordão umbilical, o qual será usado para diagnosticar alterações cromossômicas numéricas, infecções fetais e anemia fetal.</a:t>
            </a:r>
          </a:p>
        </p:txBody>
      </p:sp>
    </p:spTree>
    <p:extLst>
      <p:ext uri="{BB962C8B-B14F-4D97-AF65-F5344CB8AC3E}">
        <p14:creationId xmlns:p14="http://schemas.microsoft.com/office/powerpoint/2010/main" val="13775306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59289D-A276-3C01-A01D-814A813D56C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36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821313D-4C84-E057-DAD5-2EA19B5EE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14" y="1"/>
            <a:ext cx="8246374" cy="514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343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A64517A-0895-2401-6CAB-ADD93628622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37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9F24543-1C2F-CC54-4D87-8F73CBECBA29}"/>
              </a:ext>
            </a:extLst>
          </p:cNvPr>
          <p:cNvSpPr txBox="1"/>
          <p:nvPr/>
        </p:nvSpPr>
        <p:spPr>
          <a:xfrm>
            <a:off x="221556" y="977057"/>
            <a:ext cx="888386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Durante o período compreendido entre a 9ª semana e o nascimento ocorrem os eventos do período fetal. Dentre os muitos eventos desse período, destacamos o rápido crescimento corporal</a:t>
            </a:r>
          </a:p>
          <a:p>
            <a:r>
              <a:rPr lang="pt-BR" sz="1800" dirty="0"/>
              <a:t>até a 20ª semana, em virtude das necessidades de espaço para o adequado posicionamento dos órgãos que estão em fase de crescimento e maturação. Já o ganho de peso corporal é mais tardio e ocorre de modo mais expressivo entre a 21ª e a 25ª semanas e após a 30ª semana de desenvolvimento. Esse período é caracterizado ainda pela maturação dos sistemas orgânicos, os quais irão conferir condições de viabilidade de sobrevivência após o nascimento.</a:t>
            </a:r>
          </a:p>
          <a:p>
            <a:endParaRPr lang="pt-BR" sz="1800" dirty="0"/>
          </a:p>
          <a:p>
            <a:r>
              <a:rPr lang="pt-BR" sz="1800" dirty="0"/>
              <a:t>Por volta da 24ª semana, os pulmões iniciam a produção de surfactante, uma substância que viabilizará a respiração pulmonar. Em torno da 29ª semana, o sistema nervoso começa a apresentar condições de controlar os movimentos respiratórios e a temperatura corporal, necessários à sobrevivência pós-natal.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F75220D-4CD8-C18F-04A6-730F161FA079}"/>
              </a:ext>
            </a:extLst>
          </p:cNvPr>
          <p:cNvSpPr txBox="1"/>
          <p:nvPr/>
        </p:nvSpPr>
        <p:spPr>
          <a:xfrm>
            <a:off x="1019503" y="258087"/>
            <a:ext cx="1603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Resumo</a:t>
            </a:r>
          </a:p>
        </p:txBody>
      </p:sp>
    </p:spTree>
    <p:extLst>
      <p:ext uri="{BB962C8B-B14F-4D97-AF65-F5344CB8AC3E}">
        <p14:creationId xmlns:p14="http://schemas.microsoft.com/office/powerpoint/2010/main" val="38173936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77BD5B3-796D-9ECB-6404-E65A46F65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3911" y="1991850"/>
            <a:ext cx="7236177" cy="1159800"/>
          </a:xfrm>
        </p:spPr>
        <p:txBody>
          <a:bodyPr/>
          <a:lstStyle/>
          <a:p>
            <a:r>
              <a:rPr lang="pt-BR" sz="5400" b="1" dirty="0">
                <a:solidFill>
                  <a:schemeClr val="accent5"/>
                </a:solidFill>
              </a:rPr>
              <a:t>Anexos embrionários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35ABE72-885D-74FA-8406-1A0601FBA175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0" y="4751388"/>
            <a:ext cx="469900" cy="392112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3896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A66EF850-6426-61C2-2C15-C7CB5CCDE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71" b="50447"/>
          <a:stretch/>
        </p:blipFill>
        <p:spPr>
          <a:xfrm>
            <a:off x="0" y="-167218"/>
            <a:ext cx="5694709" cy="3069021"/>
          </a:xfrm>
          <a:prstGeom prst="rect">
            <a:avLst/>
          </a:prstGeom>
          <a:noFill/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7D265CE-B09F-E7E3-C87C-E7371EA51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5625" y="4751625"/>
            <a:ext cx="469800" cy="3915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pt-BR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39</a:t>
            </a:fld>
            <a:endParaRPr lang="pt-BR" sz="900"/>
          </a:p>
        </p:txBody>
      </p:sp>
      <p:pic>
        <p:nvPicPr>
          <p:cNvPr id="6" name="Imagem 5" descr="Diagrama&#10;&#10;Descrição gerada automaticamente">
            <a:extLst>
              <a:ext uri="{FF2B5EF4-FFF2-40B4-BE49-F238E27FC236}">
                <a16:creationId xmlns:a16="http://schemas.microsoft.com/office/drawing/2014/main" id="{D3EF4D75-B19A-99E6-FA22-788D9B2B10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171" b="4215"/>
          <a:stretch/>
        </p:blipFill>
        <p:spPr>
          <a:xfrm>
            <a:off x="3947954" y="2074105"/>
            <a:ext cx="5157471" cy="3069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1463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rafico3">
            <a:extLst>
              <a:ext uri="{FF2B5EF4-FFF2-40B4-BE49-F238E27FC236}">
                <a16:creationId xmlns:a16="http://schemas.microsoft.com/office/drawing/2014/main" id="{DAAD5E1A-3567-ADE9-3392-48DE96F1D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t="31111" r="3542" b="9723"/>
          <a:stretch>
            <a:fillRect/>
          </a:stretch>
        </p:blipFill>
        <p:spPr bwMode="auto">
          <a:xfrm>
            <a:off x="1143000" y="1922860"/>
            <a:ext cx="6858000" cy="32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38" name="Text Box 66">
            <a:extLst>
              <a:ext uri="{FF2B5EF4-FFF2-40B4-BE49-F238E27FC236}">
                <a16:creationId xmlns:a16="http://schemas.microsoft.com/office/drawing/2014/main" id="{8C9C624E-C2B2-7E9E-CD6F-31CFD3C9E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5588" y="681037"/>
            <a:ext cx="384752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1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PERÍODOS  DA   GRAVIDEZ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39ED35A6-3513-436C-7153-5442BD72F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588" y="4098131"/>
            <a:ext cx="37382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900" dirty="0"/>
              <a:t> </a:t>
            </a:r>
            <a:r>
              <a:rPr lang="pt-BR" altLang="pt-BR" sz="900" dirty="0">
                <a:hlinkClick r:id="rId4" action="ppaction://hlinksldjump"/>
              </a:rPr>
              <a:t>(1)</a:t>
            </a:r>
            <a:endParaRPr lang="pt-BR" altLang="pt-BR" sz="900" dirty="0"/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268A29BD-75E4-5D18-82A3-8A1059A37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635" y="2247900"/>
            <a:ext cx="3369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900" dirty="0">
                <a:hlinkClick r:id="rId5" action="ppaction://hlinksldjump"/>
              </a:rPr>
              <a:t>(2)</a:t>
            </a:r>
            <a:endParaRPr lang="pt-BR" altLang="pt-BR" sz="900" dirty="0"/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ED904FD6-FC4E-29A9-7A03-025BEF82E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622" y="2208610"/>
            <a:ext cx="3369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900" dirty="0">
                <a:hlinkClick r:id="rId6" action="ppaction://hlinksldjump"/>
              </a:rPr>
              <a:t>(3)</a:t>
            </a:r>
            <a:endParaRPr lang="pt-BR" altLang="pt-BR" sz="9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420E0E6-1FD4-8947-799E-175BFBE2695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40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AFEC4B5-718A-6CA7-3099-C767E8DF4070}"/>
              </a:ext>
            </a:extLst>
          </p:cNvPr>
          <p:cNvSpPr txBox="1"/>
          <p:nvPr/>
        </p:nvSpPr>
        <p:spPr>
          <a:xfrm>
            <a:off x="2866697" y="1255634"/>
            <a:ext cx="4598276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As membranas fetais são estruturas essenciais para o desenvolvimento de vertebrados.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91EFF41-FFCE-9F32-3607-575251594559}"/>
              </a:ext>
            </a:extLst>
          </p:cNvPr>
          <p:cNvSpPr txBox="1"/>
          <p:nvPr/>
        </p:nvSpPr>
        <p:spPr>
          <a:xfrm>
            <a:off x="714704" y="562395"/>
            <a:ext cx="45982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Membranas fetais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AD949AD-204A-76EC-35D0-772209E73619}"/>
              </a:ext>
            </a:extLst>
          </p:cNvPr>
          <p:cNvSpPr txBox="1"/>
          <p:nvPr/>
        </p:nvSpPr>
        <p:spPr>
          <a:xfrm>
            <a:off x="1237593" y="2502871"/>
            <a:ext cx="45982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Âmnio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Vesícula vitelínica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Alantoide</a:t>
            </a:r>
          </a:p>
        </p:txBody>
      </p:sp>
    </p:spTree>
    <p:extLst>
      <p:ext uri="{BB962C8B-B14F-4D97-AF65-F5344CB8AC3E}">
        <p14:creationId xmlns:p14="http://schemas.microsoft.com/office/powerpoint/2010/main" val="12450918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713DA35-06A6-989E-0EF2-026FA1E0015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41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D8B4B4D-1EBE-A88C-0DA1-2C1845CDCA79}"/>
              </a:ext>
            </a:extLst>
          </p:cNvPr>
          <p:cNvSpPr txBox="1"/>
          <p:nvPr/>
        </p:nvSpPr>
        <p:spPr>
          <a:xfrm>
            <a:off x="396559" y="959767"/>
            <a:ext cx="847396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/>
              <a:t>O âmnio se origina da vesícula amniótica, estrutura formada durante a 2ª semana do desenvolvimento. Com o dobramento </a:t>
            </a:r>
            <a:r>
              <a:rPr lang="pt-BR" sz="1800" dirty="0" err="1"/>
              <a:t>céfalo</a:t>
            </a:r>
            <a:r>
              <a:rPr lang="pt-BR" sz="1800" dirty="0"/>
              <a:t>-caudal e lateral do embrião, processo que ocorre durante a 4ª semana do desenvolvimento, a vesícula amniótica envolve o corpo do embrião como uma bolsa cheia de líquido, permitindo que o embrião fique suspenso em um ambiente líquido durante</a:t>
            </a:r>
          </a:p>
          <a:p>
            <a:pPr algn="just"/>
            <a:r>
              <a:rPr lang="pt-BR" sz="1800" dirty="0"/>
              <a:t>toda a gestação. </a:t>
            </a:r>
          </a:p>
          <a:p>
            <a:pPr algn="just"/>
            <a:endParaRPr lang="pt-BR" sz="1800" dirty="0"/>
          </a:p>
          <a:p>
            <a:pPr algn="just"/>
            <a:r>
              <a:rPr lang="pt-BR" sz="1800" dirty="0"/>
              <a:t>O líquido amniótico serve como um amortecedor contra os choques mecânicos, estimula o crescimento</a:t>
            </a:r>
          </a:p>
          <a:p>
            <a:pPr algn="just"/>
            <a:r>
              <a:rPr lang="pt-BR" sz="1800" dirty="0"/>
              <a:t>simétrico e harmônico do embrião, permite a movimentação fetal e protege o feto de adesões.</a:t>
            </a:r>
          </a:p>
          <a:p>
            <a:pPr algn="just"/>
            <a:endParaRPr lang="pt-BR" sz="1800" dirty="0"/>
          </a:p>
          <a:p>
            <a:pPr algn="just"/>
            <a:endParaRPr lang="pt-BR" sz="18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B9C435A-44A8-BF9C-C002-9AACE5E960C5}"/>
              </a:ext>
            </a:extLst>
          </p:cNvPr>
          <p:cNvSpPr txBox="1"/>
          <p:nvPr/>
        </p:nvSpPr>
        <p:spPr>
          <a:xfrm>
            <a:off x="396559" y="336525"/>
            <a:ext cx="45982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Âmnio</a:t>
            </a:r>
          </a:p>
        </p:txBody>
      </p:sp>
    </p:spTree>
    <p:extLst>
      <p:ext uri="{BB962C8B-B14F-4D97-AF65-F5344CB8AC3E}">
        <p14:creationId xmlns:p14="http://schemas.microsoft.com/office/powerpoint/2010/main" val="19317758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E472678-E611-269A-CD19-459394039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EF2F-B29B-4B10-8A8A-A8A5BB0D761E}" type="slidenum">
              <a:rPr lang="pt-BR" altLang="pt-BR" smtClean="0"/>
              <a:pPr/>
              <a:t>42</a:t>
            </a:fld>
            <a:endParaRPr lang="pt-BR" alt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14EF316-B7C2-F1C3-A9DE-1E9EE3F8BE7B}"/>
              </a:ext>
            </a:extLst>
          </p:cNvPr>
          <p:cNvSpPr txBox="1"/>
          <p:nvPr/>
        </p:nvSpPr>
        <p:spPr>
          <a:xfrm>
            <a:off x="420414" y="1335305"/>
            <a:ext cx="85554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O âmnio é delimitado pela membrana amniótica (que se origina dos </a:t>
            </a:r>
            <a:r>
              <a:rPr lang="pt-BR" sz="1800" dirty="0" err="1"/>
              <a:t>amnioblastos</a:t>
            </a:r>
            <a:r>
              <a:rPr lang="pt-BR" sz="1800" dirty="0"/>
              <a:t>), a qual está revestida externamente por uma camada não vascularizada de mesoderma extraembrionário. Acompanhando o crescimento fetal, a cavidade amniótica expande-se progressivamente até que seu conteúdo líquido atinja um máximo de 1 litro entre a 33a e a 34a semanas de gestação.</a:t>
            </a:r>
          </a:p>
          <a:p>
            <a:endParaRPr lang="pt-BR" sz="1800" dirty="0"/>
          </a:p>
          <a:p>
            <a:r>
              <a:rPr lang="pt-BR" sz="1800" dirty="0"/>
              <a:t>No terceiro trimestre de gestação o líquido amniótico se renova a cada 3 horas e ao final da gestação a velocidade de troca pode atingir 500ml por hora. Embora grande parte do líquido seja trocado através da própria parede do âmnio, a deglutição do líquido pelo feto constitui um mecanismo importante na fase final da gestação, quando o feto engole cerca de 20 ml por hora, que é absorvido pela parede intestinal e entra na corrente sanguínea.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D91B859-A9DB-CA0B-8684-A85EA6A91FD5}"/>
              </a:ext>
            </a:extLst>
          </p:cNvPr>
          <p:cNvSpPr txBox="1"/>
          <p:nvPr/>
        </p:nvSpPr>
        <p:spPr>
          <a:xfrm>
            <a:off x="396559" y="336525"/>
            <a:ext cx="45982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Âmnio</a:t>
            </a:r>
          </a:p>
        </p:txBody>
      </p:sp>
    </p:spTree>
    <p:extLst>
      <p:ext uri="{BB962C8B-B14F-4D97-AF65-F5344CB8AC3E}">
        <p14:creationId xmlns:p14="http://schemas.microsoft.com/office/powerpoint/2010/main" val="15936192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B397FB26-A392-4CFC-3CB3-7180EC3C5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11" y="50800"/>
            <a:ext cx="8048379" cy="5041900"/>
          </a:xfrm>
          <a:prstGeom prst="rect">
            <a:avLst/>
          </a:prstGeom>
          <a:noFill/>
        </p:spPr>
      </p:pic>
      <p:sp>
        <p:nvSpPr>
          <p:cNvPr id="4" name="Espaço Reservado para Número de Slide 3" hidden="1">
            <a:extLst>
              <a:ext uri="{FF2B5EF4-FFF2-40B4-BE49-F238E27FC236}">
                <a16:creationId xmlns:a16="http://schemas.microsoft.com/office/drawing/2014/main" id="{009C6DCB-361F-DADE-0D0B-13205474FD2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35625" y="4751625"/>
            <a:ext cx="469800" cy="391500"/>
          </a:xfrm>
        </p:spPr>
        <p:txBody>
          <a:bodyPr/>
          <a:lstStyle/>
          <a:p>
            <a:pPr>
              <a:spcAft>
                <a:spcPts val="600"/>
              </a:spcAft>
            </a:pPr>
            <a:fld id="{B6F15528-21DE-4FAA-801E-634DDDAF4B2B}" type="slidenum">
              <a:rPr lang="pt-BR" smtClean="0"/>
              <a:pPr>
                <a:spcAft>
                  <a:spcPts val="600"/>
                </a:spcAft>
              </a:pPr>
              <a:t>43</a:t>
            </a:fld>
            <a:endParaRPr lang="pt-BR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93995D98-CA9E-ADCC-11C4-7A6BCCFDDFE5}"/>
              </a:ext>
            </a:extLst>
          </p:cNvPr>
          <p:cNvSpPr/>
          <p:nvPr/>
        </p:nvSpPr>
        <p:spPr>
          <a:xfrm>
            <a:off x="2638097" y="4078015"/>
            <a:ext cx="819807" cy="8552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23036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EA87D7A-8950-554B-6EEE-6F836DFBC60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44</a:t>
            </a:fld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CE8C712-EDDC-56E8-1AD3-6B229720CB2B}"/>
              </a:ext>
            </a:extLst>
          </p:cNvPr>
          <p:cNvSpPr txBox="1"/>
          <p:nvPr/>
        </p:nvSpPr>
        <p:spPr>
          <a:xfrm>
            <a:off x="38575" y="1061140"/>
            <a:ext cx="910542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A origem do líquido amniótico ainda não é totalmente conhecida.</a:t>
            </a:r>
          </a:p>
          <a:p>
            <a:r>
              <a:rPr lang="pt-BR" sz="1600" dirty="0"/>
              <a:t>Existe consenso de que nas vinte primeiras semanas de gestação o líquido é muito semelhante aos demais fluidos fetais. Nesse período a epiderme do feto ainda não está queratinizada, havendo evidências de que fluidos e eletrólitos são capazes de se difundir livremente através da epiderme fetal. Após a 20ª semana, quando na epiderme do feto tem início o processo de queratinização, ocorrem mudanças na produção do líquido, havendo então participação crescente da urina fetal, da filtragem dos vasos sanguíneos maternos no </a:t>
            </a:r>
            <a:r>
              <a:rPr lang="pt-BR" sz="1600" dirty="0" err="1"/>
              <a:t>cório</a:t>
            </a:r>
            <a:r>
              <a:rPr lang="pt-BR" sz="1600" dirty="0"/>
              <a:t> e da filtragem feita pelos vasos sanguíneos do cordão umbilical e da placa coriônica.</a:t>
            </a:r>
          </a:p>
          <a:p>
            <a:endParaRPr lang="pt-BR" sz="1600" dirty="0"/>
          </a:p>
          <a:p>
            <a:r>
              <a:rPr lang="pt-BR" sz="1600" dirty="0"/>
              <a:t>O líquido amniótico é constituído por água (99%), material não dissolvido, como células epiteliais, sais orgânicos e inorgânicos. A metade dos constituintes orgânicos é de proteínas, e a outra metade de carboidratos, gorduras e hormônios. O líquido amniótico tem aspecto transparente, e próximo ao nascimento passa a apresentar aspecto mais turvo devido à diminuição da velocidade de filtração pela placenta e à presença do mecônio no líquido amniótico.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87A4C85-770F-7EE7-6218-A00BAD1C2AA4}"/>
              </a:ext>
            </a:extLst>
          </p:cNvPr>
          <p:cNvSpPr txBox="1"/>
          <p:nvPr/>
        </p:nvSpPr>
        <p:spPr>
          <a:xfrm>
            <a:off x="396559" y="336525"/>
            <a:ext cx="45982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Liquido amniótico</a:t>
            </a:r>
          </a:p>
        </p:txBody>
      </p:sp>
    </p:spTree>
    <p:extLst>
      <p:ext uri="{BB962C8B-B14F-4D97-AF65-F5344CB8AC3E}">
        <p14:creationId xmlns:p14="http://schemas.microsoft.com/office/powerpoint/2010/main" val="37477607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BDE44BA-C67A-A743-7DF1-BCE75BCD0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66" y="50800"/>
            <a:ext cx="7499268" cy="5041900"/>
          </a:xfrm>
          <a:prstGeom prst="rect">
            <a:avLst/>
          </a:prstGeom>
          <a:noFill/>
        </p:spPr>
      </p:pic>
      <p:sp>
        <p:nvSpPr>
          <p:cNvPr id="2" name="Espaço Reservado para Número de Slide 1" hidden="1">
            <a:extLst>
              <a:ext uri="{FF2B5EF4-FFF2-40B4-BE49-F238E27FC236}">
                <a16:creationId xmlns:a16="http://schemas.microsoft.com/office/drawing/2014/main" id="{1675A3EF-E2BB-F55D-CE7F-CF31ED24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C96BEF2F-B29B-4B10-8A8A-A8A5BB0D761E}" type="slidenum">
              <a:rPr lang="pt-BR" altLang="pt-BR" smtClean="0"/>
              <a:pPr>
                <a:spcAft>
                  <a:spcPts val="600"/>
                </a:spcAft>
              </a:pPr>
              <a:t>45</a:t>
            </a:fld>
            <a:endParaRPr lang="pt-BR" altLang="pt-BR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4CF710D-999F-5DAC-38C2-AD5290C2B976}"/>
              </a:ext>
            </a:extLst>
          </p:cNvPr>
          <p:cNvSpPr/>
          <p:nvPr/>
        </p:nvSpPr>
        <p:spPr>
          <a:xfrm>
            <a:off x="2091559" y="4288221"/>
            <a:ext cx="819807" cy="8552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72535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C44ABAF-548D-62A7-F1A0-CA8A83F0E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EF2F-B29B-4B10-8A8A-A8A5BB0D761E}" type="slidenum">
              <a:rPr lang="pt-BR" altLang="pt-BR" smtClean="0"/>
              <a:pPr/>
              <a:t>46</a:t>
            </a:fld>
            <a:endParaRPr lang="pt-BR" alt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2D367EF-173C-0410-1788-5989EB680D05}"/>
              </a:ext>
            </a:extLst>
          </p:cNvPr>
          <p:cNvSpPr txBox="1"/>
          <p:nvPr/>
        </p:nvSpPr>
        <p:spPr>
          <a:xfrm>
            <a:off x="178676" y="1111627"/>
            <a:ext cx="896532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A vesícula vitelínica se forma na 2ª semana como uma estrutura sacular disposta abaixo do disco embrionário. Ao contrário do que ocorre em outros grupos animais, como nas aves e nos répteis, a vesícula vitelínica em embriões humanos é bastante pequena e não apresenta vitelo em seu interior. Por outro lado, o fato de ela</a:t>
            </a:r>
          </a:p>
          <a:p>
            <a:r>
              <a:rPr lang="pt-BR" sz="1600" dirty="0"/>
              <a:t>não ser a fonte nutritiva do embrião humano não é motivo para não estudá-la, pois veremos que ela desempenha outras funções, como:</a:t>
            </a:r>
          </a:p>
          <a:p>
            <a:endParaRPr lang="pt-BR" sz="1600" dirty="0"/>
          </a:p>
          <a:p>
            <a:r>
              <a:rPr lang="pt-BR" sz="1600" dirty="0"/>
              <a:t>1- Participação na formação do intestino primitivo: durante a 4ª semana de desenvolvimento, em decorrência dos dobramentos do embrião, a parte superior da vesícula vitelínica é incorporada à região ventral do corpo do embrião, formando assim uma estrutura tubular ventral chamada de intestino primitivo;</a:t>
            </a:r>
          </a:p>
          <a:p>
            <a:r>
              <a:rPr lang="pt-BR" sz="1600" dirty="0"/>
              <a:t>2- Participação na formação do cordão umbilical: na 4ª semana, com os dobramentos do embrião, a vesícula vitelínica passa a ser uma das estruturas que integrará o cordão;</a:t>
            </a:r>
          </a:p>
          <a:p>
            <a:r>
              <a:rPr lang="pt-BR" sz="1600" dirty="0"/>
              <a:t>3- Formação de sangue: inicia na 3ª semana, na parede externa da vesícula vitelínica, e prossegue até a 6ª semana, quando o fígado passa a ser o responsável pela produção de células sanguíneas.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00ACD6E-5859-16FF-C86B-74ACDF33C9EF}"/>
              </a:ext>
            </a:extLst>
          </p:cNvPr>
          <p:cNvSpPr txBox="1"/>
          <p:nvPr/>
        </p:nvSpPr>
        <p:spPr>
          <a:xfrm>
            <a:off x="396559" y="336525"/>
            <a:ext cx="45982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4"/>
                </a:solidFill>
              </a:rPr>
              <a:t>Vesícula vitelínica</a:t>
            </a:r>
          </a:p>
        </p:txBody>
      </p:sp>
    </p:spTree>
    <p:extLst>
      <p:ext uri="{BB962C8B-B14F-4D97-AF65-F5344CB8AC3E}">
        <p14:creationId xmlns:p14="http://schemas.microsoft.com/office/powerpoint/2010/main" val="21215775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7AE7E9-4210-B512-FA71-F7DF53923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733029"/>
            <a:ext cx="8963025" cy="3677441"/>
          </a:xfrm>
          <a:prstGeom prst="rect">
            <a:avLst/>
          </a:prstGeom>
          <a:noFill/>
        </p:spPr>
      </p:pic>
      <p:sp>
        <p:nvSpPr>
          <p:cNvPr id="2" name="Espaço Reservado para Número de Slide 1" hidden="1">
            <a:extLst>
              <a:ext uri="{FF2B5EF4-FFF2-40B4-BE49-F238E27FC236}">
                <a16:creationId xmlns:a16="http://schemas.microsoft.com/office/drawing/2014/main" id="{F20A8DD1-DDED-500C-14C6-6EE83E746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C96BEF2F-B29B-4B10-8A8A-A8A5BB0D761E}" type="slidenum">
              <a:rPr lang="pt-BR" altLang="pt-BR" smtClean="0"/>
              <a:pPr>
                <a:spcAft>
                  <a:spcPts val="600"/>
                </a:spcAft>
              </a:pPr>
              <a:t>47</a:t>
            </a:fld>
            <a:endParaRPr lang="pt-BR" alt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F4D95C10-01E9-3E5A-3139-6C639F1EC27E}"/>
              </a:ext>
            </a:extLst>
          </p:cNvPr>
          <p:cNvSpPr/>
          <p:nvPr/>
        </p:nvSpPr>
        <p:spPr>
          <a:xfrm>
            <a:off x="1187670" y="3867807"/>
            <a:ext cx="609600" cy="437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14153E9C-AF68-FACA-C71D-F41F1371846A}"/>
              </a:ext>
            </a:extLst>
          </p:cNvPr>
          <p:cNvSpPr/>
          <p:nvPr/>
        </p:nvSpPr>
        <p:spPr>
          <a:xfrm>
            <a:off x="4267200" y="3867807"/>
            <a:ext cx="609600" cy="437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3CFE043-C626-FB85-5165-A7A45A041753}"/>
              </a:ext>
            </a:extLst>
          </p:cNvPr>
          <p:cNvSpPr/>
          <p:nvPr/>
        </p:nvSpPr>
        <p:spPr>
          <a:xfrm>
            <a:off x="7346730" y="3865870"/>
            <a:ext cx="609600" cy="437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8723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13FA4216-8579-4AF8-98DD-D67B7E373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5806-6C78-454A-8282-FCFBDBAAF40A}" type="slidenum">
              <a:rPr lang="pt-BR" altLang="pt-BR" smtClean="0"/>
              <a:pPr/>
              <a:t>48</a:t>
            </a:fld>
            <a:endParaRPr lang="pt-BR" alt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98078BB-87BF-2E3A-0B00-BDEF979FE976}"/>
              </a:ext>
            </a:extLst>
          </p:cNvPr>
          <p:cNvSpPr txBox="1"/>
          <p:nvPr/>
        </p:nvSpPr>
        <p:spPr>
          <a:xfrm>
            <a:off x="204951" y="761614"/>
            <a:ext cx="890047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O alantoide se forma na 2ª semana através de uma </a:t>
            </a:r>
            <a:r>
              <a:rPr lang="pt-BR" sz="1800" dirty="0" err="1"/>
              <a:t>evaginação</a:t>
            </a:r>
            <a:r>
              <a:rPr lang="pt-BR" sz="1800" dirty="0"/>
              <a:t> do teto da vesícula vitelínica em direção ao pedículo do embrião.</a:t>
            </a:r>
          </a:p>
          <a:p>
            <a:endParaRPr lang="pt-BR" sz="1800" dirty="0"/>
          </a:p>
          <a:p>
            <a:r>
              <a:rPr lang="pt-BR" sz="1800" dirty="0"/>
              <a:t>Após os dobramentos do embrião e formação do intestino primitivo, o alantoide assume nova posição no intestino posterior. Assim como a vesícula vitelínica, também o alantoide em embriões humanos não desempenha as funções habitualmente descritas nos livros didáticos de embriologia.</a:t>
            </a:r>
          </a:p>
          <a:p>
            <a:endParaRPr lang="pt-BR" sz="1800" dirty="0"/>
          </a:p>
          <a:p>
            <a:r>
              <a:rPr lang="pt-BR" sz="1800" dirty="0"/>
              <a:t>A função de excreção é típica em embriões de cordados que se formam fora do corpo da mãe, como os répteis e as aves.</a:t>
            </a:r>
          </a:p>
          <a:p>
            <a:endParaRPr lang="pt-BR" sz="1800" dirty="0"/>
          </a:p>
          <a:p>
            <a:r>
              <a:rPr lang="pt-BR" sz="1800" dirty="0"/>
              <a:t>Sua função em embriões humanos é orientar a formação de vasos sanguíneos extraembrionários, que irão constituir os vasos do cordão umbilical, pois quando ocorre o fechamento do corpo do embrião o alantoide fica posicionado</a:t>
            </a:r>
          </a:p>
          <a:p>
            <a:r>
              <a:rPr lang="pt-BR" sz="1800" dirty="0"/>
              <a:t>dentro do cordão umbilical.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5A68432-CE11-167B-657C-8E4A83A26E97}"/>
              </a:ext>
            </a:extLst>
          </p:cNvPr>
          <p:cNvSpPr txBox="1"/>
          <p:nvPr/>
        </p:nvSpPr>
        <p:spPr>
          <a:xfrm>
            <a:off x="512173" y="165755"/>
            <a:ext cx="45982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6"/>
                </a:solidFill>
              </a:rPr>
              <a:t>Alantoide</a:t>
            </a:r>
          </a:p>
        </p:txBody>
      </p:sp>
    </p:spTree>
    <p:extLst>
      <p:ext uri="{BB962C8B-B14F-4D97-AF65-F5344CB8AC3E}">
        <p14:creationId xmlns:p14="http://schemas.microsoft.com/office/powerpoint/2010/main" val="11220060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539068F-AE42-92F4-D581-A1A937E4F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EF2F-B29B-4B10-8A8A-A8A5BB0D761E}" type="slidenum">
              <a:rPr lang="pt-BR" altLang="pt-BR" smtClean="0"/>
              <a:pPr/>
              <a:t>49</a:t>
            </a:fld>
            <a:endParaRPr lang="pt-BR" alt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3EA6723-C960-07F6-DB73-FC993BC0F0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109"/>
          <a:stretch/>
        </p:blipFill>
        <p:spPr>
          <a:xfrm>
            <a:off x="273268" y="798785"/>
            <a:ext cx="4137887" cy="270116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6A9C770-C418-6D30-AD0B-70B877DCE3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391" b="5489"/>
          <a:stretch/>
        </p:blipFill>
        <p:spPr>
          <a:xfrm>
            <a:off x="4842080" y="-1"/>
            <a:ext cx="3568262" cy="5074578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1E3A0E13-6CD6-9B29-6973-114FADB7C8EB}"/>
              </a:ext>
            </a:extLst>
          </p:cNvPr>
          <p:cNvSpPr/>
          <p:nvPr/>
        </p:nvSpPr>
        <p:spPr>
          <a:xfrm>
            <a:off x="346843" y="2921876"/>
            <a:ext cx="609600" cy="437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6C586F6C-0188-B72A-C734-BD386DD83ADF}"/>
              </a:ext>
            </a:extLst>
          </p:cNvPr>
          <p:cNvSpPr/>
          <p:nvPr/>
        </p:nvSpPr>
        <p:spPr>
          <a:xfrm>
            <a:off x="4918842" y="1597572"/>
            <a:ext cx="609600" cy="437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AC2E38FB-7C2F-D91C-D5D3-EFFFBB647D17}"/>
              </a:ext>
            </a:extLst>
          </p:cNvPr>
          <p:cNvSpPr/>
          <p:nvPr/>
        </p:nvSpPr>
        <p:spPr>
          <a:xfrm>
            <a:off x="4842080" y="4751625"/>
            <a:ext cx="609600" cy="437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7130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9664840E-2833-47CD-A734-9FA431FCE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347" y="467917"/>
            <a:ext cx="6723459" cy="56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pt-BR" altLang="pt-BR" sz="1350" dirty="0">
                <a:solidFill>
                  <a:schemeClr val="tx2"/>
                </a:solidFill>
              </a:rPr>
              <a:t> Duração: do 15º dia (inicio da 3</a:t>
            </a:r>
            <a:r>
              <a:rPr lang="pt-BR" altLang="pt-BR" sz="1350" baseline="30000" dirty="0">
                <a:solidFill>
                  <a:schemeClr val="tx2"/>
                </a:solidFill>
              </a:rPr>
              <a:t>a</a:t>
            </a:r>
            <a:r>
              <a:rPr lang="pt-BR" altLang="pt-BR" sz="1350" dirty="0">
                <a:solidFill>
                  <a:schemeClr val="tx2"/>
                </a:solidFill>
              </a:rPr>
              <a:t> semana) até o final da 12º semana</a:t>
            </a:r>
          </a:p>
          <a:p>
            <a:pPr algn="l">
              <a:buFont typeface="Wingdings" panose="05000000000000000000" pitchFamily="2" charset="2"/>
              <a:buChar char="q"/>
            </a:pPr>
            <a:endParaRPr lang="pt-BR" altLang="pt-BR" sz="375" dirty="0">
              <a:solidFill>
                <a:schemeClr val="tx2"/>
              </a:solidFill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pt-BR" altLang="pt-BR" sz="1350" dirty="0">
                <a:solidFill>
                  <a:schemeClr val="tx2"/>
                </a:solidFill>
              </a:rPr>
              <a:t> Característica principal: diferenciação celular e continuação da hiperplasia.   </a:t>
            </a:r>
          </a:p>
        </p:txBody>
      </p:sp>
      <p:sp>
        <p:nvSpPr>
          <p:cNvPr id="14339" name="Rectangle 4">
            <a:extLst>
              <a:ext uri="{FF2B5EF4-FFF2-40B4-BE49-F238E27FC236}">
                <a16:creationId xmlns:a16="http://schemas.microsoft.com/office/drawing/2014/main" id="{EB1728AB-5890-AC21-6619-A1189BEF7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4444" y="86916"/>
            <a:ext cx="25763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pt-BR" altLang="pt-BR" sz="1800" b="1" dirty="0">
                <a:solidFill>
                  <a:schemeClr val="tx2"/>
                </a:solidFill>
              </a:rPr>
              <a:t>FASE EMBRIONÁRIA</a:t>
            </a:r>
          </a:p>
        </p:txBody>
      </p:sp>
      <p:grpSp>
        <p:nvGrpSpPr>
          <p:cNvPr id="14340" name="Group 2">
            <a:extLst>
              <a:ext uri="{FF2B5EF4-FFF2-40B4-BE49-F238E27FC236}">
                <a16:creationId xmlns:a16="http://schemas.microsoft.com/office/drawing/2014/main" id="{E9795052-98AD-617B-6142-FEC6962A7F72}"/>
              </a:ext>
            </a:extLst>
          </p:cNvPr>
          <p:cNvGrpSpPr>
            <a:grpSpLocks/>
          </p:cNvGrpSpPr>
          <p:nvPr/>
        </p:nvGrpSpPr>
        <p:grpSpPr bwMode="auto">
          <a:xfrm>
            <a:off x="1185863" y="1425178"/>
            <a:ext cx="1064419" cy="1495425"/>
            <a:chOff x="204" y="210"/>
            <a:chExt cx="894" cy="1256"/>
          </a:xfrm>
        </p:grpSpPr>
        <p:pic>
          <p:nvPicPr>
            <p:cNvPr id="14368" name="Picture 3" descr="3semanas">
              <a:extLst>
                <a:ext uri="{FF2B5EF4-FFF2-40B4-BE49-F238E27FC236}">
                  <a16:creationId xmlns:a16="http://schemas.microsoft.com/office/drawing/2014/main" id="{86C81DAC-DA5D-C8FF-5D92-1A6C1B5A51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10"/>
              <a:ext cx="894" cy="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9" name="Text Box 4">
              <a:extLst>
                <a:ext uri="{FF2B5EF4-FFF2-40B4-BE49-F238E27FC236}">
                  <a16:creationId xmlns:a16="http://schemas.microsoft.com/office/drawing/2014/main" id="{80D4B503-0A6B-C0C3-64D9-3F5F5510BE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1253"/>
              <a:ext cx="71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pt-BR" altLang="pt-BR" sz="1050" dirty="0">
                  <a:solidFill>
                    <a:schemeClr val="tx2"/>
                  </a:solidFill>
                  <a:latin typeface="Arial" panose="020B0604020202020204" pitchFamily="34" charset="0"/>
                </a:rPr>
                <a:t>3 semanas</a:t>
              </a:r>
            </a:p>
          </p:txBody>
        </p:sp>
      </p:grpSp>
      <p:grpSp>
        <p:nvGrpSpPr>
          <p:cNvPr id="14341" name="Group 5">
            <a:extLst>
              <a:ext uri="{FF2B5EF4-FFF2-40B4-BE49-F238E27FC236}">
                <a16:creationId xmlns:a16="http://schemas.microsoft.com/office/drawing/2014/main" id="{7BFE13F3-9D1D-6D65-810F-F5BBDDEE8499}"/>
              </a:ext>
            </a:extLst>
          </p:cNvPr>
          <p:cNvGrpSpPr>
            <a:grpSpLocks/>
          </p:cNvGrpSpPr>
          <p:nvPr/>
        </p:nvGrpSpPr>
        <p:grpSpPr bwMode="auto">
          <a:xfrm>
            <a:off x="2370535" y="1425179"/>
            <a:ext cx="1013222" cy="1549003"/>
            <a:chOff x="1429" y="210"/>
            <a:chExt cx="851" cy="1301"/>
          </a:xfrm>
        </p:grpSpPr>
        <p:pic>
          <p:nvPicPr>
            <p:cNvPr id="14366" name="Picture 6" descr="4semanas">
              <a:extLst>
                <a:ext uri="{FF2B5EF4-FFF2-40B4-BE49-F238E27FC236}">
                  <a16:creationId xmlns:a16="http://schemas.microsoft.com/office/drawing/2014/main" id="{89D58038-9CC6-B319-9654-864420C4C1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210"/>
              <a:ext cx="851" cy="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7" name="Text Box 7">
              <a:extLst>
                <a:ext uri="{FF2B5EF4-FFF2-40B4-BE49-F238E27FC236}">
                  <a16:creationId xmlns:a16="http://schemas.microsoft.com/office/drawing/2014/main" id="{5071A207-D406-C978-A6A8-C5BA640BC7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1298"/>
              <a:ext cx="71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pt-BR" altLang="pt-BR" sz="1050" dirty="0">
                  <a:latin typeface="Arial" panose="020B0604020202020204" pitchFamily="34" charset="0"/>
                </a:rPr>
                <a:t>4 semanas</a:t>
              </a:r>
            </a:p>
          </p:txBody>
        </p:sp>
      </p:grpSp>
      <p:grpSp>
        <p:nvGrpSpPr>
          <p:cNvPr id="14342" name="Group 8">
            <a:extLst>
              <a:ext uri="{FF2B5EF4-FFF2-40B4-BE49-F238E27FC236}">
                <a16:creationId xmlns:a16="http://schemas.microsoft.com/office/drawing/2014/main" id="{E971B6D3-12EA-18E3-3351-3A35DC11F6CB}"/>
              </a:ext>
            </a:extLst>
          </p:cNvPr>
          <p:cNvGrpSpPr>
            <a:grpSpLocks/>
          </p:cNvGrpSpPr>
          <p:nvPr/>
        </p:nvGrpSpPr>
        <p:grpSpPr bwMode="auto">
          <a:xfrm>
            <a:off x="3520679" y="1425178"/>
            <a:ext cx="997744" cy="1495425"/>
            <a:chOff x="2562" y="210"/>
            <a:chExt cx="838" cy="1256"/>
          </a:xfrm>
        </p:grpSpPr>
        <p:sp>
          <p:nvSpPr>
            <p:cNvPr id="14364" name="Text Box 9">
              <a:extLst>
                <a:ext uri="{FF2B5EF4-FFF2-40B4-BE49-F238E27FC236}">
                  <a16:creationId xmlns:a16="http://schemas.microsoft.com/office/drawing/2014/main" id="{C54561CA-0C8F-265A-FC08-CF2CFCA01B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" y="1253"/>
              <a:ext cx="71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pt-BR" altLang="pt-BR" sz="1050" dirty="0">
                  <a:solidFill>
                    <a:schemeClr val="tx2"/>
                  </a:solidFill>
                  <a:latin typeface="Arial" panose="020B0604020202020204" pitchFamily="34" charset="0"/>
                </a:rPr>
                <a:t>5 semanas</a:t>
              </a:r>
            </a:p>
          </p:txBody>
        </p:sp>
        <p:pic>
          <p:nvPicPr>
            <p:cNvPr id="14365" name="Picture 10" descr="5semanas">
              <a:extLst>
                <a:ext uri="{FF2B5EF4-FFF2-40B4-BE49-F238E27FC236}">
                  <a16:creationId xmlns:a16="http://schemas.microsoft.com/office/drawing/2014/main" id="{82ED1CFE-5929-E9F6-BA93-AF9A5E932B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210"/>
              <a:ext cx="838" cy="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3" name="Group 11">
            <a:extLst>
              <a:ext uri="{FF2B5EF4-FFF2-40B4-BE49-F238E27FC236}">
                <a16:creationId xmlns:a16="http://schemas.microsoft.com/office/drawing/2014/main" id="{9FF78FB8-0B46-E8D3-BC38-A0CBD6DA3E4C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425179"/>
            <a:ext cx="1131094" cy="1440656"/>
            <a:chOff x="3606" y="210"/>
            <a:chExt cx="950" cy="1210"/>
          </a:xfrm>
        </p:grpSpPr>
        <p:sp>
          <p:nvSpPr>
            <p:cNvPr id="14362" name="Text Box 12">
              <a:extLst>
                <a:ext uri="{FF2B5EF4-FFF2-40B4-BE49-F238E27FC236}">
                  <a16:creationId xmlns:a16="http://schemas.microsoft.com/office/drawing/2014/main" id="{B3AAF0D7-D270-3BBE-60FE-BA5B10A796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" y="1207"/>
              <a:ext cx="71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pt-BR" altLang="pt-BR" sz="1050" dirty="0">
                  <a:solidFill>
                    <a:schemeClr val="tx2"/>
                  </a:solidFill>
                  <a:latin typeface="Arial" panose="020B0604020202020204" pitchFamily="34" charset="0"/>
                </a:rPr>
                <a:t>6 semanas</a:t>
              </a:r>
            </a:p>
          </p:txBody>
        </p:sp>
        <p:pic>
          <p:nvPicPr>
            <p:cNvPr id="14363" name="Picture 13" descr="6sem">
              <a:extLst>
                <a:ext uri="{FF2B5EF4-FFF2-40B4-BE49-F238E27FC236}">
                  <a16:creationId xmlns:a16="http://schemas.microsoft.com/office/drawing/2014/main" id="{BCD70CF5-1EDB-5D73-C0EE-91A184E87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210"/>
              <a:ext cx="950" cy="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4" name="Group 14">
            <a:extLst>
              <a:ext uri="{FF2B5EF4-FFF2-40B4-BE49-F238E27FC236}">
                <a16:creationId xmlns:a16="http://schemas.microsoft.com/office/drawing/2014/main" id="{49175E17-60E2-9B14-30F7-0EC01917645F}"/>
              </a:ext>
            </a:extLst>
          </p:cNvPr>
          <p:cNvGrpSpPr>
            <a:grpSpLocks/>
          </p:cNvGrpSpPr>
          <p:nvPr/>
        </p:nvGrpSpPr>
        <p:grpSpPr bwMode="auto">
          <a:xfrm>
            <a:off x="5760244" y="1425178"/>
            <a:ext cx="1041797" cy="1495425"/>
            <a:chOff x="4727" y="210"/>
            <a:chExt cx="875" cy="1256"/>
          </a:xfrm>
        </p:grpSpPr>
        <p:pic>
          <p:nvPicPr>
            <p:cNvPr id="14360" name="Picture 15" descr="07_semvivo">
              <a:extLst>
                <a:ext uri="{FF2B5EF4-FFF2-40B4-BE49-F238E27FC236}">
                  <a16:creationId xmlns:a16="http://schemas.microsoft.com/office/drawing/2014/main" id="{B2562DC1-94D5-7E26-8618-93141E008E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" y="210"/>
              <a:ext cx="875" cy="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1" name="Text Box 16">
              <a:extLst>
                <a:ext uri="{FF2B5EF4-FFF2-40B4-BE49-F238E27FC236}">
                  <a16:creationId xmlns:a16="http://schemas.microsoft.com/office/drawing/2014/main" id="{06DF3A0F-F982-60C8-3D46-38AFE25511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5" y="1253"/>
              <a:ext cx="67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pt-BR" altLang="pt-BR" sz="1050" dirty="0">
                  <a:solidFill>
                    <a:schemeClr val="tx2"/>
                  </a:solidFill>
                  <a:latin typeface="Arial" panose="020B0604020202020204" pitchFamily="34" charset="0"/>
                </a:rPr>
                <a:t>7semanas</a:t>
              </a:r>
            </a:p>
          </p:txBody>
        </p:sp>
      </p:grpSp>
      <p:sp>
        <p:nvSpPr>
          <p:cNvPr id="14345" name="Text Box 18">
            <a:extLst>
              <a:ext uri="{FF2B5EF4-FFF2-40B4-BE49-F238E27FC236}">
                <a16:creationId xmlns:a16="http://schemas.microsoft.com/office/drawing/2014/main" id="{94300B77-6800-4442-7DD4-D18C32F92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067" y="2721769"/>
            <a:ext cx="84510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pt-BR" altLang="pt-BR" sz="1050" dirty="0">
                <a:solidFill>
                  <a:schemeClr val="tx2"/>
                </a:solidFill>
                <a:latin typeface="Arial" panose="020B0604020202020204" pitchFamily="34" charset="0"/>
              </a:rPr>
              <a:t>8 semanas</a:t>
            </a:r>
          </a:p>
        </p:txBody>
      </p:sp>
      <p:pic>
        <p:nvPicPr>
          <p:cNvPr id="14346" name="Picture 19" descr="8semanas">
            <a:extLst>
              <a:ext uri="{FF2B5EF4-FFF2-40B4-BE49-F238E27FC236}">
                <a16:creationId xmlns:a16="http://schemas.microsoft.com/office/drawing/2014/main" id="{15924B8E-B9FA-5AA9-5B7F-08B1C2A22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" r="23228" b="8687"/>
          <a:stretch>
            <a:fillRect/>
          </a:stretch>
        </p:blipFill>
        <p:spPr bwMode="auto">
          <a:xfrm>
            <a:off x="6840142" y="1437085"/>
            <a:ext cx="1107281" cy="129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7" name="Group 43">
            <a:extLst>
              <a:ext uri="{FF2B5EF4-FFF2-40B4-BE49-F238E27FC236}">
                <a16:creationId xmlns:a16="http://schemas.microsoft.com/office/drawing/2014/main" id="{E7F921A9-3DFF-4480-34F5-52B5A65DAF94}"/>
              </a:ext>
            </a:extLst>
          </p:cNvPr>
          <p:cNvGrpSpPr>
            <a:grpSpLocks/>
          </p:cNvGrpSpPr>
          <p:nvPr/>
        </p:nvGrpSpPr>
        <p:grpSpPr bwMode="auto">
          <a:xfrm>
            <a:off x="1304925" y="3189686"/>
            <a:ext cx="1214438" cy="1621534"/>
            <a:chOff x="0" y="2704"/>
            <a:chExt cx="930" cy="1237"/>
          </a:xfrm>
        </p:grpSpPr>
        <p:sp>
          <p:nvSpPr>
            <p:cNvPr id="14358" name="Text Box 21">
              <a:extLst>
                <a:ext uri="{FF2B5EF4-FFF2-40B4-BE49-F238E27FC236}">
                  <a16:creationId xmlns:a16="http://schemas.microsoft.com/office/drawing/2014/main" id="{685E70C7-95D4-B958-1DD6-8AD1D45DFB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" y="3747"/>
              <a:ext cx="64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pt-BR" altLang="pt-BR" sz="1050" dirty="0">
                  <a:solidFill>
                    <a:schemeClr val="tx2"/>
                  </a:solidFill>
                  <a:latin typeface="Arial" panose="020B0604020202020204" pitchFamily="34" charset="0"/>
                </a:rPr>
                <a:t>9</a:t>
              </a:r>
              <a:r>
                <a:rPr lang="pt-BR" altLang="pt-BR" sz="1050" dirty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pt-BR" altLang="pt-BR" sz="1050" dirty="0">
                  <a:solidFill>
                    <a:schemeClr val="tx2"/>
                  </a:solidFill>
                  <a:latin typeface="Arial" panose="020B0604020202020204" pitchFamily="34" charset="0"/>
                </a:rPr>
                <a:t>semanas</a:t>
              </a:r>
            </a:p>
          </p:txBody>
        </p:sp>
        <p:pic>
          <p:nvPicPr>
            <p:cNvPr id="14359" name="Picture 22" descr="9semanas">
              <a:extLst>
                <a:ext uri="{FF2B5EF4-FFF2-40B4-BE49-F238E27FC236}">
                  <a16:creationId xmlns:a16="http://schemas.microsoft.com/office/drawing/2014/main" id="{39CA7796-4221-34D7-8D74-0C757316A9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13" r="11217"/>
            <a:stretch>
              <a:fillRect/>
            </a:stretch>
          </p:blipFill>
          <p:spPr bwMode="auto">
            <a:xfrm>
              <a:off x="0" y="2704"/>
              <a:ext cx="930" cy="1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8" name="Group 44">
            <a:extLst>
              <a:ext uri="{FF2B5EF4-FFF2-40B4-BE49-F238E27FC236}">
                <a16:creationId xmlns:a16="http://schemas.microsoft.com/office/drawing/2014/main" id="{61373A72-79FC-4CEE-1284-A293D42E64BB}"/>
              </a:ext>
            </a:extLst>
          </p:cNvPr>
          <p:cNvGrpSpPr>
            <a:grpSpLocks/>
          </p:cNvGrpSpPr>
          <p:nvPr/>
        </p:nvGrpSpPr>
        <p:grpSpPr bwMode="auto">
          <a:xfrm>
            <a:off x="2574132" y="3165870"/>
            <a:ext cx="1241822" cy="1730911"/>
            <a:chOff x="1203" y="2750"/>
            <a:chExt cx="907" cy="1329"/>
          </a:xfrm>
        </p:grpSpPr>
        <p:pic>
          <p:nvPicPr>
            <p:cNvPr id="14356" name="Picture 28" descr="10semanas">
              <a:extLst>
                <a:ext uri="{FF2B5EF4-FFF2-40B4-BE49-F238E27FC236}">
                  <a16:creationId xmlns:a16="http://schemas.microsoft.com/office/drawing/2014/main" id="{1BAFCA75-AF72-7391-3FF1-4CB922D0E2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97" t="7501" r="7086"/>
            <a:stretch>
              <a:fillRect/>
            </a:stretch>
          </p:blipFill>
          <p:spPr bwMode="auto">
            <a:xfrm>
              <a:off x="1203" y="2750"/>
              <a:ext cx="907" cy="1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7" name="Text Box 29">
              <a:extLst>
                <a:ext uri="{FF2B5EF4-FFF2-40B4-BE49-F238E27FC236}">
                  <a16:creationId xmlns:a16="http://schemas.microsoft.com/office/drawing/2014/main" id="{5435ACCB-5471-0068-E3F3-34D562E813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" y="3884"/>
              <a:ext cx="672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pt-BR" altLang="pt-BR" sz="1050" dirty="0">
                  <a:solidFill>
                    <a:schemeClr val="tx2"/>
                  </a:solidFill>
                  <a:latin typeface="Arial" panose="020B0604020202020204" pitchFamily="34" charset="0"/>
                </a:rPr>
                <a:t>10</a:t>
              </a:r>
              <a:r>
                <a:rPr lang="pt-BR" altLang="pt-BR" sz="1050" dirty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pt-BR" altLang="pt-BR" sz="1050" dirty="0">
                  <a:solidFill>
                    <a:schemeClr val="tx2"/>
                  </a:solidFill>
                  <a:latin typeface="Arial" panose="020B0604020202020204" pitchFamily="34" charset="0"/>
                </a:rPr>
                <a:t>semanas</a:t>
              </a:r>
            </a:p>
          </p:txBody>
        </p:sp>
      </p:grpSp>
      <p:grpSp>
        <p:nvGrpSpPr>
          <p:cNvPr id="14349" name="Group 23">
            <a:extLst>
              <a:ext uri="{FF2B5EF4-FFF2-40B4-BE49-F238E27FC236}">
                <a16:creationId xmlns:a16="http://schemas.microsoft.com/office/drawing/2014/main" id="{EE362C52-03D0-306C-88A5-C1048D813651}"/>
              </a:ext>
            </a:extLst>
          </p:cNvPr>
          <p:cNvGrpSpPr>
            <a:grpSpLocks/>
          </p:cNvGrpSpPr>
          <p:nvPr/>
        </p:nvGrpSpPr>
        <p:grpSpPr bwMode="auto">
          <a:xfrm>
            <a:off x="3902869" y="3278982"/>
            <a:ext cx="2505075" cy="1533025"/>
            <a:chOff x="2699" y="3249"/>
            <a:chExt cx="1831" cy="1074"/>
          </a:xfrm>
        </p:grpSpPr>
        <p:pic>
          <p:nvPicPr>
            <p:cNvPr id="14353" name="Picture 24" descr="11semanas">
              <a:extLst>
                <a:ext uri="{FF2B5EF4-FFF2-40B4-BE49-F238E27FC236}">
                  <a16:creationId xmlns:a16="http://schemas.microsoft.com/office/drawing/2014/main" id="{9C2F9DAA-2EEC-B53C-D09E-0A1B3750A7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3249"/>
              <a:ext cx="894" cy="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4" name="Picture 25" descr="11sem">
              <a:extLst>
                <a:ext uri="{FF2B5EF4-FFF2-40B4-BE49-F238E27FC236}">
                  <a16:creationId xmlns:a16="http://schemas.microsoft.com/office/drawing/2014/main" id="{A35E3424-B7AE-F78C-375B-7D9C276946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3249"/>
              <a:ext cx="924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5" name="Text Box 26">
              <a:extLst>
                <a:ext uri="{FF2B5EF4-FFF2-40B4-BE49-F238E27FC236}">
                  <a16:creationId xmlns:a16="http://schemas.microsoft.com/office/drawing/2014/main" id="{CA43D5BC-4BDE-BAE4-9F21-DD4CC519BC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4145"/>
              <a:ext cx="862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pt-BR" altLang="pt-BR" sz="1050" dirty="0">
                  <a:solidFill>
                    <a:schemeClr val="tx2"/>
                  </a:solidFill>
                  <a:latin typeface="Arial" panose="020B0604020202020204" pitchFamily="34" charset="0"/>
                </a:rPr>
                <a:t>11 semanas</a:t>
              </a:r>
            </a:p>
          </p:txBody>
        </p:sp>
      </p:grpSp>
      <p:grpSp>
        <p:nvGrpSpPr>
          <p:cNvPr id="14350" name="Group 45">
            <a:extLst>
              <a:ext uri="{FF2B5EF4-FFF2-40B4-BE49-F238E27FC236}">
                <a16:creationId xmlns:a16="http://schemas.microsoft.com/office/drawing/2014/main" id="{3382B0D6-265F-647A-8775-21C3C51AA8B7}"/>
              </a:ext>
            </a:extLst>
          </p:cNvPr>
          <p:cNvGrpSpPr>
            <a:grpSpLocks/>
          </p:cNvGrpSpPr>
          <p:nvPr/>
        </p:nvGrpSpPr>
        <p:grpSpPr bwMode="auto">
          <a:xfrm>
            <a:off x="6512719" y="3380184"/>
            <a:ext cx="1300163" cy="1376436"/>
            <a:chOff x="4059" y="2806"/>
            <a:chExt cx="819" cy="988"/>
          </a:xfrm>
        </p:grpSpPr>
        <p:pic>
          <p:nvPicPr>
            <p:cNvPr id="14351" name="Picture 31" descr="12semanas">
              <a:extLst>
                <a:ext uri="{FF2B5EF4-FFF2-40B4-BE49-F238E27FC236}">
                  <a16:creationId xmlns:a16="http://schemas.microsoft.com/office/drawing/2014/main" id="{7D2169F7-0802-8895-CC6C-1DF70CD99C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33"/>
            <a:stretch>
              <a:fillRect/>
            </a:stretch>
          </p:blipFill>
          <p:spPr bwMode="auto">
            <a:xfrm>
              <a:off x="4105" y="2806"/>
              <a:ext cx="773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2" name="Text Box 32">
              <a:extLst>
                <a:ext uri="{FF2B5EF4-FFF2-40B4-BE49-F238E27FC236}">
                  <a16:creationId xmlns:a16="http://schemas.microsoft.com/office/drawing/2014/main" id="{F80104CE-D920-DD78-980D-88E52427B6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9" y="3612"/>
              <a:ext cx="58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pt-BR" altLang="pt-BR" sz="1050" dirty="0">
                  <a:solidFill>
                    <a:schemeClr val="tx2"/>
                  </a:solidFill>
                  <a:latin typeface="Arial" panose="020B0604020202020204" pitchFamily="34" charset="0"/>
                </a:rPr>
                <a:t>12</a:t>
              </a:r>
              <a:r>
                <a:rPr lang="pt-BR" altLang="pt-BR" sz="1050" dirty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pt-BR" altLang="pt-BR" sz="1050" dirty="0">
                  <a:solidFill>
                    <a:schemeClr val="tx2"/>
                  </a:solidFill>
                  <a:latin typeface="Arial" panose="020B0604020202020204" pitchFamily="34" charset="0"/>
                </a:rPr>
                <a:t>semanas</a:t>
              </a: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>
            <a:extLst>
              <a:ext uri="{FF2B5EF4-FFF2-40B4-BE49-F238E27FC236}">
                <a16:creationId xmlns:a16="http://schemas.microsoft.com/office/drawing/2014/main" id="{AD75B77B-2EA4-67DA-3962-7E05713AB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528" y="141685"/>
            <a:ext cx="170271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pt-BR" altLang="pt-BR" sz="2250" b="1">
                <a:solidFill>
                  <a:srgbClr val="A50021"/>
                </a:solidFill>
              </a:rPr>
              <a:t>PLACENTA</a:t>
            </a:r>
            <a:endParaRPr lang="pt-BR" altLang="pt-BR" sz="2250">
              <a:solidFill>
                <a:srgbClr val="A50021"/>
              </a:solidFill>
            </a:endParaRPr>
          </a:p>
        </p:txBody>
      </p:sp>
      <p:sp>
        <p:nvSpPr>
          <p:cNvPr id="2052" name="Text Box 7">
            <a:extLst>
              <a:ext uri="{FF2B5EF4-FFF2-40B4-BE49-F238E27FC236}">
                <a16:creationId xmlns:a16="http://schemas.microsoft.com/office/drawing/2014/main" id="{30A22F8F-A4A9-C9CC-8EFE-56F078473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1369219"/>
            <a:ext cx="2376488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pt-BR" altLang="pt-BR" sz="1650"/>
              <a:t>Único órgão formado por células de dois indivíduos</a:t>
            </a:r>
          </a:p>
        </p:txBody>
      </p:sp>
      <p:sp>
        <p:nvSpPr>
          <p:cNvPr id="2053" name="Text Box 8">
            <a:extLst>
              <a:ext uri="{FF2B5EF4-FFF2-40B4-BE49-F238E27FC236}">
                <a16:creationId xmlns:a16="http://schemas.microsoft.com/office/drawing/2014/main" id="{79104ADE-2F5C-656B-404A-6AD08D4C0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485" y="2983707"/>
            <a:ext cx="107753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pt-BR" altLang="pt-BR" sz="1650" b="1">
                <a:solidFill>
                  <a:srgbClr val="A50021"/>
                </a:solidFill>
              </a:rPr>
              <a:t>FUNÇÃO</a:t>
            </a:r>
          </a:p>
        </p:txBody>
      </p:sp>
      <p:pic>
        <p:nvPicPr>
          <p:cNvPr id="2054" name="Picture 8" descr="Placenta1">
            <a:extLst>
              <a:ext uri="{FF2B5EF4-FFF2-40B4-BE49-F238E27FC236}">
                <a16:creationId xmlns:a16="http://schemas.microsoft.com/office/drawing/2014/main" id="{8E364A3A-3BDF-25F0-53B2-3C4A21B10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 t="9607" b="11427"/>
          <a:stretch>
            <a:fillRect/>
          </a:stretch>
        </p:blipFill>
        <p:spPr bwMode="auto">
          <a:xfrm>
            <a:off x="1143001" y="3365898"/>
            <a:ext cx="1916906" cy="177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Placenta">
            <a:extLst>
              <a:ext uri="{FF2B5EF4-FFF2-40B4-BE49-F238E27FC236}">
                <a16:creationId xmlns:a16="http://schemas.microsoft.com/office/drawing/2014/main" id="{68F870EC-E00F-8843-38A9-42FD84C3B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"/>
          <a:stretch>
            <a:fillRect/>
          </a:stretch>
        </p:blipFill>
        <p:spPr bwMode="auto">
          <a:xfrm>
            <a:off x="1143001" y="0"/>
            <a:ext cx="1916906" cy="177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3" descr="http://www.medgadget.com/archives/img/placenta.GIF">
            <a:extLst>
              <a:ext uri="{FF2B5EF4-FFF2-40B4-BE49-F238E27FC236}">
                <a16:creationId xmlns:a16="http://schemas.microsoft.com/office/drawing/2014/main" id="{4113A260-BC8A-1299-16C1-ABC3811B3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 r="13924"/>
          <a:stretch>
            <a:fillRect/>
          </a:stretch>
        </p:blipFill>
        <p:spPr bwMode="auto">
          <a:xfrm>
            <a:off x="1143001" y="1762125"/>
            <a:ext cx="1916906" cy="163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Line 15">
            <a:extLst>
              <a:ext uri="{FF2B5EF4-FFF2-40B4-BE49-F238E27FC236}">
                <a16:creationId xmlns:a16="http://schemas.microsoft.com/office/drawing/2014/main" id="{05450629-BDAA-ECF6-40A9-A7E80CBFC9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46960" y="559594"/>
            <a:ext cx="432197" cy="75604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050"/>
          </a:p>
        </p:txBody>
      </p:sp>
      <p:sp>
        <p:nvSpPr>
          <p:cNvPr id="2059" name="Rectangle 16">
            <a:extLst>
              <a:ext uri="{FF2B5EF4-FFF2-40B4-BE49-F238E27FC236}">
                <a16:creationId xmlns:a16="http://schemas.microsoft.com/office/drawing/2014/main" id="{EFD6F572-1059-9593-EC77-C7FABC60F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410" y="1281113"/>
            <a:ext cx="1944290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1650"/>
              <a:t>Órgão transitório que intermedeia as trocas fisiológicas entre mãe e feto</a:t>
            </a:r>
          </a:p>
        </p:txBody>
      </p:sp>
      <p:sp>
        <p:nvSpPr>
          <p:cNvPr id="2060" name="Line 17">
            <a:extLst>
              <a:ext uri="{FF2B5EF4-FFF2-40B4-BE49-F238E27FC236}">
                <a16:creationId xmlns:a16="http://schemas.microsoft.com/office/drawing/2014/main" id="{7A111D20-F5CA-E9A0-7919-DF9666A9211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9973" y="559594"/>
            <a:ext cx="539353" cy="702469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050"/>
          </a:p>
        </p:txBody>
      </p:sp>
      <p:sp>
        <p:nvSpPr>
          <p:cNvPr id="2061" name="Line 18">
            <a:extLst>
              <a:ext uri="{FF2B5EF4-FFF2-40B4-BE49-F238E27FC236}">
                <a16:creationId xmlns:a16="http://schemas.microsoft.com/office/drawing/2014/main" id="{8B507EA4-A195-00B2-5A89-35F7258A72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86225" y="2875360"/>
            <a:ext cx="377429" cy="270272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050"/>
          </a:p>
        </p:txBody>
      </p:sp>
      <p:sp>
        <p:nvSpPr>
          <p:cNvPr id="2062" name="Line 19">
            <a:extLst>
              <a:ext uri="{FF2B5EF4-FFF2-40B4-BE49-F238E27FC236}">
                <a16:creationId xmlns:a16="http://schemas.microsoft.com/office/drawing/2014/main" id="{08767812-551E-7D33-E14C-C4F99B39495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9804" y="3199210"/>
            <a:ext cx="378619" cy="216694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050"/>
          </a:p>
        </p:txBody>
      </p:sp>
      <p:sp>
        <p:nvSpPr>
          <p:cNvPr id="2063" name="Text Box 20">
            <a:extLst>
              <a:ext uri="{FF2B5EF4-FFF2-40B4-BE49-F238E27FC236}">
                <a16:creationId xmlns:a16="http://schemas.microsoft.com/office/drawing/2014/main" id="{2A391D97-9F56-2C6D-9EBD-43A9CBD51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6029" y="2659857"/>
            <a:ext cx="101822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1500"/>
              <a:t>Endócrina</a:t>
            </a:r>
          </a:p>
        </p:txBody>
      </p:sp>
      <p:sp>
        <p:nvSpPr>
          <p:cNvPr id="2064" name="Text Box 21">
            <a:extLst>
              <a:ext uri="{FF2B5EF4-FFF2-40B4-BE49-F238E27FC236}">
                <a16:creationId xmlns:a16="http://schemas.microsoft.com/office/drawing/2014/main" id="{E5714614-4A25-6306-12CD-1070E795E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279" y="3280173"/>
            <a:ext cx="108395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1500"/>
              <a:t>Metabólica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1513789-C2DF-D2F6-71E9-9F7EB4A3D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EF2F-B29B-4B10-8A8A-A8A5BB0D761E}" type="slidenum">
              <a:rPr lang="pt-BR" altLang="pt-BR" smtClean="0"/>
              <a:pPr/>
              <a:t>51</a:t>
            </a:fld>
            <a:endParaRPr lang="pt-BR" alt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D45CECF-CEE4-AFA7-CB16-1986B0B89F92}"/>
              </a:ext>
            </a:extLst>
          </p:cNvPr>
          <p:cNvSpPr txBox="1"/>
          <p:nvPr/>
        </p:nvSpPr>
        <p:spPr>
          <a:xfrm>
            <a:off x="129646" y="1007427"/>
            <a:ext cx="888470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latin typeface="+mj-lt"/>
              </a:rPr>
              <a:t>A placenta (palavra que deriva do latim, em que significa bolo, e do grego, em que significa bolo achatado) é o local fundamental das trocas de nutrientes e gases entre a mãe e o feto.</a:t>
            </a:r>
          </a:p>
          <a:p>
            <a:endParaRPr lang="pt-BR" sz="1800" dirty="0">
              <a:latin typeface="+mj-lt"/>
            </a:endParaRPr>
          </a:p>
          <a:p>
            <a:r>
              <a:rPr lang="pt-BR" sz="1800" dirty="0">
                <a:latin typeface="+mj-lt"/>
              </a:rPr>
              <a:t>A placenta é um órgão </a:t>
            </a:r>
            <a:r>
              <a:rPr lang="pt-BR" sz="1800" dirty="0" err="1">
                <a:latin typeface="+mj-lt"/>
              </a:rPr>
              <a:t>maternofetal</a:t>
            </a:r>
            <a:r>
              <a:rPr lang="pt-BR" sz="1800" dirty="0">
                <a:latin typeface="+mj-lt"/>
              </a:rPr>
              <a:t> com dois componentes: uma porção fetal que se origina do </a:t>
            </a:r>
            <a:r>
              <a:rPr lang="pt-BR" sz="1800" dirty="0" err="1">
                <a:latin typeface="+mj-lt"/>
              </a:rPr>
              <a:t>cório</a:t>
            </a:r>
            <a:r>
              <a:rPr lang="pt-BR" sz="1800" dirty="0">
                <a:latin typeface="+mj-lt"/>
              </a:rPr>
              <a:t> e uma porção materna que deriva do endométrio.</a:t>
            </a:r>
          </a:p>
          <a:p>
            <a:endParaRPr lang="pt-BR" sz="1800" dirty="0">
              <a:latin typeface="+mj-lt"/>
            </a:endParaRPr>
          </a:p>
          <a:p>
            <a:r>
              <a:rPr lang="pt-BR" sz="1800" dirty="0">
                <a:latin typeface="+mj-lt"/>
              </a:rPr>
              <a:t>A parte fetal da placenta é derivada do </a:t>
            </a:r>
            <a:r>
              <a:rPr lang="pt-BR" sz="1800" dirty="0" err="1">
                <a:latin typeface="+mj-lt"/>
              </a:rPr>
              <a:t>cório</a:t>
            </a:r>
            <a:r>
              <a:rPr lang="pt-BR" sz="1800" dirty="0">
                <a:latin typeface="+mj-lt"/>
              </a:rPr>
              <a:t> viloso, enquanto que a parte materna é derivada de uma porção do endométrio chamada decídua basal.</a:t>
            </a:r>
          </a:p>
          <a:p>
            <a:endParaRPr lang="pt-BR" sz="1800" dirty="0">
              <a:latin typeface="+mj-lt"/>
            </a:endParaRPr>
          </a:p>
          <a:p>
            <a:pPr algn="l"/>
            <a:r>
              <a:rPr lang="pt-BR" sz="1800" dirty="0">
                <a:latin typeface="+mj-lt"/>
              </a:rPr>
              <a:t>O </a:t>
            </a:r>
            <a:r>
              <a:rPr lang="pt-BR" sz="1800" dirty="0" err="1">
                <a:latin typeface="+mj-lt"/>
              </a:rPr>
              <a:t>cório</a:t>
            </a:r>
            <a:r>
              <a:rPr lang="pt-BR" sz="1800" dirty="0">
                <a:latin typeface="+mj-lt"/>
              </a:rPr>
              <a:t> corresponde ao conjunto formado pelo mesoderma extraembrionário, citotrofo</a:t>
            </a:r>
            <a:r>
              <a:rPr lang="pt-BR" sz="1800" b="0" i="0" u="none" strike="noStrike" baseline="0" dirty="0">
                <a:latin typeface="+mj-lt"/>
              </a:rPr>
              <a:t>blasto e </a:t>
            </a:r>
            <a:r>
              <a:rPr lang="pt-BR" sz="1800" b="0" i="0" u="none" strike="noStrike" baseline="0" dirty="0" err="1">
                <a:latin typeface="+mj-lt"/>
              </a:rPr>
              <a:t>sinciciotrofoblasto</a:t>
            </a:r>
            <a:r>
              <a:rPr lang="pt-BR" sz="1800" b="0" i="0" u="none" strike="noStrike" baseline="0" dirty="0">
                <a:latin typeface="+mj-lt"/>
              </a:rPr>
              <a:t>, estruturas extraembrionárias que se organizam durante a implantação do blastocisto no endométrio.</a:t>
            </a:r>
          </a:p>
          <a:p>
            <a:pPr algn="l"/>
            <a:endParaRPr lang="pt-BR" sz="1800" b="0" i="0" u="none" strike="noStrike" baseline="0" dirty="0">
              <a:latin typeface="+mj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11602FC-304D-5CAD-A081-1A24E214E9C5}"/>
              </a:ext>
            </a:extLst>
          </p:cNvPr>
          <p:cNvSpPr txBox="1"/>
          <p:nvPr/>
        </p:nvSpPr>
        <p:spPr>
          <a:xfrm>
            <a:off x="512173" y="165755"/>
            <a:ext cx="45982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/>
                </a:solidFill>
              </a:rPr>
              <a:t>Placenta</a:t>
            </a:r>
          </a:p>
        </p:txBody>
      </p:sp>
    </p:spTree>
    <p:extLst>
      <p:ext uri="{BB962C8B-B14F-4D97-AF65-F5344CB8AC3E}">
        <p14:creationId xmlns:p14="http://schemas.microsoft.com/office/powerpoint/2010/main" val="21907449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1513789-C2DF-D2F6-71E9-9F7EB4A3D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EF2F-B29B-4B10-8A8A-A8A5BB0D761E}" type="slidenum">
              <a:rPr lang="pt-BR" altLang="pt-BR" smtClean="0"/>
              <a:pPr/>
              <a:t>52</a:t>
            </a:fld>
            <a:endParaRPr lang="pt-BR" alt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D45CECF-CEE4-AFA7-CB16-1986B0B89F92}"/>
              </a:ext>
            </a:extLst>
          </p:cNvPr>
          <p:cNvSpPr txBox="1"/>
          <p:nvPr/>
        </p:nvSpPr>
        <p:spPr>
          <a:xfrm>
            <a:off x="220718" y="1002089"/>
            <a:ext cx="888470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latin typeface="+mj-lt"/>
              </a:rPr>
              <a:t>Inicialmente, todo o </a:t>
            </a:r>
            <a:r>
              <a:rPr lang="pt-BR" sz="1800" b="0" i="0" u="none" strike="noStrike" baseline="0" dirty="0" err="1">
                <a:latin typeface="+mj-lt"/>
              </a:rPr>
              <a:t>cório</a:t>
            </a:r>
            <a:r>
              <a:rPr lang="pt-BR" sz="1800" b="0" i="0" u="none" strike="noStrike" baseline="0" dirty="0">
                <a:latin typeface="+mj-lt"/>
              </a:rPr>
              <a:t> apresenta vilosidades, porém, à medida que o embrião cresce apenas na região que formará a placenta mantêm-se as vilosidades. Nas demais regiões, o </a:t>
            </a:r>
            <a:r>
              <a:rPr lang="pt-BR" sz="1800" b="0" i="0" u="none" strike="noStrike" baseline="0" dirty="0" err="1">
                <a:latin typeface="+mj-lt"/>
              </a:rPr>
              <a:t>cório</a:t>
            </a:r>
            <a:r>
              <a:rPr lang="pt-BR" sz="1800" b="0" i="0" u="none" strike="noStrike" baseline="0" dirty="0">
                <a:latin typeface="+mj-lt"/>
              </a:rPr>
              <a:t> torna-se liso.</a:t>
            </a:r>
          </a:p>
          <a:p>
            <a:pPr algn="l"/>
            <a:endParaRPr lang="pt-BR" sz="1800" b="0" i="0" u="none" strike="noStrike" baseline="0" dirty="0">
              <a:latin typeface="+mj-lt"/>
            </a:endParaRPr>
          </a:p>
          <a:p>
            <a:pPr algn="l"/>
            <a:r>
              <a:rPr lang="pt-BR" sz="1800" b="0" i="0" u="none" strike="noStrike" baseline="0" dirty="0">
                <a:latin typeface="+mj-lt"/>
              </a:rPr>
              <a:t>O mesoderma extraembrionário formará vasos sanguíneos no interior das vilosidades do </a:t>
            </a:r>
            <a:r>
              <a:rPr lang="pt-BR" sz="1800" b="0" i="0" u="none" strike="noStrike" baseline="0" dirty="0" err="1">
                <a:latin typeface="+mj-lt"/>
              </a:rPr>
              <a:t>cório</a:t>
            </a:r>
            <a:r>
              <a:rPr lang="pt-BR" sz="1800" b="0" i="0" u="none" strike="noStrike" baseline="0" dirty="0">
                <a:latin typeface="+mj-lt"/>
              </a:rPr>
              <a:t> ou vilosidades coriônicas. Estes vasos comunicam-se diretamente com os vasos do cordão umbilical.</a:t>
            </a:r>
          </a:p>
          <a:p>
            <a:pPr algn="l"/>
            <a:endParaRPr lang="pt-BR" sz="1800" dirty="0">
              <a:latin typeface="+mj-lt"/>
            </a:endParaRPr>
          </a:p>
          <a:p>
            <a:pPr algn="l"/>
            <a:r>
              <a:rPr lang="pt-BR" sz="1800" b="1" i="0" u="none" strike="noStrike" baseline="0" dirty="0">
                <a:latin typeface="+mj-lt"/>
              </a:rPr>
              <a:t>A decídua basal é a região do endométrio onde ocorreu a implantação do embrião</a:t>
            </a:r>
            <a:r>
              <a:rPr lang="pt-BR" sz="1800" b="0" i="0" u="none" strike="noStrike" baseline="0" dirty="0">
                <a:latin typeface="+mj-lt"/>
              </a:rPr>
              <a:t>. Após a implantação, o embrião fica completamente imerso no endométrio, que se diferencia ainda em decídua capsular e parietal.</a:t>
            </a:r>
            <a:endParaRPr lang="pt-BR" sz="1800" dirty="0">
              <a:latin typeface="+mj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11602FC-304D-5CAD-A081-1A24E214E9C5}"/>
              </a:ext>
            </a:extLst>
          </p:cNvPr>
          <p:cNvSpPr txBox="1"/>
          <p:nvPr/>
        </p:nvSpPr>
        <p:spPr>
          <a:xfrm>
            <a:off x="512173" y="165755"/>
            <a:ext cx="45982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/>
                </a:solidFill>
              </a:rPr>
              <a:t>Placenta</a:t>
            </a:r>
          </a:p>
        </p:txBody>
      </p:sp>
    </p:spTree>
    <p:extLst>
      <p:ext uri="{BB962C8B-B14F-4D97-AF65-F5344CB8AC3E}">
        <p14:creationId xmlns:p14="http://schemas.microsoft.com/office/powerpoint/2010/main" val="42487425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990B16A-2992-5022-6963-CCB8B120F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538" y="50800"/>
            <a:ext cx="6094924" cy="5041900"/>
          </a:xfrm>
          <a:prstGeom prst="rect">
            <a:avLst/>
          </a:prstGeom>
          <a:noFill/>
        </p:spPr>
      </p:pic>
      <p:sp>
        <p:nvSpPr>
          <p:cNvPr id="2" name="Espaço Reservado para Número de Slide 1" hidden="1">
            <a:extLst>
              <a:ext uri="{FF2B5EF4-FFF2-40B4-BE49-F238E27FC236}">
                <a16:creationId xmlns:a16="http://schemas.microsoft.com/office/drawing/2014/main" id="{C8105AED-5BBB-787D-5EEB-85546F175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C96BEF2F-B29B-4B10-8A8A-A8A5BB0D761E}" type="slidenum">
              <a:rPr lang="pt-BR" altLang="pt-BR" smtClean="0"/>
              <a:pPr>
                <a:spcAft>
                  <a:spcPts val="600"/>
                </a:spcAft>
              </a:pPr>
              <a:t>53</a:t>
            </a:fld>
            <a:endParaRPr lang="pt-BR" alt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BE2EADE-57CA-A95D-FDB7-FE9F5CB007B1}"/>
              </a:ext>
            </a:extLst>
          </p:cNvPr>
          <p:cNvSpPr/>
          <p:nvPr/>
        </p:nvSpPr>
        <p:spPr>
          <a:xfrm>
            <a:off x="1891863" y="1734207"/>
            <a:ext cx="609600" cy="437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A16D237-E6FE-B2EE-3C2E-F36B92882D54}"/>
              </a:ext>
            </a:extLst>
          </p:cNvPr>
          <p:cNvSpPr/>
          <p:nvPr/>
        </p:nvSpPr>
        <p:spPr>
          <a:xfrm>
            <a:off x="5223643" y="1734207"/>
            <a:ext cx="609600" cy="437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7AC4556F-F6EA-CAB9-BAE2-212D6FBE3392}"/>
              </a:ext>
            </a:extLst>
          </p:cNvPr>
          <p:cNvSpPr/>
          <p:nvPr/>
        </p:nvSpPr>
        <p:spPr>
          <a:xfrm>
            <a:off x="2469933" y="4614041"/>
            <a:ext cx="451944" cy="3219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C9DAAE8-7C88-87C4-18E6-44BDC50C752A}"/>
              </a:ext>
            </a:extLst>
          </p:cNvPr>
          <p:cNvSpPr/>
          <p:nvPr/>
        </p:nvSpPr>
        <p:spPr>
          <a:xfrm>
            <a:off x="5833243" y="4614041"/>
            <a:ext cx="451944" cy="3219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46432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E2C4BFE-9D0F-2DE8-F2E8-68D009D62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89" y="50800"/>
            <a:ext cx="8119022" cy="5041900"/>
          </a:xfrm>
          <a:prstGeom prst="rect">
            <a:avLst/>
          </a:prstGeom>
          <a:noFill/>
        </p:spPr>
      </p:pic>
      <p:sp>
        <p:nvSpPr>
          <p:cNvPr id="2" name="Espaço Reservado para Número de Slide 1" hidden="1">
            <a:extLst>
              <a:ext uri="{FF2B5EF4-FFF2-40B4-BE49-F238E27FC236}">
                <a16:creationId xmlns:a16="http://schemas.microsoft.com/office/drawing/2014/main" id="{32A426B3-BC37-6357-EBDD-D66636562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C96BEF2F-B29B-4B10-8A8A-A8A5BB0D761E}" type="slidenum">
              <a:rPr lang="pt-BR" altLang="pt-BR" smtClean="0"/>
              <a:pPr>
                <a:spcAft>
                  <a:spcPts val="600"/>
                </a:spcAft>
              </a:pPr>
              <a:t>54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479069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>
            <a:extLst>
              <a:ext uri="{FF2B5EF4-FFF2-40B4-BE49-F238E27FC236}">
                <a16:creationId xmlns:a16="http://schemas.microsoft.com/office/drawing/2014/main" id="{6FEEBF86-BC12-0053-BF2B-3AA3D475B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2993232"/>
            <a:ext cx="386119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pt-BR" altLang="pt-BR" sz="1650" b="1"/>
              <a:t>Metabólica</a:t>
            </a:r>
          </a:p>
          <a:p>
            <a:pPr algn="l"/>
            <a:endParaRPr lang="pt-BR" altLang="pt-BR" sz="1650" b="1"/>
          </a:p>
          <a:p>
            <a:pPr algn="just"/>
            <a:r>
              <a:rPr lang="pt-BR" altLang="pt-BR" sz="1650"/>
              <a:t>No início da gestação sintetiza glicogênio, colesterol e ácidos graxos para nutrir o embrião. Posteriormente,  fará as trocas entre mãe e filho por </a:t>
            </a:r>
            <a:r>
              <a:rPr lang="pt-BR" altLang="pt-BR" sz="1650" b="1"/>
              <a:t>difusão simples e difusão facilitada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31A259FD-19A1-8953-B965-FD312C445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477" y="0"/>
            <a:ext cx="388858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pt-BR" altLang="pt-BR" sz="1650" b="1"/>
              <a:t>Endócrina</a:t>
            </a:r>
          </a:p>
          <a:p>
            <a:pPr algn="just" eaLnBrk="1" hangingPunct="1"/>
            <a:endParaRPr lang="pt-BR" altLang="pt-BR" sz="1650" b="1"/>
          </a:p>
          <a:p>
            <a:pPr algn="just" eaLnBrk="1" hangingPunct="1"/>
            <a:r>
              <a:rPr lang="pt-BR" altLang="pt-BR" sz="1500"/>
              <a:t>Produz hormônios Gonadotrofina Coriônica (Glicoproteína), estrógeno, progesterona, adrenocorticotrófico coriônico, tireotrófico coriônico e </a:t>
            </a:r>
            <a:r>
              <a:rPr lang="pt-BR" altLang="pt-BR" sz="1500">
                <a:solidFill>
                  <a:srgbClr val="A50021"/>
                </a:solidFill>
              </a:rPr>
              <a:t>somatomamotrofina coriônica humana (HCS)</a:t>
            </a:r>
            <a:endParaRPr lang="pt-BR" altLang="pt-BR" sz="1500"/>
          </a:p>
        </p:txBody>
      </p:sp>
      <p:pic>
        <p:nvPicPr>
          <p:cNvPr id="23556" name="Picture 4" descr="placenta_art">
            <a:extLst>
              <a:ext uri="{FF2B5EF4-FFF2-40B4-BE49-F238E27FC236}">
                <a16:creationId xmlns:a16="http://schemas.microsoft.com/office/drawing/2014/main" id="{1F61FEB9-0B0C-D371-DEB7-C1C1161C2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528" y="897731"/>
            <a:ext cx="2632472" cy="316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5">
            <a:extLst>
              <a:ext uri="{FF2B5EF4-FFF2-40B4-BE49-F238E27FC236}">
                <a16:creationId xmlns:a16="http://schemas.microsoft.com/office/drawing/2014/main" id="{B7505E1F-843A-75B9-BC99-0C7C61562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9541" y="1887380"/>
            <a:ext cx="31468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1500" dirty="0">
                <a:solidFill>
                  <a:srgbClr val="A50021"/>
                </a:solidFill>
              </a:rPr>
              <a:t>Atividade </a:t>
            </a:r>
            <a:r>
              <a:rPr lang="pt-BR" altLang="pt-BR" sz="1500" dirty="0" err="1">
                <a:solidFill>
                  <a:srgbClr val="A50021"/>
                </a:solidFill>
              </a:rPr>
              <a:t>lactogênica</a:t>
            </a:r>
            <a:r>
              <a:rPr lang="pt-BR" altLang="pt-BR" sz="1500" dirty="0">
                <a:solidFill>
                  <a:srgbClr val="A50021"/>
                </a:solidFill>
              </a:rPr>
              <a:t> e estimuladora do crescimento</a:t>
            </a:r>
          </a:p>
        </p:txBody>
      </p:sp>
      <p:sp>
        <p:nvSpPr>
          <p:cNvPr id="23558" name="AutoShape 6">
            <a:extLst>
              <a:ext uri="{FF2B5EF4-FFF2-40B4-BE49-F238E27FC236}">
                <a16:creationId xmlns:a16="http://schemas.microsoft.com/office/drawing/2014/main" id="{9238764A-BCDF-F383-ED7B-ED15D3CE5A2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547813" y="1815703"/>
            <a:ext cx="485775" cy="378619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050"/>
          </a:p>
        </p:txBody>
      </p:sp>
      <p:sp>
        <p:nvSpPr>
          <p:cNvPr id="23559" name="Line 7">
            <a:extLst>
              <a:ext uri="{FF2B5EF4-FFF2-40B4-BE49-F238E27FC236}">
                <a16:creationId xmlns:a16="http://schemas.microsoft.com/office/drawing/2014/main" id="{6BCF6E5A-5351-AA74-3080-C0ED17FF27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1" y="2625329"/>
            <a:ext cx="386119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050"/>
          </a:p>
        </p:txBody>
      </p:sp>
    </p:spTree>
    <p:extLst>
      <p:ext uri="{BB962C8B-B14F-4D97-AF65-F5344CB8AC3E}">
        <p14:creationId xmlns:p14="http://schemas.microsoft.com/office/powerpoint/2010/main" val="23587944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BC4D27D-2D5C-C4C0-2514-795B9CCE8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EF2F-B29B-4B10-8A8A-A8A5BB0D761E}" type="slidenum">
              <a:rPr lang="pt-BR" altLang="pt-BR" smtClean="0"/>
              <a:pPr/>
              <a:t>56</a:t>
            </a:fld>
            <a:endParaRPr lang="pt-BR" alt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3CBE4FA-E94F-D4D2-C6F9-08AEFD5BCF99}"/>
              </a:ext>
            </a:extLst>
          </p:cNvPr>
          <p:cNvSpPr txBox="1"/>
          <p:nvPr/>
        </p:nvSpPr>
        <p:spPr>
          <a:xfrm>
            <a:off x="446689" y="48822"/>
            <a:ext cx="86587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As principais funções da placenta são a troca de produtos metabólicos e gasosos e a produção de hormônios.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122F10E-953F-78FB-C505-B5AF1D405A54}"/>
              </a:ext>
            </a:extLst>
          </p:cNvPr>
          <p:cNvSpPr txBox="1"/>
          <p:nvPr/>
        </p:nvSpPr>
        <p:spPr>
          <a:xfrm>
            <a:off x="299543" y="1531055"/>
            <a:ext cx="880588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latin typeface="+mj-lt"/>
              </a:rPr>
              <a:t>A troca de gases como oxigênio, dióxido de carbono e monóxido de carbono ocorre por </a:t>
            </a:r>
            <a:r>
              <a:rPr lang="pt-BR" sz="1800" dirty="0">
                <a:highlight>
                  <a:srgbClr val="00FFFF"/>
                </a:highlight>
                <a:latin typeface="+mj-lt"/>
              </a:rPr>
              <a:t>difusão</a:t>
            </a:r>
            <a:r>
              <a:rPr lang="pt-BR" sz="1800" dirty="0">
                <a:latin typeface="+mj-lt"/>
              </a:rPr>
              <a:t>. Próximo ao nascimento o feto retira de 20 a 30 ml de oxigênio por minuto da circulação materna.</a:t>
            </a:r>
          </a:p>
          <a:p>
            <a:endParaRPr lang="pt-BR" sz="1800" dirty="0">
              <a:latin typeface="+mj-lt"/>
            </a:endParaRPr>
          </a:p>
          <a:p>
            <a:r>
              <a:rPr lang="pt-BR" sz="1800" dirty="0">
                <a:latin typeface="+mj-lt"/>
              </a:rPr>
              <a:t>O fluxo de sangue placentário é indispensável para o suprimento de oxigênio, pois a quantidade de oxigênio que chega ao feto depende da quantidade disponível e não da difusão.</a:t>
            </a:r>
          </a:p>
          <a:p>
            <a:endParaRPr lang="pt-BR" sz="1800" dirty="0">
              <a:latin typeface="+mj-lt"/>
            </a:endParaRPr>
          </a:p>
          <a:p>
            <a:r>
              <a:rPr lang="pt-BR" sz="1800" dirty="0">
                <a:latin typeface="+mj-lt"/>
              </a:rPr>
              <a:t>Já a troca de nutrientes e eletrólitos, como aminoácidos, ácidos graxos livres, carboidratos e vitaminas é bastante rápida e aumenta à medida que a gestação avança e precisa de </a:t>
            </a:r>
            <a:r>
              <a:rPr lang="pt-BR" sz="1800" dirty="0">
                <a:highlight>
                  <a:srgbClr val="FFFF00"/>
                </a:highlight>
                <a:latin typeface="+mj-lt"/>
              </a:rPr>
              <a:t>carreador celular</a:t>
            </a:r>
            <a:r>
              <a:rPr lang="pt-BR" sz="1800" dirty="0">
                <a:latin typeface="+mj-lt"/>
              </a:rPr>
              <a:t>.</a:t>
            </a:r>
          </a:p>
          <a:p>
            <a:endParaRPr lang="pt-BR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10974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BC4D27D-2D5C-C4C0-2514-795B9CCE8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EF2F-B29B-4B10-8A8A-A8A5BB0D761E}" type="slidenum">
              <a:rPr lang="pt-BR" altLang="pt-BR" smtClean="0"/>
              <a:pPr/>
              <a:t>57</a:t>
            </a:fld>
            <a:endParaRPr lang="pt-BR" alt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3CBE4FA-E94F-D4D2-C6F9-08AEFD5BCF99}"/>
              </a:ext>
            </a:extLst>
          </p:cNvPr>
          <p:cNvSpPr txBox="1"/>
          <p:nvPr/>
        </p:nvSpPr>
        <p:spPr>
          <a:xfrm>
            <a:off x="446689" y="48822"/>
            <a:ext cx="86587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As principais funções da placenta são a troca de produtos metabólicos e gasosos e a produção de hormônios.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122F10E-953F-78FB-C505-B5AF1D405A54}"/>
              </a:ext>
            </a:extLst>
          </p:cNvPr>
          <p:cNvSpPr txBox="1"/>
          <p:nvPr/>
        </p:nvSpPr>
        <p:spPr>
          <a:xfrm>
            <a:off x="299543" y="1692337"/>
            <a:ext cx="880588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000" b="0" i="0" u="none" strike="noStrike" baseline="0" dirty="0">
                <a:latin typeface="+mj-lt"/>
              </a:rPr>
              <a:t>O sangue materno chega à placenta pelas artérias endometriais. No espaço </a:t>
            </a:r>
            <a:r>
              <a:rPr lang="pt-BR" sz="2000" b="0" i="0" u="none" strike="noStrike" baseline="0" dirty="0" err="1">
                <a:latin typeface="+mj-lt"/>
              </a:rPr>
              <a:t>interviloso</a:t>
            </a:r>
            <a:r>
              <a:rPr lang="pt-BR" sz="2000" b="0" i="0" u="none" strike="noStrike" baseline="0" dirty="0">
                <a:latin typeface="+mj-lt"/>
              </a:rPr>
              <a:t> o sangue materno sai da artéria e banha as vilosidades coriônicas. Por difusão entram na circulação fetal os nutrientes e oxigênio vindos da mãe e saem da circulação materna os produtos metabólicos do feto.</a:t>
            </a:r>
          </a:p>
          <a:p>
            <a:pPr algn="l"/>
            <a:r>
              <a:rPr lang="pt-BR" sz="2000" b="0" i="0" u="none" strike="noStrike" baseline="0" dirty="0">
                <a:latin typeface="+mj-lt"/>
              </a:rPr>
              <a:t>O sangue da placenta volta para a mãe pelas veias endometriais. Não há contato direto entre o sangue da mãe e o do feto, pois estes estão separados </a:t>
            </a:r>
            <a:r>
              <a:rPr lang="pt-BR" sz="2000" b="0" i="0" u="none" strike="noStrike" baseline="0" dirty="0">
                <a:highlight>
                  <a:srgbClr val="FF00FF"/>
                </a:highlight>
                <a:latin typeface="+mj-lt"/>
              </a:rPr>
              <a:t>pelas membranas dos vasos sanguíneos das vilosidades.</a:t>
            </a:r>
            <a:endParaRPr lang="pt-BR" sz="2000" dirty="0">
              <a:highlight>
                <a:srgbClr val="FF00FF"/>
              </a:highligh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45417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A2AF69A-6B4E-B7D1-CEB6-DEAEB03AB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EF2F-B29B-4B10-8A8A-A8A5BB0D761E}" type="slidenum">
              <a:rPr lang="pt-BR" altLang="pt-BR" smtClean="0"/>
              <a:pPr/>
              <a:t>58</a:t>
            </a:fld>
            <a:endParaRPr lang="pt-BR" alt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3F69DEF-86FD-6D34-CD6B-B7B6BE5FA6FA}"/>
              </a:ext>
            </a:extLst>
          </p:cNvPr>
          <p:cNvSpPr txBox="1"/>
          <p:nvPr/>
        </p:nvSpPr>
        <p:spPr>
          <a:xfrm>
            <a:off x="120868" y="1215205"/>
            <a:ext cx="902313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Ao final do 4º mês a placenta produz progesterona em quantidade suficiente para manter a gravidez, caso o corpo lúteo seja removido ou não funcione de modo adequado a gestação continua.</a:t>
            </a:r>
          </a:p>
          <a:p>
            <a:endParaRPr lang="pt-BR" sz="1800" dirty="0"/>
          </a:p>
          <a:p>
            <a:r>
              <a:rPr lang="pt-BR" sz="1800" dirty="0"/>
              <a:t>A placenta também produz estrogênio, hormônio que estimula o crescimento do útero e o desenvolvimento das glândulas mamárias.</a:t>
            </a:r>
          </a:p>
          <a:p>
            <a:endParaRPr lang="pt-BR" sz="1800" dirty="0"/>
          </a:p>
          <a:p>
            <a:r>
              <a:rPr lang="pt-BR" sz="1800" dirty="0"/>
              <a:t>É provável que esses hormônios sejam produzidos pelo trofoblasto, componente extraembrionário que também sintetiza a gonadotrofina coriônica humana.</a:t>
            </a:r>
          </a:p>
        </p:txBody>
      </p:sp>
    </p:spTree>
    <p:extLst>
      <p:ext uri="{BB962C8B-B14F-4D97-AF65-F5344CB8AC3E}">
        <p14:creationId xmlns:p14="http://schemas.microsoft.com/office/powerpoint/2010/main" val="33900276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2CE92D4-F241-E5F6-CE3F-92698A8B8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107909"/>
            <a:ext cx="8963025" cy="4927681"/>
          </a:xfrm>
          <a:prstGeom prst="rect">
            <a:avLst/>
          </a:prstGeom>
          <a:noFill/>
        </p:spPr>
      </p:pic>
      <p:sp>
        <p:nvSpPr>
          <p:cNvPr id="2" name="Espaço Reservado para Número de Slide 1" hidden="1">
            <a:extLst>
              <a:ext uri="{FF2B5EF4-FFF2-40B4-BE49-F238E27FC236}">
                <a16:creationId xmlns:a16="http://schemas.microsoft.com/office/drawing/2014/main" id="{8BFEDB03-2CE5-5145-5555-BA0B109A9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C96BEF2F-B29B-4B10-8A8A-A8A5BB0D761E}" type="slidenum">
              <a:rPr lang="pt-BR" altLang="pt-BR" smtClean="0"/>
              <a:pPr>
                <a:spcAft>
                  <a:spcPts val="600"/>
                </a:spcAft>
              </a:pPr>
              <a:t>59</a:t>
            </a:fld>
            <a:endParaRPr lang="pt-BR" alt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3AB6578E-CA64-C078-3365-1224736C81B0}"/>
              </a:ext>
            </a:extLst>
          </p:cNvPr>
          <p:cNvSpPr/>
          <p:nvPr/>
        </p:nvSpPr>
        <p:spPr>
          <a:xfrm>
            <a:off x="90487" y="4498426"/>
            <a:ext cx="697790" cy="5371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6388F437-B017-F134-78D6-F76B72E62894}"/>
              </a:ext>
            </a:extLst>
          </p:cNvPr>
          <p:cNvSpPr/>
          <p:nvPr/>
        </p:nvSpPr>
        <p:spPr>
          <a:xfrm>
            <a:off x="4972542" y="4498426"/>
            <a:ext cx="697790" cy="5371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3359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B5302ED5-2810-5876-9BC1-B061CD205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254" y="519112"/>
            <a:ext cx="4698206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1350" b="1" dirty="0">
                <a:solidFill>
                  <a:schemeClr val="tx2"/>
                </a:solidFill>
              </a:rPr>
              <a:t>5ª SEMANA de gestação</a:t>
            </a:r>
          </a:p>
          <a:p>
            <a:pPr eaLnBrk="1" hangingPunct="1"/>
            <a:endParaRPr lang="pt-BR" altLang="pt-BR" sz="1350" b="1" dirty="0">
              <a:solidFill>
                <a:schemeClr val="tx2"/>
              </a:solidFill>
            </a:endParaRPr>
          </a:p>
          <a:p>
            <a:pPr algn="just" eaLnBrk="1" hangingPunct="1"/>
            <a:r>
              <a:rPr lang="pt-BR" altLang="pt-BR" sz="1350" b="1" dirty="0">
                <a:solidFill>
                  <a:schemeClr val="tx2"/>
                </a:solidFill>
              </a:rPr>
              <a:t>Começo do desenvolvimento do </a:t>
            </a:r>
            <a:r>
              <a:rPr lang="pt-BR" altLang="pt-BR" sz="1350" dirty="0">
                <a:solidFill>
                  <a:schemeClr val="tx2"/>
                </a:solidFill>
              </a:rPr>
              <a:t>sistema nervoso aparecimento dos brotos das pernas e braços e aparecimento de movimentos bruscos não perceptíveis</a:t>
            </a:r>
          </a:p>
        </p:txBody>
      </p:sp>
      <p:pic>
        <p:nvPicPr>
          <p:cNvPr id="15363" name="Picture 3" descr="embriao">
            <a:extLst>
              <a:ext uri="{FF2B5EF4-FFF2-40B4-BE49-F238E27FC236}">
                <a16:creationId xmlns:a16="http://schemas.microsoft.com/office/drawing/2014/main" id="{53A989F9-5E17-BAEA-D726-19C68E43E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"/>
            <a:ext cx="1959769" cy="203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6">
            <a:extLst>
              <a:ext uri="{FF2B5EF4-FFF2-40B4-BE49-F238E27FC236}">
                <a16:creationId xmlns:a16="http://schemas.microsoft.com/office/drawing/2014/main" id="{6BA434F0-9FE4-E0E8-8D1D-9181ED42D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348" y="2339579"/>
            <a:ext cx="2996803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1200" b="1" dirty="0">
                <a:solidFill>
                  <a:schemeClr val="tx2"/>
                </a:solidFill>
              </a:rPr>
              <a:t>Início da fase embrionária:</a:t>
            </a:r>
          </a:p>
          <a:p>
            <a:pPr eaLnBrk="1" hangingPunct="1"/>
            <a:r>
              <a:rPr lang="pt-BR" altLang="pt-BR" sz="1200" b="1" dirty="0">
                <a:solidFill>
                  <a:schemeClr val="tx2"/>
                </a:solidFill>
              </a:rPr>
              <a:t>nutrição é feita pela </a:t>
            </a:r>
          </a:p>
          <a:p>
            <a:pPr eaLnBrk="1" hangingPunct="1"/>
            <a:r>
              <a:rPr lang="pt-BR" altLang="pt-BR" sz="1500" i="1" dirty="0">
                <a:solidFill>
                  <a:schemeClr val="tx2"/>
                </a:solidFill>
              </a:rPr>
              <a:t>    V e s í c u l a   V i t e l i n a</a:t>
            </a:r>
            <a:r>
              <a:rPr lang="pt-BR" altLang="pt-BR" sz="1200" dirty="0">
                <a:solidFill>
                  <a:schemeClr val="tx2"/>
                </a:solidFill>
              </a:rPr>
              <a:t>            </a:t>
            </a:r>
          </a:p>
        </p:txBody>
      </p:sp>
      <p:pic>
        <p:nvPicPr>
          <p:cNvPr id="15365" name="Picture 7" descr="5sem">
            <a:extLst>
              <a:ext uri="{FF2B5EF4-FFF2-40B4-BE49-F238E27FC236}">
                <a16:creationId xmlns:a16="http://schemas.microsoft.com/office/drawing/2014/main" id="{28C684A3-516B-A410-FA90-4250E85BD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1653779"/>
            <a:ext cx="1890713" cy="176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Line 8">
            <a:extLst>
              <a:ext uri="{FF2B5EF4-FFF2-40B4-BE49-F238E27FC236}">
                <a16:creationId xmlns:a16="http://schemas.microsoft.com/office/drawing/2014/main" id="{164C4ED8-E718-B065-DEEE-E3851D0078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86225" y="2680098"/>
            <a:ext cx="539354" cy="535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050" dirty="0"/>
          </a:p>
        </p:txBody>
      </p:sp>
      <p:sp>
        <p:nvSpPr>
          <p:cNvPr id="15367" name="Line 9">
            <a:extLst>
              <a:ext uri="{FF2B5EF4-FFF2-40B4-BE49-F238E27FC236}">
                <a16:creationId xmlns:a16="http://schemas.microsoft.com/office/drawing/2014/main" id="{624790FB-0B48-8783-ACC7-7CD975CAC7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2853" y="2787253"/>
            <a:ext cx="214313" cy="1890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050" dirty="0"/>
          </a:p>
        </p:txBody>
      </p:sp>
      <p:sp>
        <p:nvSpPr>
          <p:cNvPr id="15368" name="Text Box 10">
            <a:extLst>
              <a:ext uri="{FF2B5EF4-FFF2-40B4-BE49-F238E27FC236}">
                <a16:creationId xmlns:a16="http://schemas.microsoft.com/office/drawing/2014/main" id="{CF502BB3-1DC0-A2B5-4EEC-ABB32308A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50" y="3588544"/>
            <a:ext cx="3644504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1350" b="1" dirty="0">
                <a:solidFill>
                  <a:schemeClr val="tx2"/>
                </a:solidFill>
              </a:rPr>
              <a:t>6ª SEMANA </a:t>
            </a:r>
          </a:p>
          <a:p>
            <a:pPr algn="l" eaLnBrk="1" hangingPunct="1"/>
            <a:endParaRPr lang="pt-BR" altLang="pt-BR" sz="1350" b="1" dirty="0">
              <a:solidFill>
                <a:schemeClr val="tx2"/>
              </a:solidFill>
            </a:endParaRPr>
          </a:p>
          <a:p>
            <a:pPr algn="just" eaLnBrk="1" hangingPunct="1">
              <a:buFontTx/>
              <a:buChar char="•"/>
            </a:pPr>
            <a:r>
              <a:rPr lang="pt-BR" altLang="pt-BR" sz="1350" dirty="0">
                <a:solidFill>
                  <a:schemeClr val="tx2"/>
                </a:solidFill>
              </a:rPr>
              <a:t>Formação da boca </a:t>
            </a:r>
          </a:p>
          <a:p>
            <a:pPr algn="just" eaLnBrk="1" hangingPunct="1">
              <a:buFontTx/>
              <a:buChar char="•"/>
            </a:pPr>
            <a:r>
              <a:rPr lang="pt-BR" altLang="pt-BR" sz="1350" dirty="0">
                <a:solidFill>
                  <a:schemeClr val="tx2"/>
                </a:solidFill>
              </a:rPr>
              <a:t>Coração (ainda rudimentar) - já apresenta batimentos perceptíveis no </a:t>
            </a:r>
            <a:r>
              <a:rPr lang="pt-BR" altLang="pt-BR" sz="1350" dirty="0" err="1">
                <a:solidFill>
                  <a:schemeClr val="tx2"/>
                </a:solidFill>
              </a:rPr>
              <a:t>ultra-som</a:t>
            </a:r>
            <a:endParaRPr lang="pt-BR" altLang="pt-BR" sz="1350" dirty="0">
              <a:solidFill>
                <a:schemeClr val="tx2"/>
              </a:solidFill>
            </a:endParaRPr>
          </a:p>
          <a:p>
            <a:pPr algn="just" eaLnBrk="1" hangingPunct="1">
              <a:buFontTx/>
              <a:buChar char="•"/>
            </a:pPr>
            <a:r>
              <a:rPr lang="pt-BR" altLang="pt-BR" sz="1350" dirty="0">
                <a:solidFill>
                  <a:schemeClr val="tx2"/>
                </a:solidFill>
              </a:rPr>
              <a:t>Ele mede de 4 a 9 mm</a:t>
            </a:r>
          </a:p>
        </p:txBody>
      </p:sp>
      <p:grpSp>
        <p:nvGrpSpPr>
          <p:cNvPr id="15369" name="Group 20">
            <a:extLst>
              <a:ext uri="{FF2B5EF4-FFF2-40B4-BE49-F238E27FC236}">
                <a16:creationId xmlns:a16="http://schemas.microsoft.com/office/drawing/2014/main" id="{04E0D500-4CBF-576F-4224-5A7E4B1CCF04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451623"/>
            <a:ext cx="2893112" cy="1691878"/>
            <a:chOff x="748" y="2886"/>
            <a:chExt cx="1987" cy="1134"/>
          </a:xfrm>
        </p:grpSpPr>
        <p:pic>
          <p:nvPicPr>
            <p:cNvPr id="15373" name="Picture 4" descr="05 - 10 sem">
              <a:extLst>
                <a:ext uri="{FF2B5EF4-FFF2-40B4-BE49-F238E27FC236}">
                  <a16:creationId xmlns:a16="http://schemas.microsoft.com/office/drawing/2014/main" id="{F08427FC-FA20-EB07-B5E1-169E8DD169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886"/>
              <a:ext cx="1080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4" name="Rectangle 11">
              <a:extLst>
                <a:ext uri="{FF2B5EF4-FFF2-40B4-BE49-F238E27FC236}">
                  <a16:creationId xmlns:a16="http://schemas.microsoft.com/office/drawing/2014/main" id="{7EEF944E-7A37-1AF5-A886-74019112B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3099"/>
              <a:ext cx="393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pt-BR" altLang="pt-BR" sz="1050">
                  <a:solidFill>
                    <a:schemeClr val="tx2"/>
                  </a:solidFill>
                </a:rPr>
                <a:t>coluna</a:t>
              </a:r>
            </a:p>
          </p:txBody>
        </p:sp>
        <p:sp>
          <p:nvSpPr>
            <p:cNvPr id="15375" name="Line 12">
              <a:extLst>
                <a:ext uri="{FF2B5EF4-FFF2-40B4-BE49-F238E27FC236}">
                  <a16:creationId xmlns:a16="http://schemas.microsoft.com/office/drawing/2014/main" id="{7F274E85-364E-7610-3410-D1D443F417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83" y="3249"/>
              <a:ext cx="635" cy="181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050"/>
            </a:p>
          </p:txBody>
        </p:sp>
        <p:sp>
          <p:nvSpPr>
            <p:cNvPr id="15376" name="Rectangle 13">
              <a:extLst>
                <a:ext uri="{FF2B5EF4-FFF2-40B4-BE49-F238E27FC236}">
                  <a16:creationId xmlns:a16="http://schemas.microsoft.com/office/drawing/2014/main" id="{18F6DD88-D799-20DC-CC70-DD25DC4E5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3371"/>
              <a:ext cx="853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pt-BR" altLang="pt-BR" sz="1050">
                  <a:solidFill>
                    <a:schemeClr val="tx2"/>
                  </a:solidFill>
                </a:rPr>
                <a:t>Brotos dos braços</a:t>
              </a:r>
            </a:p>
          </p:txBody>
        </p:sp>
        <p:sp>
          <p:nvSpPr>
            <p:cNvPr id="15377" name="Rectangle 14">
              <a:extLst>
                <a:ext uri="{FF2B5EF4-FFF2-40B4-BE49-F238E27FC236}">
                  <a16:creationId xmlns:a16="http://schemas.microsoft.com/office/drawing/2014/main" id="{7974801B-5A26-DE61-BA4A-63524DD14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3838"/>
              <a:ext cx="85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pt-BR" altLang="pt-BR" sz="1050">
                  <a:solidFill>
                    <a:schemeClr val="tx2"/>
                  </a:solidFill>
                </a:rPr>
                <a:t>Brotos das pernas</a:t>
              </a:r>
            </a:p>
          </p:txBody>
        </p:sp>
        <p:sp>
          <p:nvSpPr>
            <p:cNvPr id="15378" name="Line 15">
              <a:extLst>
                <a:ext uri="{FF2B5EF4-FFF2-40B4-BE49-F238E27FC236}">
                  <a16:creationId xmlns:a16="http://schemas.microsoft.com/office/drawing/2014/main" id="{054A23A2-EA32-6FDC-078B-FB24AE8C54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74" y="3793"/>
              <a:ext cx="408" cy="181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050"/>
            </a:p>
          </p:txBody>
        </p:sp>
        <p:sp>
          <p:nvSpPr>
            <p:cNvPr id="15379" name="Line 16">
              <a:extLst>
                <a:ext uri="{FF2B5EF4-FFF2-40B4-BE49-F238E27FC236}">
                  <a16:creationId xmlns:a16="http://schemas.microsoft.com/office/drawing/2014/main" id="{3E46042E-25EC-2431-D25A-A3103189A0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10" y="3475"/>
              <a:ext cx="317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050"/>
            </a:p>
          </p:txBody>
        </p:sp>
      </p:grpSp>
      <p:sp>
        <p:nvSpPr>
          <p:cNvPr id="15370" name="Text Box 17">
            <a:extLst>
              <a:ext uri="{FF2B5EF4-FFF2-40B4-BE49-F238E27FC236}">
                <a16:creationId xmlns:a16="http://schemas.microsoft.com/office/drawing/2014/main" id="{80D0B6B8-1ED4-37CE-1E00-5825AB09A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6273" y="1815704"/>
            <a:ext cx="16347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1200"/>
              <a:t>Após a 5ª semana trocas via </a:t>
            </a:r>
            <a:r>
              <a:rPr lang="pt-BR" altLang="pt-BR" sz="1200" i="1"/>
              <a:t>circulação </a:t>
            </a:r>
            <a:r>
              <a:rPr lang="pt-BR" altLang="pt-BR" sz="1200"/>
              <a:t>feto-placentária</a:t>
            </a:r>
          </a:p>
        </p:txBody>
      </p:sp>
      <p:sp>
        <p:nvSpPr>
          <p:cNvPr id="15371" name="Line 18">
            <a:extLst>
              <a:ext uri="{FF2B5EF4-FFF2-40B4-BE49-F238E27FC236}">
                <a16:creationId xmlns:a16="http://schemas.microsoft.com/office/drawing/2014/main" id="{1A8FD5E7-B97E-DE40-F436-2100DA5482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81625" y="1924050"/>
            <a:ext cx="971550" cy="32385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050"/>
          </a:p>
        </p:txBody>
      </p:sp>
      <p:sp>
        <p:nvSpPr>
          <p:cNvPr id="15372" name="Rectangle 4">
            <a:hlinkClick r:id="rId6" action="ppaction://hlinksldjump"/>
            <a:extLst>
              <a:ext uri="{FF2B5EF4-FFF2-40B4-BE49-F238E27FC236}">
                <a16:creationId xmlns:a16="http://schemas.microsoft.com/office/drawing/2014/main" id="{69966197-69F3-F2C7-1A7D-905496C4E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86916"/>
            <a:ext cx="25763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pt-BR" altLang="pt-BR" sz="1800" b="1">
                <a:solidFill>
                  <a:schemeClr val="tx2"/>
                </a:solidFill>
              </a:rPr>
              <a:t>FASE EMBRIONÁRIA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57534D6-9D57-7C9A-3B12-EE00C7B23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9" y="1627092"/>
            <a:ext cx="3940757" cy="2706816"/>
          </a:xfrm>
          <a:prstGeom prst="rect">
            <a:avLst/>
          </a:prstGeom>
        </p:spPr>
      </p:pic>
      <p:pic>
        <p:nvPicPr>
          <p:cNvPr id="25602" name="Picture 2" descr="placenta-coti">
            <a:extLst>
              <a:ext uri="{FF2B5EF4-FFF2-40B4-BE49-F238E27FC236}">
                <a16:creationId xmlns:a16="http://schemas.microsoft.com/office/drawing/2014/main" id="{CBC2A5F9-1FFD-8D8A-02B0-D96D2E13F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773" y="431006"/>
            <a:ext cx="3730228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id="{908FBC51-9BD1-31E3-C01F-CDCBD59F4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999" y="431006"/>
            <a:ext cx="2646760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pt-BR" altLang="pt-BR" sz="1650" dirty="0"/>
              <a:t>As trocas entre mãe e filho são feitas nos espaços </a:t>
            </a:r>
            <a:r>
              <a:rPr lang="pt-BR" altLang="pt-BR" sz="1650" dirty="0" err="1"/>
              <a:t>intervilosos</a:t>
            </a:r>
            <a:r>
              <a:rPr lang="pt-BR" altLang="pt-BR" sz="1650" dirty="0"/>
              <a:t> (lacunas da decídua basal)</a:t>
            </a:r>
          </a:p>
          <a:p>
            <a:endParaRPr lang="pt-BR" altLang="pt-BR" sz="1650" dirty="0"/>
          </a:p>
        </p:txBody>
      </p:sp>
    </p:spTree>
    <p:extLst>
      <p:ext uri="{BB962C8B-B14F-4D97-AF65-F5344CB8AC3E}">
        <p14:creationId xmlns:p14="http://schemas.microsoft.com/office/powerpoint/2010/main" val="25658633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96A83F7-4577-95CF-ED23-47B4A182C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EF2F-B29B-4B10-8A8A-A8A5BB0D761E}" type="slidenum">
              <a:rPr lang="pt-BR" altLang="pt-BR" smtClean="0"/>
              <a:pPr/>
              <a:t>61</a:t>
            </a:fld>
            <a:endParaRPr lang="pt-BR" alt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34E149-1CC9-8BCD-053E-DFFD6F69E239}"/>
              </a:ext>
            </a:extLst>
          </p:cNvPr>
          <p:cNvSpPr txBox="1"/>
          <p:nvPr/>
        </p:nvSpPr>
        <p:spPr>
          <a:xfrm>
            <a:off x="199491" y="725090"/>
            <a:ext cx="856593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Em muitas gestações pode haver comprometimento do desenvolvimento do feto devido a erros de estruturação ou de funcionamento da placenta (variações e anomalias da placenta), sendo mais comuns a placenta abrupta e a placenta prévia.</a:t>
            </a:r>
          </a:p>
          <a:p>
            <a:endParaRPr lang="pt-BR" sz="1800" dirty="0"/>
          </a:p>
          <a:p>
            <a:r>
              <a:rPr lang="pt-BR" sz="1800" dirty="0"/>
              <a:t>A placenta abrupta corresponde à separação prematura da placenta do útero. Já a placenta prévia refere-se ao desenvolvimento da placenta numa posição bastante baixa no útero.</a:t>
            </a:r>
          </a:p>
          <a:p>
            <a:endParaRPr lang="pt-BR" sz="1800" dirty="0"/>
          </a:p>
          <a:p>
            <a:r>
              <a:rPr lang="pt-BR" sz="1800" dirty="0"/>
              <a:t>Ocorrem vários níveis de placenta prévia, sendo que sua frequência é de 1% dos nascimentos vivos. A incidência de placenta prévia no início da gestação é mais alta, mas torna-se menor devido ao aparente deslocamento da placenta para cima, e um dos seus sintomas é o sangramento vaginal durante a gestação.</a:t>
            </a:r>
          </a:p>
        </p:txBody>
      </p:sp>
    </p:spTree>
    <p:extLst>
      <p:ext uri="{BB962C8B-B14F-4D97-AF65-F5344CB8AC3E}">
        <p14:creationId xmlns:p14="http://schemas.microsoft.com/office/powerpoint/2010/main" val="15766846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8F68DDF-DAD3-976F-BC03-A918F3E1A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92" y="50800"/>
            <a:ext cx="7330217" cy="5041900"/>
          </a:xfrm>
          <a:prstGeom prst="rect">
            <a:avLst/>
          </a:prstGeom>
          <a:noFill/>
        </p:spPr>
      </p:pic>
      <p:sp>
        <p:nvSpPr>
          <p:cNvPr id="2" name="Espaço Reservado para Número de Slide 1" hidden="1">
            <a:extLst>
              <a:ext uri="{FF2B5EF4-FFF2-40B4-BE49-F238E27FC236}">
                <a16:creationId xmlns:a16="http://schemas.microsoft.com/office/drawing/2014/main" id="{E838C821-84D7-E053-F485-AA2790958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C96BEF2F-B29B-4B10-8A8A-A8A5BB0D761E}" type="slidenum">
              <a:rPr lang="pt-BR" altLang="pt-BR" smtClean="0"/>
              <a:pPr>
                <a:spcAft>
                  <a:spcPts val="600"/>
                </a:spcAft>
              </a:pPr>
              <a:t>62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668586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0EC83D0-EFB3-E58F-DE07-FF1806BFC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5806-6C78-454A-8282-FCFBDBAAF40A}" type="slidenum">
              <a:rPr lang="pt-BR" altLang="pt-BR" smtClean="0"/>
              <a:pPr/>
              <a:t>63</a:t>
            </a:fld>
            <a:endParaRPr lang="pt-BR" alt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BA0D1AF-4FF3-B958-FF23-FE015312B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166" y="0"/>
            <a:ext cx="528670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408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A6801845-C097-7B11-F632-9677B0FD1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163241"/>
            <a:ext cx="3267075" cy="3093154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pt-BR" altLang="pt-BR" sz="1500" b="1" dirty="0">
                <a:solidFill>
                  <a:srgbClr val="FF0000"/>
                </a:solidFill>
              </a:rPr>
              <a:t>ADAPTAÇÕES HORMONAIS</a:t>
            </a:r>
          </a:p>
          <a:p>
            <a:endParaRPr lang="pt-BR" altLang="pt-BR" sz="1500" b="1" dirty="0">
              <a:solidFill>
                <a:srgbClr val="FF0000"/>
              </a:solidFill>
            </a:endParaRPr>
          </a:p>
          <a:p>
            <a:pPr algn="just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pt-BR" altLang="pt-BR" sz="1500" b="1" dirty="0">
                <a:solidFill>
                  <a:srgbClr val="FF0000"/>
                </a:solidFill>
              </a:rPr>
              <a:t> Corpo lúteo </a:t>
            </a:r>
            <a:r>
              <a:rPr lang="pt-BR" altLang="pt-BR" sz="15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pt-BR" altLang="pt-BR" sz="1500" b="1" dirty="0">
                <a:solidFill>
                  <a:srgbClr val="FF0000"/>
                </a:solidFill>
              </a:rPr>
              <a:t>se mantém até o 4 mês de gestação –sustentar a gravidez</a:t>
            </a:r>
          </a:p>
          <a:p>
            <a:pPr algn="just">
              <a:buClr>
                <a:schemeClr val="bg1"/>
              </a:buClr>
              <a:buFont typeface="Wingdings" panose="05000000000000000000" pitchFamily="2" charset="2"/>
              <a:buChar char="q"/>
            </a:pPr>
            <a:endParaRPr lang="pt-BR" altLang="pt-BR" sz="1500" b="1" dirty="0">
              <a:solidFill>
                <a:srgbClr val="FF0000"/>
              </a:solidFill>
            </a:endParaRPr>
          </a:p>
          <a:p>
            <a:pPr algn="just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pt-BR" altLang="pt-BR" sz="1500" b="1" dirty="0">
                <a:solidFill>
                  <a:srgbClr val="FF0000"/>
                </a:solidFill>
              </a:rPr>
              <a:t>Alta produção de hormônios (mais de trinta hormônios)</a:t>
            </a:r>
          </a:p>
          <a:p>
            <a:pPr algn="just">
              <a:buClr>
                <a:schemeClr val="bg1"/>
              </a:buClr>
              <a:buFont typeface="Wingdings" panose="05000000000000000000" pitchFamily="2" charset="2"/>
              <a:buChar char="q"/>
            </a:pPr>
            <a:endParaRPr lang="pt-BR" altLang="pt-BR" sz="1500" b="1" dirty="0">
              <a:solidFill>
                <a:srgbClr val="FF0000"/>
              </a:solidFill>
            </a:endParaRPr>
          </a:p>
          <a:p>
            <a:pPr algn="just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pt-BR" altLang="pt-BR" sz="1500" b="1" dirty="0">
                <a:solidFill>
                  <a:srgbClr val="FF0000"/>
                </a:solidFill>
              </a:rPr>
              <a:t>Produção de hormônios placentários</a:t>
            </a:r>
          </a:p>
          <a:p>
            <a:pPr algn="just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pt-BR" altLang="pt-BR" sz="1500" b="1" dirty="0">
                <a:solidFill>
                  <a:srgbClr val="FF0000"/>
                </a:solidFill>
              </a:rPr>
              <a:t> </a:t>
            </a:r>
            <a:endParaRPr lang="pt-BR" altLang="pt-BR" sz="1500" b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9C8805D3-43D4-70D7-6417-6EE0B040A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8423" y="1226344"/>
            <a:ext cx="3239690" cy="2077492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pt-BR" altLang="pt-BR" sz="1500" b="1" dirty="0">
                <a:solidFill>
                  <a:srgbClr val="FF0000"/>
                </a:solidFill>
              </a:rPr>
              <a:t>ADAPTAÇÕES IMUNOLÓGICAS</a:t>
            </a:r>
          </a:p>
          <a:p>
            <a:endParaRPr lang="pt-BR" altLang="pt-BR" sz="1500" b="1" dirty="0">
              <a:solidFill>
                <a:srgbClr val="FF0000"/>
              </a:solidFill>
            </a:endParaRPr>
          </a:p>
          <a:p>
            <a:r>
              <a:rPr lang="pt-BR" altLang="pt-BR" b="1" dirty="0" err="1">
                <a:solidFill>
                  <a:srgbClr val="FF0000"/>
                </a:solidFill>
              </a:rPr>
              <a:t>Imunosupressão</a:t>
            </a:r>
            <a:endParaRPr lang="pt-BR" altLang="pt-BR" b="1" dirty="0">
              <a:solidFill>
                <a:srgbClr val="FF0000"/>
              </a:solidFill>
            </a:endParaRPr>
          </a:p>
          <a:p>
            <a:pPr algn="l"/>
            <a:r>
              <a:rPr lang="pt-BR" altLang="pt-BR" sz="1500" b="1" dirty="0">
                <a:solidFill>
                  <a:srgbClr val="FF0000"/>
                </a:solidFill>
              </a:rPr>
              <a:t> pelo decréscimo da atividade (tanto número como função) das células matadoras naturais (NK) e pela queda da função dos Linfócitos T</a:t>
            </a: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0874877C-E7D4-3DB0-2B35-0DA37DD4A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797" y="192882"/>
            <a:ext cx="3725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Interação mãe-concepto</a:t>
            </a:r>
          </a:p>
        </p:txBody>
      </p:sp>
      <p:sp>
        <p:nvSpPr>
          <p:cNvPr id="22533" name="AutoShape 5">
            <a:extLst>
              <a:ext uri="{FF2B5EF4-FFF2-40B4-BE49-F238E27FC236}">
                <a16:creationId xmlns:a16="http://schemas.microsoft.com/office/drawing/2014/main" id="{8B83BE77-8F36-E974-EC2B-4E103EE9A7DA}"/>
              </a:ext>
            </a:extLst>
          </p:cNvPr>
          <p:cNvSpPr>
            <a:spLocks/>
          </p:cNvSpPr>
          <p:nvPr/>
        </p:nvSpPr>
        <p:spPr bwMode="auto">
          <a:xfrm rot="5400000">
            <a:off x="3990975" y="-573882"/>
            <a:ext cx="486966" cy="2996804"/>
          </a:xfrm>
          <a:prstGeom prst="leftBrace">
            <a:avLst>
              <a:gd name="adj1" fmla="val 51284"/>
              <a:gd name="adj2" fmla="val 50000"/>
            </a:avLst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 sz="1800"/>
          </a:p>
        </p:txBody>
      </p:sp>
    </p:spTree>
    <p:extLst>
      <p:ext uri="{BB962C8B-B14F-4D97-AF65-F5344CB8AC3E}">
        <p14:creationId xmlns:p14="http://schemas.microsoft.com/office/powerpoint/2010/main" val="287739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39ADFDB-DFC3-1ADA-6D5F-8DD60BCF3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7344" y="4937522"/>
            <a:ext cx="264687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pt-BR" altLang="pt-BR" sz="900">
                <a:latin typeface="Times New Roman" panose="02020603050405020304" pitchFamily="18" charset="0"/>
              </a:rPr>
              <a:t>Fonte: http://www.standupgirl.com/inside/index.html</a:t>
            </a:r>
          </a:p>
        </p:txBody>
      </p:sp>
      <p:pic>
        <p:nvPicPr>
          <p:cNvPr id="15363" name="Picture 3" descr="photo_diagram_4month">
            <a:extLst>
              <a:ext uri="{FF2B5EF4-FFF2-40B4-BE49-F238E27FC236}">
                <a16:creationId xmlns:a16="http://schemas.microsoft.com/office/drawing/2014/main" id="{5916D4AD-9575-2014-B46E-8E5639E4B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275160"/>
            <a:ext cx="3564731" cy="386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photo_diagram_5month">
            <a:extLst>
              <a:ext uri="{FF2B5EF4-FFF2-40B4-BE49-F238E27FC236}">
                <a16:creationId xmlns:a16="http://schemas.microsoft.com/office/drawing/2014/main" id="{B5726CB5-08E1-70E3-134A-B0A94299B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5"/>
          <a:stretch>
            <a:fillRect/>
          </a:stretch>
        </p:blipFill>
        <p:spPr bwMode="auto">
          <a:xfrm>
            <a:off x="4518423" y="1314450"/>
            <a:ext cx="3482578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photo_diagram_8month">
            <a:extLst>
              <a:ext uri="{FF2B5EF4-FFF2-40B4-BE49-F238E27FC236}">
                <a16:creationId xmlns:a16="http://schemas.microsoft.com/office/drawing/2014/main" id="{2A1D6140-099F-7138-4FD6-BCCFA99A6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6"/>
          <a:stretch>
            <a:fillRect/>
          </a:stretch>
        </p:blipFill>
        <p:spPr bwMode="auto">
          <a:xfrm>
            <a:off x="1143000" y="1308498"/>
            <a:ext cx="3357563" cy="383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8">
            <a:extLst>
              <a:ext uri="{FF2B5EF4-FFF2-40B4-BE49-F238E27FC236}">
                <a16:creationId xmlns:a16="http://schemas.microsoft.com/office/drawing/2014/main" id="{A0A59DBA-CB36-1AA1-9F3B-1BC495113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542" y="573881"/>
            <a:ext cx="40778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pt-BR" altLang="pt-BR" sz="1500">
                <a:solidFill>
                  <a:schemeClr val="tx2"/>
                </a:solidFill>
              </a:rPr>
              <a:t> Duração: da 13º semana até a 40ª semana</a:t>
            </a:r>
          </a:p>
          <a:p>
            <a:pPr algn="l">
              <a:buFont typeface="Wingdings" panose="05000000000000000000" pitchFamily="2" charset="2"/>
              <a:buNone/>
            </a:pPr>
            <a:endParaRPr lang="pt-BR" altLang="pt-BR" sz="1500">
              <a:solidFill>
                <a:schemeClr val="tx2"/>
              </a:solidFill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pt-BR" altLang="pt-BR" sz="1500">
                <a:solidFill>
                  <a:schemeClr val="tx2"/>
                </a:solidFill>
              </a:rPr>
              <a:t> Característica: Crescimento fetal</a:t>
            </a:r>
          </a:p>
        </p:txBody>
      </p:sp>
      <p:sp>
        <p:nvSpPr>
          <p:cNvPr id="16391" name="Rectangle 10">
            <a:hlinkClick r:id="rId6" action="ppaction://hlinksldjump"/>
            <a:extLst>
              <a:ext uri="{FF2B5EF4-FFF2-40B4-BE49-F238E27FC236}">
                <a16:creationId xmlns:a16="http://schemas.microsoft.com/office/drawing/2014/main" id="{58B10D4E-DE70-8B52-92C4-E4E78AF84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541" y="141685"/>
            <a:ext cx="15424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pt-BR" altLang="pt-BR" sz="1800" b="1">
                <a:solidFill>
                  <a:schemeClr val="tx2"/>
                </a:solidFill>
              </a:rPr>
              <a:t>FASE FETAL</a:t>
            </a:r>
          </a:p>
        </p:txBody>
      </p:sp>
      <p:pic>
        <p:nvPicPr>
          <p:cNvPr id="15365" name="Picture 5" descr="photo_diagram_6month">
            <a:extLst>
              <a:ext uri="{FF2B5EF4-FFF2-40B4-BE49-F238E27FC236}">
                <a16:creationId xmlns:a16="http://schemas.microsoft.com/office/drawing/2014/main" id="{63F6FE3D-09E3-DACB-88CB-13974FB92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71600"/>
            <a:ext cx="3543301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photo_diagram_7month">
            <a:extLst>
              <a:ext uri="{FF2B5EF4-FFF2-40B4-BE49-F238E27FC236}">
                <a16:creationId xmlns:a16="http://schemas.microsoft.com/office/drawing/2014/main" id="{CCA7C165-5FDB-4AB0-4DAE-544BF7FF3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/>
          <a:stretch>
            <a:fillRect/>
          </a:stretch>
        </p:blipFill>
        <p:spPr bwMode="auto">
          <a:xfrm>
            <a:off x="4466035" y="1275160"/>
            <a:ext cx="3534965" cy="386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4">
            <a:extLst>
              <a:ext uri="{FF2B5EF4-FFF2-40B4-BE49-F238E27FC236}">
                <a16:creationId xmlns:a16="http://schemas.microsoft.com/office/drawing/2014/main" id="{877409C4-03C9-6B38-EC40-2D16AAC80849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0"/>
            <a:ext cx="3790950" cy="5143500"/>
            <a:chOff x="204" y="0"/>
            <a:chExt cx="3184" cy="4320"/>
          </a:xfrm>
        </p:grpSpPr>
        <p:graphicFrame>
          <p:nvGraphicFramePr>
            <p:cNvPr id="1026" name="Object 9">
              <a:extLst>
                <a:ext uri="{FF2B5EF4-FFF2-40B4-BE49-F238E27FC236}">
                  <a16:creationId xmlns:a16="http://schemas.microsoft.com/office/drawing/2014/main" id="{9DD7A529-AB1B-6E06-955B-5B5CACC6104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4" y="0"/>
            <a:ext cx="3184" cy="4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m de bitmap" r:id="rId3" imgW="1162212" imgH="1600000" progId="Paint.Picture">
                    <p:embed/>
                  </p:oleObj>
                </mc:Choice>
                <mc:Fallback>
                  <p:oleObj name="Imagem de bitmap" r:id="rId3" imgW="1162212" imgH="1600000" progId="Paint.Picture">
                    <p:embed/>
                    <p:pic>
                      <p:nvPicPr>
                        <p:cNvPr id="1026" name="Object 9">
                          <a:extLst>
                            <a:ext uri="{FF2B5EF4-FFF2-40B4-BE49-F238E27FC236}">
                              <a16:creationId xmlns:a16="http://schemas.microsoft.com/office/drawing/2014/main" id="{9DD7A529-AB1B-6E06-955B-5B5CACC6104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438"/>
                        <a:stretch>
                          <a:fillRect/>
                        </a:stretch>
                      </p:blipFill>
                      <p:spPr bwMode="auto">
                        <a:xfrm>
                          <a:off x="204" y="0"/>
                          <a:ext cx="3184" cy="4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1" name="Text Box 10">
              <a:extLst>
                <a:ext uri="{FF2B5EF4-FFF2-40B4-BE49-F238E27FC236}">
                  <a16:creationId xmlns:a16="http://schemas.microsoft.com/office/drawing/2014/main" id="{BE6CF31A-9633-604B-CD8A-16265FCC24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" y="255"/>
              <a:ext cx="724" cy="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pt-BR" altLang="pt-BR" sz="1350">
                  <a:latin typeface="Arial" panose="020B0604020202020204" pitchFamily="34" charset="0"/>
                </a:rPr>
                <a:t>3 meses</a:t>
              </a:r>
            </a:p>
            <a:p>
              <a:pPr algn="l">
                <a:lnSpc>
                  <a:spcPct val="30000"/>
                </a:lnSpc>
                <a:spcBef>
                  <a:spcPct val="50000"/>
                </a:spcBef>
              </a:pPr>
              <a:r>
                <a:rPr lang="pt-BR" altLang="pt-BR" sz="1350">
                  <a:latin typeface="Arial" panose="020B0604020202020204" pitchFamily="34" charset="0"/>
                </a:rPr>
                <a:t>12 sem</a:t>
              </a:r>
            </a:p>
          </p:txBody>
        </p:sp>
      </p:grpSp>
      <p:grpSp>
        <p:nvGrpSpPr>
          <p:cNvPr id="1028" name="Group 9">
            <a:extLst>
              <a:ext uri="{FF2B5EF4-FFF2-40B4-BE49-F238E27FC236}">
                <a16:creationId xmlns:a16="http://schemas.microsoft.com/office/drawing/2014/main" id="{869B75F6-6D5D-2B56-C82C-61B0C65175C9}"/>
              </a:ext>
            </a:extLst>
          </p:cNvPr>
          <p:cNvGrpSpPr>
            <a:grpSpLocks/>
          </p:cNvGrpSpPr>
          <p:nvPr/>
        </p:nvGrpSpPr>
        <p:grpSpPr bwMode="auto">
          <a:xfrm>
            <a:off x="5112544" y="1"/>
            <a:ext cx="2940844" cy="5126831"/>
            <a:chOff x="3334" y="0"/>
            <a:chExt cx="2470" cy="4306"/>
          </a:xfrm>
        </p:grpSpPr>
        <p:pic>
          <p:nvPicPr>
            <p:cNvPr id="1029" name="Picture 7" descr="fetaldev04">
              <a:extLst>
                <a:ext uri="{FF2B5EF4-FFF2-40B4-BE49-F238E27FC236}">
                  <a16:creationId xmlns:a16="http://schemas.microsoft.com/office/drawing/2014/main" id="{E09A527A-4EF9-F953-188D-7916B6264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65" r="8316"/>
            <a:stretch>
              <a:fillRect/>
            </a:stretch>
          </p:blipFill>
          <p:spPr bwMode="auto">
            <a:xfrm>
              <a:off x="3334" y="0"/>
              <a:ext cx="2290" cy="4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0" name="Text Box 8">
              <a:extLst>
                <a:ext uri="{FF2B5EF4-FFF2-40B4-BE49-F238E27FC236}">
                  <a16:creationId xmlns:a16="http://schemas.microsoft.com/office/drawing/2014/main" id="{2FD1A064-A561-D685-9AD1-B1307D0087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0" y="391"/>
              <a:ext cx="704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altLang="pt-BR" sz="1350">
                  <a:latin typeface="Arial" panose="020B0604020202020204" pitchFamily="34" charset="0"/>
                </a:rPr>
                <a:t>4 meses</a:t>
              </a:r>
            </a:p>
            <a:p>
              <a:pPr eaLnBrk="1" hangingPunct="1"/>
              <a:r>
                <a:rPr lang="pt-BR" altLang="pt-BR" sz="1350">
                  <a:latin typeface="Arial" panose="020B0604020202020204" pitchFamily="34" charset="0"/>
                </a:rPr>
                <a:t>16 sem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0">
            <a:extLst>
              <a:ext uri="{FF2B5EF4-FFF2-40B4-BE49-F238E27FC236}">
                <a16:creationId xmlns:a16="http://schemas.microsoft.com/office/drawing/2014/main" id="{4F690615-F4B8-7E6E-79A1-CEB937BC3003}"/>
              </a:ext>
            </a:extLst>
          </p:cNvPr>
          <p:cNvGrpSpPr>
            <a:grpSpLocks/>
          </p:cNvGrpSpPr>
          <p:nvPr/>
        </p:nvGrpSpPr>
        <p:grpSpPr bwMode="auto">
          <a:xfrm>
            <a:off x="4923234" y="0"/>
            <a:ext cx="3130152" cy="5143500"/>
            <a:chOff x="3175" y="0"/>
            <a:chExt cx="2629" cy="4320"/>
          </a:xfrm>
        </p:grpSpPr>
        <p:pic>
          <p:nvPicPr>
            <p:cNvPr id="17417" name="Picture 5" descr="fetaldev06">
              <a:extLst>
                <a:ext uri="{FF2B5EF4-FFF2-40B4-BE49-F238E27FC236}">
                  <a16:creationId xmlns:a16="http://schemas.microsoft.com/office/drawing/2014/main" id="{B80E3335-0758-41D6-4718-4290112A71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45" r="8311"/>
            <a:stretch>
              <a:fillRect/>
            </a:stretch>
          </p:blipFill>
          <p:spPr bwMode="auto">
            <a:xfrm>
              <a:off x="3175" y="0"/>
              <a:ext cx="258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8" name="Text Box 6">
              <a:extLst>
                <a:ext uri="{FF2B5EF4-FFF2-40B4-BE49-F238E27FC236}">
                  <a16:creationId xmlns:a16="http://schemas.microsoft.com/office/drawing/2014/main" id="{55FE871E-1F24-15D5-2210-77803BBEF5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0" y="346"/>
              <a:ext cx="704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altLang="pt-BR" sz="1350">
                  <a:latin typeface="Arial" panose="020B0604020202020204" pitchFamily="34" charset="0"/>
                </a:rPr>
                <a:t>6 meses</a:t>
              </a:r>
            </a:p>
            <a:p>
              <a:pPr eaLnBrk="1" hangingPunct="1"/>
              <a:r>
                <a:rPr lang="pt-BR" altLang="pt-BR" sz="1350">
                  <a:latin typeface="Arial" panose="020B0604020202020204" pitchFamily="34" charset="0"/>
                </a:rPr>
                <a:t>24 sem</a:t>
              </a:r>
            </a:p>
          </p:txBody>
        </p:sp>
      </p:grpSp>
      <p:sp>
        <p:nvSpPr>
          <p:cNvPr id="17411" name="Rectangle 7">
            <a:extLst>
              <a:ext uri="{FF2B5EF4-FFF2-40B4-BE49-F238E27FC236}">
                <a16:creationId xmlns:a16="http://schemas.microsoft.com/office/drawing/2014/main" id="{EA4D5391-83E0-59AB-D2BD-601A740FD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137423"/>
            <a:ext cx="242888" cy="100607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 sz="1800"/>
          </a:p>
        </p:txBody>
      </p:sp>
      <p:sp>
        <p:nvSpPr>
          <p:cNvPr id="17412" name="Rectangle 8">
            <a:extLst>
              <a:ext uri="{FF2B5EF4-FFF2-40B4-BE49-F238E27FC236}">
                <a16:creationId xmlns:a16="http://schemas.microsoft.com/office/drawing/2014/main" id="{74FF398A-020B-EEFC-B548-FC66D9AEF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5578" y="4030266"/>
            <a:ext cx="756047" cy="111323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 sz="1800"/>
          </a:p>
        </p:txBody>
      </p:sp>
      <p:grpSp>
        <p:nvGrpSpPr>
          <p:cNvPr id="17413" name="Group 11">
            <a:extLst>
              <a:ext uri="{FF2B5EF4-FFF2-40B4-BE49-F238E27FC236}">
                <a16:creationId xmlns:a16="http://schemas.microsoft.com/office/drawing/2014/main" id="{7DD6C1E4-CF87-ACEB-2E7B-EA02BA38A8AC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0241"/>
            <a:ext cx="3349229" cy="5143500"/>
            <a:chOff x="0" y="0"/>
            <a:chExt cx="2813" cy="4320"/>
          </a:xfrm>
        </p:grpSpPr>
        <p:pic>
          <p:nvPicPr>
            <p:cNvPr id="17415" name="Picture 6" descr="fetaldev05">
              <a:extLst>
                <a:ext uri="{FF2B5EF4-FFF2-40B4-BE49-F238E27FC236}">
                  <a16:creationId xmlns:a16="http://schemas.microsoft.com/office/drawing/2014/main" id="{389A4F84-FED2-DB19-5752-81D763D72A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96" r="6737"/>
            <a:stretch>
              <a:fillRect/>
            </a:stretch>
          </p:blipFill>
          <p:spPr bwMode="auto">
            <a:xfrm>
              <a:off x="0" y="0"/>
              <a:ext cx="2517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Text Box 9">
              <a:extLst>
                <a:ext uri="{FF2B5EF4-FFF2-40B4-BE49-F238E27FC236}">
                  <a16:creationId xmlns:a16="http://schemas.microsoft.com/office/drawing/2014/main" id="{6057562D-B5F1-0B1B-CDA1-A6D9543C28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482"/>
              <a:ext cx="704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altLang="pt-BR" sz="1350">
                  <a:latin typeface="Arial" panose="020B0604020202020204" pitchFamily="34" charset="0"/>
                </a:rPr>
                <a:t>5 meses</a:t>
              </a:r>
            </a:p>
            <a:p>
              <a:pPr eaLnBrk="1" hangingPunct="1"/>
              <a:r>
                <a:rPr lang="pt-BR" altLang="pt-BR" sz="1350">
                  <a:latin typeface="Arial" panose="020B0604020202020204" pitchFamily="34" charset="0"/>
                </a:rPr>
                <a:t>20 sem</a:t>
              </a:r>
            </a:p>
          </p:txBody>
        </p:sp>
      </p:grpSp>
      <p:sp>
        <p:nvSpPr>
          <p:cNvPr id="17414" name="Rectangle 13">
            <a:extLst>
              <a:ext uri="{FF2B5EF4-FFF2-40B4-BE49-F238E27FC236}">
                <a16:creationId xmlns:a16="http://schemas.microsoft.com/office/drawing/2014/main" id="{1056BD52-B5BA-E2F1-561C-A8EB99B13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104085"/>
            <a:ext cx="188119" cy="105965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2924</TotalTime>
  <Words>3277</Words>
  <Application>Microsoft Office PowerPoint</Application>
  <PresentationFormat>Apresentação na tela (16:9)</PresentationFormat>
  <Paragraphs>333</Paragraphs>
  <Slides>64</Slides>
  <Notes>14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64</vt:i4>
      </vt:variant>
    </vt:vector>
  </HeadingPairs>
  <TitlesOfParts>
    <vt:vector size="74" baseType="lpstr">
      <vt:lpstr>Microsoft Sans Serif</vt:lpstr>
      <vt:lpstr>Nixie One</vt:lpstr>
      <vt:lpstr>MyriadPro-SemiCn</vt:lpstr>
      <vt:lpstr>Wingdings</vt:lpstr>
      <vt:lpstr>Arial</vt:lpstr>
      <vt:lpstr>Times New Roman</vt:lpstr>
      <vt:lpstr>Tahoma</vt:lpstr>
      <vt:lpstr>Varela Round</vt:lpstr>
      <vt:lpstr>Puck template</vt:lpstr>
      <vt:lpstr>Imagem de bitmap</vt:lpstr>
      <vt:lpstr>Embriologia</vt:lpstr>
      <vt:lpstr>Desenvolvimento fetal Semana 09 ao nascimento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Anexos embrionários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Embriologia</dc:title>
  <cp:lastModifiedBy>Giuliano Barros</cp:lastModifiedBy>
  <cp:revision>47</cp:revision>
  <dcterms:modified xsi:type="dcterms:W3CDTF">2022-10-25T17:29:25Z</dcterms:modified>
</cp:coreProperties>
</file>