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15/07/2014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Análise no domínio da frequência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Onde L </a:t>
            </a:r>
            <a:r>
              <a:rPr lang="pt-BR" dirty="0"/>
              <a:t>é um </a:t>
            </a:r>
            <a:r>
              <a:rPr lang="pt-BR" dirty="0" smtClean="0"/>
              <a:t>inteiro. Devemos integrar </a:t>
            </a:r>
            <a:r>
              <a:rPr lang="pt-BR" dirty="0"/>
              <a:t>os dois lados da equação resultante ao longo de um único período, digamos, de 0 a </a:t>
            </a:r>
            <a:r>
              <a:rPr lang="pt-BR" dirty="0" err="1"/>
              <a:t>Tp</a:t>
            </a:r>
            <a:r>
              <a:rPr lang="pt-BR" dirty="0"/>
              <a:t>, ou, mais geralmente, de a para a + </a:t>
            </a:r>
            <a:r>
              <a:rPr lang="pt-BR" dirty="0" err="1"/>
              <a:t>Tp</a:t>
            </a:r>
            <a:r>
              <a:rPr lang="pt-BR" dirty="0"/>
              <a:t>, onde é um valor inicial arbitrário, mas matematicamente conveniente. </a:t>
            </a:r>
            <a:endParaRPr lang="pt-BR" dirty="0" smtClean="0"/>
          </a:p>
          <a:p>
            <a:r>
              <a:rPr lang="pt-BR" dirty="0" smtClean="0"/>
              <a:t>Assim</a:t>
            </a:r>
            <a:r>
              <a:rPr lang="pt-BR" dirty="0"/>
              <a:t>, </a:t>
            </a:r>
            <a:r>
              <a:rPr lang="pt-BR" dirty="0" smtClean="0"/>
              <a:t>obtém-se: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Para avaliar a integral no lado </a:t>
            </a:r>
            <a:r>
              <a:rPr lang="pt-BR" dirty="0" smtClean="0"/>
              <a:t>direito, </a:t>
            </a:r>
            <a:r>
              <a:rPr lang="pt-BR" dirty="0"/>
              <a:t>podemos trocar a ordem da adição e integração e combinar as duas exponenciais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25" y="3746082"/>
            <a:ext cx="6926676" cy="945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34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Então:</a:t>
            </a:r>
          </a:p>
          <a:p>
            <a:endParaRPr lang="pt-BR" dirty="0"/>
          </a:p>
          <a:p>
            <a:r>
              <a:rPr lang="pt-BR" dirty="0" smtClean="0"/>
              <a:t>Avaliando os limites (inferior e superior):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e</a:t>
            </a:r>
            <a:r>
              <a:rPr lang="pt-BR" dirty="0"/>
              <a:t>, portanto, a expressão para os coeficientes de Fourier, em termos de o sinal de tempo fornecido </a:t>
            </a:r>
            <a:r>
              <a:rPr lang="pt-BR" dirty="0" smtClean="0"/>
              <a:t>torna-se: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45913"/>
            <a:ext cx="7099554" cy="1102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049" y="2780928"/>
            <a:ext cx="4055903" cy="1111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882" y="5109812"/>
            <a:ext cx="5062236" cy="1181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687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Desde </a:t>
            </a:r>
            <a:r>
              <a:rPr lang="pt-BR" dirty="0" smtClean="0"/>
              <a:t>que </a:t>
            </a:r>
            <a:r>
              <a:rPr lang="pt-BR" dirty="0" err="1" smtClean="0"/>
              <a:t>To</a:t>
            </a:r>
            <a:r>
              <a:rPr lang="pt-BR" dirty="0" smtClean="0"/>
              <a:t> seja arbitrário, esta </a:t>
            </a:r>
            <a:r>
              <a:rPr lang="pt-BR" dirty="0"/>
              <a:t>integral pode ser </a:t>
            </a:r>
            <a:r>
              <a:rPr lang="pt-BR" dirty="0" smtClean="0"/>
              <a:t>avaliada </a:t>
            </a:r>
            <a:r>
              <a:rPr lang="pt-BR" dirty="0"/>
              <a:t>ao longo de todo o intervalo de comprimento de </a:t>
            </a:r>
            <a:r>
              <a:rPr lang="pt-BR" dirty="0" err="1"/>
              <a:t>Tp</a:t>
            </a:r>
            <a:r>
              <a:rPr lang="pt-BR" dirty="0"/>
              <a:t>, isto é, durante qualquer intervalo igual ao período do sinal </a:t>
            </a:r>
            <a:r>
              <a:rPr lang="pt-BR" dirty="0" smtClean="0"/>
              <a:t>x(t</a:t>
            </a:r>
            <a:r>
              <a:rPr lang="pt-BR" dirty="0"/>
              <a:t>). </a:t>
            </a:r>
            <a:endParaRPr lang="pt-BR" dirty="0" smtClean="0"/>
          </a:p>
          <a:p>
            <a:r>
              <a:rPr lang="pt-BR" dirty="0" smtClean="0"/>
              <a:t>Então, </a:t>
            </a:r>
            <a:r>
              <a:rPr lang="pt-BR" dirty="0"/>
              <a:t>a integral para os coeficientes da série de Fourier será </a:t>
            </a:r>
            <a:r>
              <a:rPr lang="pt-BR" dirty="0" smtClean="0"/>
              <a:t>escrita como: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Um </a:t>
            </a:r>
            <a:r>
              <a:rPr lang="pt-BR" dirty="0"/>
              <a:t>problema importante que surge na representação do sinal periódico </a:t>
            </a:r>
            <a:r>
              <a:rPr lang="pt-BR" dirty="0" smtClean="0"/>
              <a:t>x(t</a:t>
            </a:r>
            <a:r>
              <a:rPr lang="pt-BR" dirty="0"/>
              <a:t>), pela série de Fourier é se </a:t>
            </a:r>
            <a:r>
              <a:rPr lang="pt-BR" dirty="0" smtClean="0"/>
              <a:t>a </a:t>
            </a:r>
            <a:r>
              <a:rPr lang="pt-BR" dirty="0"/>
              <a:t>série converge ou não </a:t>
            </a:r>
            <a:r>
              <a:rPr lang="pt-BR" dirty="0" smtClean="0"/>
              <a:t>para x(t), </a:t>
            </a:r>
            <a:r>
              <a:rPr lang="pt-BR" dirty="0"/>
              <a:t>para </a:t>
            </a:r>
            <a:r>
              <a:rPr lang="pt-BR" dirty="0" smtClean="0"/>
              <a:t>qualquer valor </a:t>
            </a:r>
            <a:r>
              <a:rPr lang="pt-BR" dirty="0"/>
              <a:t>de t , isto é, se o sinal </a:t>
            </a:r>
            <a:r>
              <a:rPr lang="pt-BR" dirty="0" smtClean="0"/>
              <a:t>x(t</a:t>
            </a:r>
            <a:r>
              <a:rPr lang="pt-BR" dirty="0"/>
              <a:t>) e </a:t>
            </a:r>
            <a:r>
              <a:rPr lang="pt-BR" dirty="0" smtClean="0"/>
              <a:t>sua </a:t>
            </a:r>
            <a:r>
              <a:rPr lang="pt-BR" dirty="0"/>
              <a:t>série de Fourier são iguais em todos os valores de t.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140968"/>
            <a:ext cx="3570061" cy="906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0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As chamadas condições </a:t>
            </a:r>
            <a:r>
              <a:rPr lang="pt-BR" dirty="0" err="1"/>
              <a:t>Dirichlet</a:t>
            </a:r>
            <a:r>
              <a:rPr lang="pt-BR" dirty="0"/>
              <a:t> garantir que a série </a:t>
            </a:r>
            <a:r>
              <a:rPr lang="pt-BR" dirty="0" smtClean="0"/>
              <a:t>será </a:t>
            </a:r>
            <a:r>
              <a:rPr lang="pt-BR" dirty="0"/>
              <a:t>igual a </a:t>
            </a:r>
            <a:r>
              <a:rPr lang="pt-BR" dirty="0" smtClean="0"/>
              <a:t>x(t</a:t>
            </a:r>
            <a:r>
              <a:rPr lang="pt-BR" dirty="0"/>
              <a:t>), </a:t>
            </a:r>
            <a:r>
              <a:rPr lang="pt-BR" dirty="0" smtClean="0"/>
              <a:t>exceto </a:t>
            </a:r>
            <a:r>
              <a:rPr lang="pt-BR" dirty="0"/>
              <a:t>para os valores de t para o qual x</a:t>
            </a:r>
            <a:r>
              <a:rPr lang="pt-BR" dirty="0" smtClean="0"/>
              <a:t>(t</a:t>
            </a:r>
            <a:r>
              <a:rPr lang="pt-BR" dirty="0"/>
              <a:t>) é descontínuo. </a:t>
            </a:r>
            <a:endParaRPr lang="pt-BR" dirty="0" smtClean="0"/>
          </a:p>
          <a:p>
            <a:r>
              <a:rPr lang="pt-BR" dirty="0" smtClean="0"/>
              <a:t>Nestes </a:t>
            </a:r>
            <a:r>
              <a:rPr lang="pt-BR" dirty="0"/>
              <a:t>valores de </a:t>
            </a:r>
            <a:r>
              <a:rPr lang="pt-BR" dirty="0" smtClean="0"/>
              <a:t>t, converge </a:t>
            </a:r>
            <a:r>
              <a:rPr lang="pt-BR" dirty="0"/>
              <a:t>para o </a:t>
            </a:r>
            <a:r>
              <a:rPr lang="pt-BR" dirty="0" smtClean="0"/>
              <a:t>valor médio </a:t>
            </a:r>
            <a:r>
              <a:rPr lang="pt-BR" dirty="0"/>
              <a:t>da descontinuidade. </a:t>
            </a:r>
            <a:endParaRPr lang="pt-BR" dirty="0" smtClean="0"/>
          </a:p>
          <a:p>
            <a:r>
              <a:rPr lang="pt-BR" dirty="0" smtClean="0"/>
              <a:t>As </a:t>
            </a:r>
            <a:r>
              <a:rPr lang="pt-BR" dirty="0"/>
              <a:t>condições de </a:t>
            </a:r>
            <a:r>
              <a:rPr lang="pt-BR" dirty="0" err="1"/>
              <a:t>Dirichlet</a:t>
            </a:r>
            <a:r>
              <a:rPr lang="pt-BR" dirty="0"/>
              <a:t> são</a:t>
            </a:r>
            <a:r>
              <a:rPr lang="pt-BR" dirty="0" smtClean="0"/>
              <a:t>:</a:t>
            </a:r>
          </a:p>
          <a:p>
            <a:r>
              <a:rPr lang="pt-BR" dirty="0" smtClean="0"/>
              <a:t>O </a:t>
            </a:r>
            <a:r>
              <a:rPr lang="pt-BR" dirty="0"/>
              <a:t>sinal </a:t>
            </a:r>
            <a:r>
              <a:rPr lang="pt-BR" dirty="0" smtClean="0"/>
              <a:t>x(t</a:t>
            </a:r>
            <a:r>
              <a:rPr lang="pt-BR" dirty="0"/>
              <a:t>) tem um número finito de descontinuidades em qualquer período. </a:t>
            </a:r>
          </a:p>
          <a:p>
            <a:r>
              <a:rPr lang="pt-BR" dirty="0" smtClean="0"/>
              <a:t>O </a:t>
            </a:r>
            <a:r>
              <a:rPr lang="pt-BR" dirty="0"/>
              <a:t>sinal </a:t>
            </a:r>
            <a:r>
              <a:rPr lang="pt-BR" dirty="0" smtClean="0"/>
              <a:t>x(t</a:t>
            </a:r>
            <a:r>
              <a:rPr lang="pt-BR" dirty="0"/>
              <a:t>) contém um número finito de máximos e mínimos durante qualquer período. </a:t>
            </a:r>
          </a:p>
          <a:p>
            <a:r>
              <a:rPr lang="pt-BR" dirty="0" smtClean="0"/>
              <a:t>O sinal x(t</a:t>
            </a:r>
            <a:r>
              <a:rPr lang="pt-BR" dirty="0"/>
              <a:t>) é absolutamente integrável em qualquer período, isto é,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526" y="5616242"/>
            <a:ext cx="2607818" cy="990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36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Resumindo: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Em geral, os coeficientes de Fourier </a:t>
            </a:r>
            <a:r>
              <a:rPr lang="pt-BR" dirty="0" err="1" smtClean="0"/>
              <a:t>Ck</a:t>
            </a:r>
            <a:r>
              <a:rPr lang="pt-BR" dirty="0" smtClean="0"/>
              <a:t> </a:t>
            </a:r>
            <a:r>
              <a:rPr lang="pt-BR" dirty="0"/>
              <a:t>são </a:t>
            </a:r>
            <a:r>
              <a:rPr lang="pt-BR" dirty="0" smtClean="0"/>
              <a:t>valores </a:t>
            </a:r>
            <a:r>
              <a:rPr lang="pt-BR" dirty="0"/>
              <a:t>complexos. Além disso, é facilmente demonstrado que, se o sinal periódico é real, </a:t>
            </a:r>
            <a:r>
              <a:rPr lang="pt-BR" dirty="0" err="1" smtClean="0"/>
              <a:t>Ck</a:t>
            </a:r>
            <a:r>
              <a:rPr lang="pt-BR" dirty="0"/>
              <a:t> </a:t>
            </a:r>
            <a:r>
              <a:rPr lang="pt-BR" dirty="0" smtClean="0"/>
              <a:t>são </a:t>
            </a:r>
            <a:r>
              <a:rPr lang="pt-BR" dirty="0"/>
              <a:t>complexos conjugados. </a:t>
            </a:r>
            <a:r>
              <a:rPr lang="pt-BR" dirty="0" smtClean="0"/>
              <a:t>Conforme: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812" y="1575993"/>
            <a:ext cx="7410736" cy="278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8595" y="5942247"/>
            <a:ext cx="2534682" cy="9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5376591" y="5923930"/>
            <a:ext cx="2516161" cy="857397"/>
            <a:chOff x="5376591" y="5923930"/>
            <a:chExt cx="2516161" cy="857397"/>
          </a:xfrm>
        </p:grpSpPr>
        <p:pic>
          <p:nvPicPr>
            <p:cNvPr id="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8496" y="5923930"/>
              <a:ext cx="2304256" cy="857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1260" y="6009849"/>
              <a:ext cx="614614" cy="299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76591" y="6040506"/>
              <a:ext cx="779585" cy="556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5064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Um sinal periódico tem energia </a:t>
            </a:r>
            <a:r>
              <a:rPr lang="pt-BR" dirty="0" smtClean="0"/>
              <a:t>infinita, porém possui </a:t>
            </a:r>
            <a:r>
              <a:rPr lang="pt-BR" dirty="0"/>
              <a:t>uma potência média </a:t>
            </a:r>
            <a:r>
              <a:rPr lang="pt-BR" dirty="0" smtClean="0"/>
              <a:t>finita, </a:t>
            </a:r>
            <a:r>
              <a:rPr lang="pt-BR" dirty="0"/>
              <a:t>que é </a:t>
            </a:r>
            <a:r>
              <a:rPr lang="pt-BR" dirty="0" smtClean="0"/>
              <a:t>definida por: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|Ck|² representa a potência de cada harmônica que compõe o sinal x(t)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Potência </a:t>
            </a:r>
            <a:r>
              <a:rPr lang="pt-BR" dirty="0"/>
              <a:t>de sinais periódicos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379" y="3140968"/>
            <a:ext cx="2890533" cy="109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348880"/>
            <a:ext cx="4333494" cy="282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89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Autofit/>
          </a:bodyPr>
          <a:lstStyle/>
          <a:p>
            <a:r>
              <a:rPr lang="pt-BR" sz="4000" dirty="0" smtClean="0"/>
              <a:t>Espectro de sinais periódicos</a:t>
            </a:r>
            <a:endParaRPr lang="pt-BR" sz="40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80" y="1626699"/>
            <a:ext cx="8924039" cy="4322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606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Temos então: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Espectro de sinais periódicos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2439078" cy="207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965" y="1988648"/>
            <a:ext cx="3804347" cy="259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8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</a:p>
          <a:p>
            <a:r>
              <a:rPr lang="pt-BR" dirty="0"/>
              <a:t>Séries de </a:t>
            </a:r>
            <a:r>
              <a:rPr lang="pt-BR" dirty="0" smtClean="0"/>
              <a:t>Fourier</a:t>
            </a:r>
          </a:p>
          <a:p>
            <a:r>
              <a:rPr lang="pt-BR" dirty="0" smtClean="0"/>
              <a:t>Potência </a:t>
            </a:r>
            <a:r>
              <a:rPr lang="pt-BR" dirty="0"/>
              <a:t>de sinais </a:t>
            </a:r>
            <a:r>
              <a:rPr lang="pt-BR" dirty="0" smtClean="0"/>
              <a:t>periódicos</a:t>
            </a:r>
          </a:p>
          <a:p>
            <a:r>
              <a:rPr lang="pt-BR" sz="2800" dirty="0"/>
              <a:t>Espectro de </a:t>
            </a:r>
            <a:r>
              <a:rPr lang="pt-BR" sz="2800" dirty="0" smtClean="0"/>
              <a:t>sinais </a:t>
            </a:r>
            <a:r>
              <a:rPr lang="pt-BR" sz="2800" dirty="0"/>
              <a:t>periódicos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Joseph </a:t>
            </a:r>
            <a:r>
              <a:rPr lang="pt-BR" dirty="0" err="1"/>
              <a:t>Fraunhofer</a:t>
            </a:r>
            <a:r>
              <a:rPr lang="pt-BR" dirty="0"/>
              <a:t> (1787-1826), ao fazer medições da luz emitida pelo sol e as estrelas, descobriu que o espectro da luz </a:t>
            </a:r>
            <a:r>
              <a:rPr lang="pt-BR" dirty="0" smtClean="0"/>
              <a:t>observado consistia </a:t>
            </a:r>
            <a:r>
              <a:rPr lang="pt-BR" dirty="0"/>
              <a:t>em linhas de cor </a:t>
            </a:r>
            <a:r>
              <a:rPr lang="pt-BR" dirty="0" smtClean="0"/>
              <a:t>separadas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Alguns </a:t>
            </a:r>
            <a:r>
              <a:rPr lang="pt-BR" dirty="0"/>
              <a:t>anos mais tarde (meados de 1800) Gustav </a:t>
            </a:r>
            <a:r>
              <a:rPr lang="pt-BR" dirty="0" err="1"/>
              <a:t>Kirchhoff</a:t>
            </a:r>
            <a:r>
              <a:rPr lang="pt-BR" dirty="0"/>
              <a:t> e Robert Bunsen descobriram que cada elemento químico, quando aquecido a incandescência, irradiava </a:t>
            </a:r>
            <a:r>
              <a:rPr lang="pt-BR" dirty="0" smtClean="0"/>
              <a:t>sua </a:t>
            </a:r>
            <a:r>
              <a:rPr lang="pt-BR" dirty="0"/>
              <a:t>própria cor distinta da luz. </a:t>
            </a:r>
            <a:endParaRPr lang="pt-BR" dirty="0" smtClean="0"/>
          </a:p>
          <a:p>
            <a:r>
              <a:rPr lang="pt-BR" dirty="0" smtClean="0"/>
              <a:t>Como consequência</a:t>
            </a:r>
            <a:r>
              <a:rPr lang="pt-BR" dirty="0"/>
              <a:t>, cada elemento químico pode ser identificado pelo seu próprio espectro de linha.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72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857" y="1503209"/>
            <a:ext cx="6514284" cy="538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63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Análise de frequência de um sinal envolve a resolução do sinal em </a:t>
            </a:r>
            <a:r>
              <a:rPr lang="pt-BR" dirty="0" smtClean="0"/>
              <a:t>suas componentes de frequência (sinusóides). </a:t>
            </a:r>
          </a:p>
          <a:p>
            <a:r>
              <a:rPr lang="pt-BR" dirty="0" smtClean="0"/>
              <a:t>Em </a:t>
            </a:r>
            <a:r>
              <a:rPr lang="pt-BR" dirty="0"/>
              <a:t>vez de luz, as nossas formas de onda de sinal são </a:t>
            </a:r>
            <a:r>
              <a:rPr lang="pt-BR" dirty="0" smtClean="0"/>
              <a:t>basicamente </a:t>
            </a:r>
            <a:r>
              <a:rPr lang="pt-BR" dirty="0"/>
              <a:t>funções do tempo.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papel do prisma é desempenhado pelas ferramentas de análise de Fourier que iremos desenvolver: a série de Fourier e transformada de </a:t>
            </a:r>
            <a:r>
              <a:rPr lang="pt-BR" dirty="0" smtClean="0"/>
              <a:t>Fourier. </a:t>
            </a:r>
          </a:p>
          <a:p>
            <a:r>
              <a:rPr lang="pt-BR" dirty="0" smtClean="0"/>
              <a:t>A </a:t>
            </a:r>
            <a:r>
              <a:rPr lang="pt-BR" dirty="0"/>
              <a:t>recombinação dos componentes sinusoidais para reconstruir o sinal original é uma síntese de Fourier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107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/>
              <a:t>A representação matemática básica de sinais periódicos é a série de Fourier, Tudo que é uma soma linear ponderada de </a:t>
            </a:r>
            <a:r>
              <a:rPr lang="pt-BR" dirty="0" err="1"/>
              <a:t>senóides</a:t>
            </a:r>
            <a:r>
              <a:rPr lang="pt-BR" dirty="0"/>
              <a:t> harmonicamente relacionadas ou exponenciais complexas. </a:t>
            </a:r>
            <a:endParaRPr lang="pt-BR" dirty="0" smtClean="0"/>
          </a:p>
          <a:p>
            <a:r>
              <a:rPr lang="pt-BR" dirty="0" smtClean="0"/>
              <a:t>Jean </a:t>
            </a:r>
            <a:r>
              <a:rPr lang="pt-BR" dirty="0"/>
              <a:t>Baptiste Joseph Fourier (1768-1830), um matemático francês, </a:t>
            </a:r>
            <a:r>
              <a:rPr lang="pt-BR" dirty="0" smtClean="0"/>
              <a:t>usou tais </a:t>
            </a:r>
            <a:r>
              <a:rPr lang="pt-BR" dirty="0"/>
              <a:t>expansões em séries trigonométricas </a:t>
            </a:r>
            <a:r>
              <a:rPr lang="pt-BR" dirty="0" smtClean="0"/>
              <a:t>para </a:t>
            </a:r>
            <a:r>
              <a:rPr lang="pt-BR" dirty="0"/>
              <a:t>descrever o fenômeno de condução de calor e distribuição de temperatura através de </a:t>
            </a:r>
            <a:r>
              <a:rPr lang="pt-BR" dirty="0" smtClean="0"/>
              <a:t>corpos. </a:t>
            </a:r>
          </a:p>
          <a:p>
            <a:r>
              <a:rPr lang="pt-BR" dirty="0" smtClean="0"/>
              <a:t>Entretanto </a:t>
            </a:r>
            <a:r>
              <a:rPr lang="pt-BR" dirty="0"/>
              <a:t>seu trabalho foi motivado pelo problema de condução de calor, </a:t>
            </a:r>
            <a:r>
              <a:rPr lang="pt-BR" dirty="0" smtClean="0"/>
              <a:t>as técnicas matemáticas </a:t>
            </a:r>
            <a:r>
              <a:rPr lang="pt-BR" dirty="0"/>
              <a:t>que ele desenvolveu </a:t>
            </a:r>
            <a:r>
              <a:rPr lang="pt-BR" dirty="0" smtClean="0"/>
              <a:t>na </a:t>
            </a:r>
            <a:r>
              <a:rPr lang="pt-BR" dirty="0"/>
              <a:t>parte inicial do século XIX </a:t>
            </a:r>
            <a:r>
              <a:rPr lang="pt-BR" dirty="0" smtClean="0"/>
              <a:t>podemos encontrar agora em </a:t>
            </a:r>
            <a:r>
              <a:rPr lang="pt-BR" dirty="0"/>
              <a:t>uma variedade de problemas que abrangem muitos campos diferentes, incluindo óptica, vibrações em sistemas mecânicos, teoria de sistemas, e </a:t>
            </a:r>
            <a:r>
              <a:rPr lang="pt-BR" dirty="0" smtClean="0"/>
              <a:t>eletromagnetismo e etc.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092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Lembramos </a:t>
            </a:r>
            <a:r>
              <a:rPr lang="pt-BR" dirty="0"/>
              <a:t>que uma combinação linear de harmonicamente </a:t>
            </a:r>
            <a:r>
              <a:rPr lang="pt-BR" dirty="0" smtClean="0"/>
              <a:t>relacionado exponenciais </a:t>
            </a:r>
            <a:r>
              <a:rPr lang="pt-BR" dirty="0"/>
              <a:t>complexas de </a:t>
            </a:r>
            <a:r>
              <a:rPr lang="pt-BR" dirty="0" smtClean="0"/>
              <a:t>forma: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é um sinal periódico com período fundamental </a:t>
            </a:r>
            <a:r>
              <a:rPr lang="pt-BR" dirty="0" err="1"/>
              <a:t>Tp</a:t>
            </a:r>
            <a:r>
              <a:rPr lang="pt-BR" dirty="0"/>
              <a:t> = 1/</a:t>
            </a:r>
            <a:r>
              <a:rPr lang="pt-BR" dirty="0" err="1"/>
              <a:t>Fq</a:t>
            </a:r>
            <a:r>
              <a:rPr lang="pt-BR" dirty="0"/>
              <a:t>. Assim podemos pensar os sinais exponenciais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Séries de Fourier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548" y="2747174"/>
            <a:ext cx="3558905" cy="125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556" y="5620735"/>
            <a:ext cx="4056888" cy="570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341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Como </a:t>
            </a:r>
            <a:r>
              <a:rPr lang="pt-BR" dirty="0"/>
              <a:t>os "blocos de construção" básicos a partir do qual podemos construir sinais periódicos de vários tipos por escolha adequada da frequência fundamental e os coeficientes </a:t>
            </a:r>
            <a:r>
              <a:rPr lang="pt-BR" dirty="0" smtClean="0"/>
              <a:t>{</a:t>
            </a:r>
            <a:r>
              <a:rPr lang="pt-BR" dirty="0" err="1" smtClean="0"/>
              <a:t>Ck</a:t>
            </a:r>
            <a:r>
              <a:rPr lang="pt-BR" dirty="0" smtClean="0"/>
              <a:t>}. Fo </a:t>
            </a:r>
            <a:r>
              <a:rPr lang="pt-BR" dirty="0"/>
              <a:t>determina o período fundamental de </a:t>
            </a:r>
            <a:r>
              <a:rPr lang="pt-BR" dirty="0" smtClean="0"/>
              <a:t>x(t</a:t>
            </a:r>
            <a:r>
              <a:rPr lang="pt-BR" dirty="0"/>
              <a:t>) e os coeficientes </a:t>
            </a:r>
            <a:r>
              <a:rPr lang="pt-BR" dirty="0" smtClean="0"/>
              <a:t>{</a:t>
            </a:r>
            <a:r>
              <a:rPr lang="pt-BR" dirty="0" err="1" smtClean="0"/>
              <a:t>Ck</a:t>
            </a:r>
            <a:r>
              <a:rPr lang="pt-BR" dirty="0" smtClean="0"/>
              <a:t>} especificam o formato da </a:t>
            </a:r>
            <a:r>
              <a:rPr lang="pt-BR" dirty="0"/>
              <a:t>onda.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Séries de Fourier</a:t>
            </a:r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556" y="4763398"/>
            <a:ext cx="3558905" cy="125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3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Suponha que nos é dado um sinal periódico </a:t>
            </a:r>
            <a:r>
              <a:rPr lang="pt-BR" dirty="0" smtClean="0"/>
              <a:t>x(t</a:t>
            </a:r>
            <a:r>
              <a:rPr lang="pt-BR" dirty="0"/>
              <a:t>) com período </a:t>
            </a:r>
            <a:r>
              <a:rPr lang="pt-BR" dirty="0" err="1"/>
              <a:t>Tp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Podemos </a:t>
            </a:r>
            <a:r>
              <a:rPr lang="pt-BR" dirty="0"/>
              <a:t>representar o sinal periódico por </a:t>
            </a:r>
            <a:r>
              <a:rPr lang="pt-BR" dirty="0" smtClean="0"/>
              <a:t>uma </a:t>
            </a:r>
            <a:r>
              <a:rPr lang="pt-BR" dirty="0"/>
              <a:t>série de Fourier, em que a frequência fundamental Fo é </a:t>
            </a:r>
            <a:r>
              <a:rPr lang="pt-BR" dirty="0" smtClean="0"/>
              <a:t>selecionada </a:t>
            </a:r>
            <a:r>
              <a:rPr lang="pt-BR" dirty="0"/>
              <a:t>para ser o inverso do período dado </a:t>
            </a:r>
            <a:r>
              <a:rPr lang="pt-BR" dirty="0" err="1"/>
              <a:t>Tp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Para </a:t>
            </a:r>
            <a:r>
              <a:rPr lang="pt-BR" dirty="0"/>
              <a:t>determinar a expressão para os coeficientes </a:t>
            </a:r>
            <a:r>
              <a:rPr lang="pt-BR" dirty="0" smtClean="0"/>
              <a:t>{</a:t>
            </a:r>
            <a:r>
              <a:rPr lang="pt-BR" dirty="0" err="1" smtClean="0"/>
              <a:t>Ck</a:t>
            </a:r>
            <a:r>
              <a:rPr lang="pt-BR" dirty="0" smtClean="0"/>
              <a:t>}, </a:t>
            </a:r>
            <a:r>
              <a:rPr lang="pt-BR" dirty="0"/>
              <a:t>primeiro multiplicar ambos os lados </a:t>
            </a:r>
            <a:r>
              <a:rPr lang="pt-BR" dirty="0" smtClean="0"/>
              <a:t>da equação </a:t>
            </a:r>
            <a:r>
              <a:rPr lang="pt-BR" dirty="0"/>
              <a:t>pelo complexo </a:t>
            </a:r>
            <a:r>
              <a:rPr lang="pt-BR" dirty="0" smtClean="0"/>
              <a:t>exponencial: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Série de Fourier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381" y="5778372"/>
            <a:ext cx="2649238" cy="674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58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3076</TotalTime>
  <Words>854</Words>
  <Application>Microsoft Office PowerPoint</Application>
  <PresentationFormat>Apresentação na tela (4:3)</PresentationFormat>
  <Paragraphs>91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Concurso</vt:lpstr>
      <vt:lpstr>Processamento Digital de Sinais Análise no domínio da frequência</vt:lpstr>
      <vt:lpstr>Sumário</vt:lpstr>
      <vt:lpstr>Introdução</vt:lpstr>
      <vt:lpstr>Introdução</vt:lpstr>
      <vt:lpstr>Introdução</vt:lpstr>
      <vt:lpstr>Introdução</vt:lpstr>
      <vt:lpstr>Séries de Fourier</vt:lpstr>
      <vt:lpstr>Séries de Fourier</vt:lpstr>
      <vt:lpstr>Série de Fourier</vt:lpstr>
      <vt:lpstr>Série de Fourier</vt:lpstr>
      <vt:lpstr>Série de Fourier</vt:lpstr>
      <vt:lpstr>Série de Fourier</vt:lpstr>
      <vt:lpstr>Série de Fourier</vt:lpstr>
      <vt:lpstr>Série de Fourier</vt:lpstr>
      <vt:lpstr>Potência de sinais periódicos</vt:lpstr>
      <vt:lpstr>Espectro de sinais periódicos</vt:lpstr>
      <vt:lpstr>Espectro de sinais periódicos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219</cp:revision>
  <dcterms:created xsi:type="dcterms:W3CDTF">2014-04-07T18:16:52Z</dcterms:created>
  <dcterms:modified xsi:type="dcterms:W3CDTF">2014-07-16T01:46:00Z</dcterms:modified>
</cp:coreProperties>
</file>